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5" r:id="rId7"/>
    <p:sldId id="263" r:id="rId8"/>
    <p:sldId id="262" r:id="rId9"/>
    <p:sldId id="26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99"/>
  </p:normalViewPr>
  <p:slideViewPr>
    <p:cSldViewPr snapToGrid="0" snapToObjects="1" showGuides="1">
      <p:cViewPr varScale="1">
        <p:scale>
          <a:sx n="90" d="100"/>
          <a:sy n="90" d="100"/>
        </p:scale>
        <p:origin x="232" y="4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7/6/20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765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7/6/20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5485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7/6/20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815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7/6/20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748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7/6/20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6868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7/6/20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5745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7/6/20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3415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7/6/20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0984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7/6/20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2042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7/6/20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379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7/6/20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5353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7/6/20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92133342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ttpstatuses.com/"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infoworld.com/article/3204125/the-rules-for-rest-how-to-be-restful-in-httpjson-api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httpstatuses.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close up of a logo&#10;&#10;Description automatically generated">
            <a:extLst>
              <a:ext uri="{FF2B5EF4-FFF2-40B4-BE49-F238E27FC236}">
                <a16:creationId xmlns:a16="http://schemas.microsoft.com/office/drawing/2014/main" id="{43D2906A-84E6-A742-A4C3-F6CA393ACB51}"/>
              </a:ext>
            </a:extLst>
          </p:cNvPr>
          <p:cNvPicPr>
            <a:picLocks noChangeAspect="1"/>
          </p:cNvPicPr>
          <p:nvPr/>
        </p:nvPicPr>
        <p:blipFill rotWithShape="1">
          <a:blip r:embed="rId2"/>
          <a:srcRect t="7673" b="16664"/>
          <a:stretch/>
        </p:blipFill>
        <p:spPr>
          <a:xfrm>
            <a:off x="20" y="10"/>
            <a:ext cx="12207220" cy="6857990"/>
          </a:xfrm>
          <a:prstGeom prst="rect">
            <a:avLst/>
          </a:prstGeom>
        </p:spPr>
      </p:pic>
      <p:sp>
        <p:nvSpPr>
          <p:cNvPr id="12" name="Rectangle 11">
            <a:extLst>
              <a:ext uri="{FF2B5EF4-FFF2-40B4-BE49-F238E27FC236}">
                <a16:creationId xmlns:a16="http://schemas.microsoft.com/office/drawing/2014/main" id="{5DC75FBE-6346-435A-B28A-51464B721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DF84D3-5632-A34A-BABA-70DBDEFF1214}"/>
              </a:ext>
            </a:extLst>
          </p:cNvPr>
          <p:cNvSpPr>
            <a:spLocks noGrp="1"/>
          </p:cNvSpPr>
          <p:nvPr>
            <p:ph type="ctrTitle"/>
          </p:nvPr>
        </p:nvSpPr>
        <p:spPr>
          <a:xfrm>
            <a:off x="4700588" y="762000"/>
            <a:ext cx="6729412" cy="3048000"/>
          </a:xfrm>
        </p:spPr>
        <p:txBody>
          <a:bodyPr>
            <a:normAutofit/>
          </a:bodyPr>
          <a:lstStyle/>
          <a:p>
            <a:pPr algn="l"/>
            <a:r>
              <a:rPr lang="en-US" sz="5400" b="1" dirty="0">
                <a:solidFill>
                  <a:schemeClr val="bg1"/>
                </a:solidFill>
              </a:rPr>
              <a:t>Rest, what is it?</a:t>
            </a:r>
            <a:br>
              <a:rPr lang="en-US" sz="5400" b="1" dirty="0"/>
            </a:br>
            <a:br>
              <a:rPr lang="en-US" sz="5400" b="1" dirty="0"/>
            </a:br>
            <a:endParaRPr lang="en-US" sz="5400" b="1" dirty="0"/>
          </a:p>
        </p:txBody>
      </p:sp>
      <p:sp>
        <p:nvSpPr>
          <p:cNvPr id="3" name="Subtitle 2">
            <a:extLst>
              <a:ext uri="{FF2B5EF4-FFF2-40B4-BE49-F238E27FC236}">
                <a16:creationId xmlns:a16="http://schemas.microsoft.com/office/drawing/2014/main" id="{5910269B-9BA3-7446-98E5-29785FBDB4E3}"/>
              </a:ext>
            </a:extLst>
          </p:cNvPr>
          <p:cNvSpPr>
            <a:spLocks noGrp="1"/>
          </p:cNvSpPr>
          <p:nvPr>
            <p:ph type="subTitle" idx="1"/>
          </p:nvPr>
        </p:nvSpPr>
        <p:spPr>
          <a:xfrm>
            <a:off x="7620000" y="4083733"/>
            <a:ext cx="3810000" cy="1524000"/>
          </a:xfrm>
        </p:spPr>
        <p:txBody>
          <a:bodyPr>
            <a:normAutofit/>
          </a:bodyPr>
          <a:lstStyle/>
          <a:p>
            <a:pPr algn="l"/>
            <a:r>
              <a:rPr lang="en-US" b="1" dirty="0">
                <a:solidFill>
                  <a:srgbClr val="002060">
                    <a:alpha val="70000"/>
                  </a:srgbClr>
                </a:solidFill>
              </a:rPr>
              <a:t>Week 1 – REST</a:t>
            </a:r>
          </a:p>
          <a:p>
            <a:pPr algn="l"/>
            <a:r>
              <a:rPr lang="en-US" sz="2000" b="1" dirty="0">
                <a:solidFill>
                  <a:srgbClr val="002060">
                    <a:alpha val="70000"/>
                  </a:srgbClr>
                </a:solidFill>
              </a:rPr>
              <a:t>Rhonda Rivas</a:t>
            </a:r>
          </a:p>
        </p:txBody>
      </p:sp>
    </p:spTree>
    <p:extLst>
      <p:ext uri="{BB962C8B-B14F-4D97-AF65-F5344CB8AC3E}">
        <p14:creationId xmlns:p14="http://schemas.microsoft.com/office/powerpoint/2010/main" val="262113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close up of a logo&#10;&#10;Description automatically generated">
            <a:extLst>
              <a:ext uri="{FF2B5EF4-FFF2-40B4-BE49-F238E27FC236}">
                <a16:creationId xmlns:a16="http://schemas.microsoft.com/office/drawing/2014/main" id="{43D2906A-84E6-A742-A4C3-F6CA393ACB51}"/>
              </a:ext>
            </a:extLst>
          </p:cNvPr>
          <p:cNvPicPr>
            <a:picLocks noChangeAspect="1"/>
          </p:cNvPicPr>
          <p:nvPr/>
        </p:nvPicPr>
        <p:blipFill rotWithShape="1">
          <a:blip r:embed="rId2"/>
          <a:srcRect t="7673" b="16664"/>
          <a:stretch/>
        </p:blipFill>
        <p:spPr>
          <a:xfrm>
            <a:off x="20" y="10"/>
            <a:ext cx="12207220" cy="6857990"/>
          </a:xfrm>
          <a:prstGeom prst="rect">
            <a:avLst/>
          </a:prstGeom>
        </p:spPr>
      </p:pic>
      <p:sp>
        <p:nvSpPr>
          <p:cNvPr id="12" name="Rectangle 11">
            <a:extLst>
              <a:ext uri="{FF2B5EF4-FFF2-40B4-BE49-F238E27FC236}">
                <a16:creationId xmlns:a16="http://schemas.microsoft.com/office/drawing/2014/main" id="{5DC75FBE-6346-435A-B28A-51464B721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CFF5A7D9-53E5-774C-BD8A-416BF70C903E}"/>
              </a:ext>
            </a:extLst>
          </p:cNvPr>
          <p:cNvSpPr>
            <a:spLocks noGrp="1"/>
          </p:cNvSpPr>
          <p:nvPr>
            <p:ph type="ctrTitle"/>
          </p:nvPr>
        </p:nvSpPr>
        <p:spPr>
          <a:xfrm>
            <a:off x="2544404" y="114300"/>
            <a:ext cx="7670206" cy="1077989"/>
          </a:xfrm>
        </p:spPr>
        <p:txBody>
          <a:bodyPr>
            <a:normAutofit/>
          </a:bodyPr>
          <a:lstStyle/>
          <a:p>
            <a:r>
              <a:rPr lang="en-US" sz="4800" b="1" dirty="0">
                <a:solidFill>
                  <a:schemeClr val="bg1"/>
                </a:solidFill>
              </a:rPr>
              <a:t>References Used</a:t>
            </a:r>
          </a:p>
        </p:txBody>
      </p:sp>
      <p:sp>
        <p:nvSpPr>
          <p:cNvPr id="8" name="Subtitle 7">
            <a:extLst>
              <a:ext uri="{FF2B5EF4-FFF2-40B4-BE49-F238E27FC236}">
                <a16:creationId xmlns:a16="http://schemas.microsoft.com/office/drawing/2014/main" id="{7699F98A-7AC2-9145-A668-A10CBEFD84BE}"/>
              </a:ext>
            </a:extLst>
          </p:cNvPr>
          <p:cNvSpPr>
            <a:spLocks noGrp="1"/>
          </p:cNvSpPr>
          <p:nvPr>
            <p:ph type="subTitle" idx="1"/>
          </p:nvPr>
        </p:nvSpPr>
        <p:spPr>
          <a:xfrm flipV="1">
            <a:off x="12015788" y="6653213"/>
            <a:ext cx="173355" cy="45719"/>
          </a:xfrm>
        </p:spPr>
        <p:txBody>
          <a:bodyPr>
            <a:normAutofit fontScale="25000" lnSpcReduction="20000"/>
          </a:bodyPr>
          <a:lstStyle/>
          <a:p>
            <a:endParaRPr lang="en-US" dirty="0"/>
          </a:p>
        </p:txBody>
      </p:sp>
      <p:sp>
        <p:nvSpPr>
          <p:cNvPr id="2" name="TextBox 1">
            <a:extLst>
              <a:ext uri="{FF2B5EF4-FFF2-40B4-BE49-F238E27FC236}">
                <a16:creationId xmlns:a16="http://schemas.microsoft.com/office/drawing/2014/main" id="{115B8DB1-98F6-7A4F-8DD5-7FD020A3C93C}"/>
              </a:ext>
            </a:extLst>
          </p:cNvPr>
          <p:cNvSpPr txBox="1"/>
          <p:nvPr/>
        </p:nvSpPr>
        <p:spPr>
          <a:xfrm>
            <a:off x="585788" y="1500188"/>
            <a:ext cx="10086975" cy="3416320"/>
          </a:xfrm>
          <a:prstGeom prst="rect">
            <a:avLst/>
          </a:prstGeom>
          <a:noFill/>
        </p:spPr>
        <p:txBody>
          <a:bodyPr wrap="square" rtlCol="0">
            <a:spAutoFit/>
          </a:bodyPr>
          <a:lstStyle/>
          <a:p>
            <a:r>
              <a:rPr lang="en-US" dirty="0">
                <a:solidFill>
                  <a:schemeClr val="bg1"/>
                </a:solidFill>
              </a:rPr>
              <a:t>HTTP Responses: </a:t>
            </a:r>
            <a:r>
              <a:rPr lang="en-US" b="1" dirty="0">
                <a:solidFill>
                  <a:schemeClr val="bg1"/>
                </a:solidFill>
                <a:hlinkClick r:id="rId3">
                  <a:extLst>
                    <a:ext uri="{A12FA001-AC4F-418D-AE19-62706E023703}">
                      <ahyp:hlinkClr xmlns:ahyp="http://schemas.microsoft.com/office/drawing/2018/hyperlinkcolor" val="tx"/>
                    </a:ext>
                  </a:extLst>
                </a:hlinkClick>
              </a:rPr>
              <a:t>https://httpstatuses.com/</a:t>
            </a:r>
            <a:endParaRPr lang="en-US" b="1" dirty="0">
              <a:solidFill>
                <a:schemeClr val="bg1"/>
              </a:solidFill>
            </a:endParaRPr>
          </a:p>
          <a:p>
            <a:endParaRPr lang="en-US" b="1" dirty="0">
              <a:solidFill>
                <a:schemeClr val="bg1"/>
              </a:solidFill>
            </a:endParaRPr>
          </a:p>
          <a:p>
            <a:r>
              <a:rPr lang="en-US" b="1" dirty="0">
                <a:solidFill>
                  <a:schemeClr val="bg1"/>
                </a:solidFill>
              </a:rPr>
              <a:t>RESTful API’s O’Reilly</a:t>
            </a:r>
          </a:p>
          <a:p>
            <a:endParaRPr lang="en-US" b="1" dirty="0">
              <a:solidFill>
                <a:schemeClr val="bg1"/>
              </a:solidFill>
            </a:endParaRPr>
          </a:p>
          <a:p>
            <a:r>
              <a:rPr lang="en-US" b="1" dirty="0">
                <a:solidFill>
                  <a:schemeClr val="bg1"/>
                </a:solidFill>
              </a:rPr>
              <a:t>Info World: </a:t>
            </a:r>
            <a:r>
              <a:rPr lang="en-US" dirty="0">
                <a:solidFill>
                  <a:srgbClr val="0070C0"/>
                </a:solidFill>
                <a:hlinkClick r:id="rId4">
                  <a:extLst>
                    <a:ext uri="{A12FA001-AC4F-418D-AE19-62706E023703}">
                      <ahyp:hlinkClr xmlns:ahyp="http://schemas.microsoft.com/office/drawing/2018/hyperlinkcolor" val="tx"/>
                    </a:ext>
                  </a:extLst>
                </a:hlinkClick>
              </a:rPr>
              <a:t>https://www.infoworld.com/article/3204125/the-rules-for-rest-how-to-be-restful-in-httpjson-apis.html</a:t>
            </a:r>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p>
        </p:txBody>
      </p:sp>
    </p:spTree>
    <p:extLst>
      <p:ext uri="{BB962C8B-B14F-4D97-AF65-F5344CB8AC3E}">
        <p14:creationId xmlns:p14="http://schemas.microsoft.com/office/powerpoint/2010/main" val="192485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Content Placeholder 4" descr="A close up of a logo&#10;&#10;Description automatically generated">
            <a:extLst>
              <a:ext uri="{FF2B5EF4-FFF2-40B4-BE49-F238E27FC236}">
                <a16:creationId xmlns:a16="http://schemas.microsoft.com/office/drawing/2014/main" id="{5813D0CD-A4C2-C944-A9C8-E0E69CF08161}"/>
              </a:ext>
            </a:extLst>
          </p:cNvPr>
          <p:cNvPicPr>
            <a:picLocks noGrp="1" noChangeAspect="1"/>
          </p:cNvPicPr>
          <p:nvPr>
            <p:ph idx="1"/>
          </p:nvPr>
        </p:nvPicPr>
        <p:blipFill rotWithShape="1">
          <a:blip r:embed="rId2"/>
          <a:srcRect t="7673" b="16664"/>
          <a:stretch/>
        </p:blipFill>
        <p:spPr>
          <a:xfrm>
            <a:off x="0" y="69"/>
            <a:ext cx="12207220" cy="6857990"/>
          </a:xfrm>
          <a:prstGeom prst="rect">
            <a:avLst/>
          </a:prstGeom>
        </p:spPr>
      </p:pic>
      <p:sp>
        <p:nvSpPr>
          <p:cNvPr id="18" name="Rectangle 17">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697B0-20E9-0440-8A53-9934C642A943}"/>
              </a:ext>
            </a:extLst>
          </p:cNvPr>
          <p:cNvSpPr>
            <a:spLocks noGrp="1"/>
          </p:cNvSpPr>
          <p:nvPr>
            <p:ph type="title"/>
          </p:nvPr>
        </p:nvSpPr>
        <p:spPr>
          <a:xfrm>
            <a:off x="928688" y="71732"/>
            <a:ext cx="5043487" cy="985543"/>
          </a:xfrm>
        </p:spPr>
        <p:txBody>
          <a:bodyPr vert="horz" lIns="91440" tIns="45720" rIns="91440" bIns="45720" rtlCol="0" anchor="b">
            <a:normAutofit/>
          </a:bodyPr>
          <a:lstStyle/>
          <a:p>
            <a:pPr algn="ctr"/>
            <a:r>
              <a:rPr lang="en-US" b="1" kern="1200" dirty="0">
                <a:solidFill>
                  <a:srgbClr val="0070C0"/>
                </a:solidFill>
                <a:latin typeface="+mj-lt"/>
                <a:ea typeface="+mj-ea"/>
                <a:cs typeface="+mj-cs"/>
              </a:rPr>
              <a:t>What is REST?</a:t>
            </a:r>
          </a:p>
        </p:txBody>
      </p:sp>
      <p:sp>
        <p:nvSpPr>
          <p:cNvPr id="20" name="Freeform: Shape 19">
            <a:extLst>
              <a:ext uri="{FF2B5EF4-FFF2-40B4-BE49-F238E27FC236}">
                <a16:creationId xmlns:a16="http://schemas.microsoft.com/office/drawing/2014/main" id="{F798D3DD-23B7-41EE-9021-C8F9A8E2C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22" name="Group 21">
            <a:extLst>
              <a:ext uri="{FF2B5EF4-FFF2-40B4-BE49-F238E27FC236}">
                <a16:creationId xmlns:a16="http://schemas.microsoft.com/office/drawing/2014/main" id="{2C072688-BFC7-4FE8-A45E-B3C63CBB9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23" name="Freeform: Shape 22">
              <a:extLst>
                <a:ext uri="{FF2B5EF4-FFF2-40B4-BE49-F238E27FC236}">
                  <a16:creationId xmlns:a16="http://schemas.microsoft.com/office/drawing/2014/main" id="{F3002ED9-43C6-4BA8-8941-9AFCB04E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4" name="Freeform: Shape 23">
              <a:extLst>
                <a:ext uri="{FF2B5EF4-FFF2-40B4-BE49-F238E27FC236}">
                  <a16:creationId xmlns:a16="http://schemas.microsoft.com/office/drawing/2014/main" id="{4EB09750-C9B1-40CE-AB9B-FEB308A1F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6" name="TextBox 5">
            <a:extLst>
              <a:ext uri="{FF2B5EF4-FFF2-40B4-BE49-F238E27FC236}">
                <a16:creationId xmlns:a16="http://schemas.microsoft.com/office/drawing/2014/main" id="{A63158DC-4166-414E-ACEE-AFCE179C1103}"/>
              </a:ext>
            </a:extLst>
          </p:cNvPr>
          <p:cNvSpPr txBox="1"/>
          <p:nvPr/>
        </p:nvSpPr>
        <p:spPr>
          <a:xfrm>
            <a:off x="271463" y="1207935"/>
            <a:ext cx="11101387"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REST stands for: </a:t>
            </a:r>
            <a:r>
              <a:rPr lang="en-US" sz="2000" b="1" u="sng" dirty="0">
                <a:solidFill>
                  <a:schemeClr val="bg1"/>
                </a:solidFill>
              </a:rPr>
              <a:t>Re</a:t>
            </a:r>
            <a:r>
              <a:rPr lang="en-US" sz="2000" dirty="0">
                <a:solidFill>
                  <a:schemeClr val="bg1"/>
                </a:solidFill>
              </a:rPr>
              <a:t>presentational </a:t>
            </a:r>
            <a:r>
              <a:rPr lang="en-US" sz="2000" b="1" u="sng" dirty="0">
                <a:solidFill>
                  <a:schemeClr val="bg1"/>
                </a:solidFill>
              </a:rPr>
              <a:t>S</a:t>
            </a:r>
            <a:r>
              <a:rPr lang="en-US" sz="2000" dirty="0">
                <a:solidFill>
                  <a:schemeClr val="bg1"/>
                </a:solidFill>
              </a:rPr>
              <a:t>tate </a:t>
            </a:r>
            <a:r>
              <a:rPr lang="en-US" sz="2000" b="1" u="sng" dirty="0">
                <a:solidFill>
                  <a:schemeClr val="bg1"/>
                </a:solidFill>
              </a:rPr>
              <a:t>T</a:t>
            </a:r>
            <a:r>
              <a:rPr lang="en-US" sz="2000" dirty="0">
                <a:solidFill>
                  <a:schemeClr val="bg1"/>
                </a:solidFill>
              </a:rPr>
              <a:t>ransfer</a:t>
            </a:r>
          </a:p>
          <a:p>
            <a:pPr marL="285750" indent="-285750">
              <a:buFont typeface="Arial" panose="020B0604020202020204" pitchFamily="34" charset="0"/>
              <a:buChar char="•"/>
            </a:pPr>
            <a:r>
              <a:rPr lang="en-US" sz="2000" dirty="0">
                <a:solidFill>
                  <a:schemeClr val="bg1"/>
                </a:solidFill>
              </a:rPr>
              <a:t>REST methods are HTTP verbs. (POST, GET,PUT,PATCH, and DELETE (among others)</a:t>
            </a:r>
          </a:p>
          <a:p>
            <a:pPr marL="742950" lvl="1" indent="-285750">
              <a:buFont typeface="Arial" panose="020B0604020202020204" pitchFamily="34" charset="0"/>
              <a:buChar char="•"/>
            </a:pPr>
            <a:r>
              <a:rPr lang="en-US" sz="2000" dirty="0">
                <a:solidFill>
                  <a:schemeClr val="bg1"/>
                </a:solidFill>
              </a:rPr>
              <a:t>These correspond to CRUD - create, read, update, and delete)</a:t>
            </a:r>
          </a:p>
          <a:p>
            <a:pPr marL="285750" indent="-285750">
              <a:buFont typeface="Arial" panose="020B0604020202020204" pitchFamily="34" charset="0"/>
              <a:buChar char="•"/>
            </a:pPr>
            <a:r>
              <a:rPr lang="en-US" sz="2000" dirty="0">
                <a:solidFill>
                  <a:schemeClr val="bg1"/>
                </a:solidFill>
              </a:rPr>
              <a:t>REST is a software architectural style which defines a set of constraints used to create web services and creates RESTful webservices.</a:t>
            </a:r>
          </a:p>
          <a:p>
            <a:pPr marL="285750" indent="-285750">
              <a:buFont typeface="Arial" panose="020B0604020202020204" pitchFamily="34" charset="0"/>
              <a:buChar char="•"/>
            </a:pPr>
            <a:r>
              <a:rPr lang="en-US" sz="2000" dirty="0">
                <a:solidFill>
                  <a:schemeClr val="bg1"/>
                </a:solidFill>
              </a:rPr>
              <a:t>RESTful web services allow requests from system to access and arbitrary sets of operations.</a:t>
            </a:r>
          </a:p>
          <a:p>
            <a:pPr marL="285750" indent="-285750">
              <a:buFont typeface="Arial" panose="020B0604020202020204" pitchFamily="34" charset="0"/>
              <a:buChar char="•"/>
            </a:pPr>
            <a:r>
              <a:rPr lang="en-US" sz="2000" dirty="0">
                <a:solidFill>
                  <a:schemeClr val="bg1"/>
                </a:solidFill>
              </a:rPr>
              <a:t>This methodology was created from a term paper by Roy Fielding for his doctorial dissertation in 2000</a:t>
            </a:r>
          </a:p>
          <a:p>
            <a:pPr marL="285750" indent="-285750">
              <a:buFont typeface="Arial" panose="020B0604020202020204" pitchFamily="34" charset="0"/>
              <a:buChar char="•"/>
            </a:pPr>
            <a:r>
              <a:rPr lang="en-US" sz="2000" dirty="0">
                <a:solidFill>
                  <a:schemeClr val="bg1"/>
                </a:solidFill>
              </a:rPr>
              <a:t>It determines how the web services will interact together</a:t>
            </a:r>
          </a:p>
          <a:p>
            <a:pPr marL="285750" indent="-285750">
              <a:buFont typeface="Arial" panose="020B0604020202020204" pitchFamily="34" charset="0"/>
              <a:buChar char="•"/>
            </a:pPr>
            <a:r>
              <a:rPr lang="en-US" sz="2000" dirty="0">
                <a:solidFill>
                  <a:schemeClr val="bg1"/>
                </a:solidFill>
              </a:rPr>
              <a:t>This is an alternative to SOAP architecture </a:t>
            </a:r>
          </a:p>
          <a:p>
            <a:pPr marL="285750" indent="-285750">
              <a:buFont typeface="Arial" panose="020B0604020202020204" pitchFamily="34" charset="0"/>
              <a:buChar char="•"/>
            </a:pPr>
            <a:r>
              <a:rPr lang="en-US" sz="2000" dirty="0">
                <a:solidFill>
                  <a:schemeClr val="bg1"/>
                </a:solidFill>
              </a:rPr>
              <a:t>This method determines constraints on how to build the web services</a:t>
            </a:r>
          </a:p>
          <a:p>
            <a:pPr marL="285750" indent="-285750">
              <a:buFont typeface="Arial" panose="020B0604020202020204" pitchFamily="34" charset="0"/>
              <a:buChar char="•"/>
            </a:pPr>
            <a:r>
              <a:rPr lang="en-US" sz="2000" dirty="0">
                <a:solidFill>
                  <a:schemeClr val="bg1"/>
                </a:solidFill>
              </a:rPr>
              <a:t>This method is primarily used in web design and creation in the modern society</a:t>
            </a:r>
          </a:p>
          <a:p>
            <a:pPr marL="285750" indent="-285750">
              <a:buFont typeface="Arial" panose="020B0604020202020204" pitchFamily="34" charset="0"/>
              <a:buChar char="•"/>
            </a:pPr>
            <a:r>
              <a:rPr lang="en-US" sz="2000" dirty="0">
                <a:solidFill>
                  <a:schemeClr val="bg1"/>
                </a:solidFill>
              </a:rPr>
              <a:t>In REST architecture, everything is a resource </a:t>
            </a:r>
          </a:p>
          <a:p>
            <a:pPr marL="285750" indent="-285750">
              <a:buFont typeface="Arial" panose="020B0604020202020204" pitchFamily="34" charset="0"/>
              <a:buChar char="•"/>
            </a:pPr>
            <a:r>
              <a:rPr lang="en-US" sz="2000" dirty="0">
                <a:solidFill>
                  <a:schemeClr val="bg1"/>
                </a:solidFill>
              </a:rPr>
              <a:t>RESTful webservices are a light-weight, highly scalable and very maintainable.</a:t>
            </a:r>
          </a:p>
          <a:p>
            <a:pPr marL="285750" indent="-285750">
              <a:buFont typeface="Arial" panose="020B0604020202020204" pitchFamily="34" charset="0"/>
              <a:buChar char="•"/>
            </a:pPr>
            <a:r>
              <a:rPr lang="en-US" sz="2000" dirty="0">
                <a:solidFill>
                  <a:schemeClr val="bg1"/>
                </a:solidFill>
              </a:rPr>
              <a:t>Commonly used to create API’s for web-based applications</a:t>
            </a:r>
          </a:p>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31548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close up of a logo&#10;&#10;Description automatically generated">
            <a:extLst>
              <a:ext uri="{FF2B5EF4-FFF2-40B4-BE49-F238E27FC236}">
                <a16:creationId xmlns:a16="http://schemas.microsoft.com/office/drawing/2014/main" id="{43D2906A-84E6-A742-A4C3-F6CA393ACB51}"/>
              </a:ext>
            </a:extLst>
          </p:cNvPr>
          <p:cNvPicPr>
            <a:picLocks noChangeAspect="1"/>
          </p:cNvPicPr>
          <p:nvPr/>
        </p:nvPicPr>
        <p:blipFill rotWithShape="1">
          <a:blip r:embed="rId2"/>
          <a:srcRect t="7673" b="16664"/>
          <a:stretch/>
        </p:blipFill>
        <p:spPr>
          <a:xfrm>
            <a:off x="20" y="10"/>
            <a:ext cx="12207220" cy="6857990"/>
          </a:xfrm>
          <a:prstGeom prst="rect">
            <a:avLst/>
          </a:prstGeom>
        </p:spPr>
      </p:pic>
      <p:sp>
        <p:nvSpPr>
          <p:cNvPr id="12" name="Rectangle 11">
            <a:extLst>
              <a:ext uri="{FF2B5EF4-FFF2-40B4-BE49-F238E27FC236}">
                <a16:creationId xmlns:a16="http://schemas.microsoft.com/office/drawing/2014/main" id="{5DC75FBE-6346-435A-B28A-51464B721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CFF5A7D9-53E5-774C-BD8A-416BF70C903E}"/>
              </a:ext>
            </a:extLst>
          </p:cNvPr>
          <p:cNvSpPr>
            <a:spLocks noGrp="1"/>
          </p:cNvSpPr>
          <p:nvPr>
            <p:ph type="ctrTitle"/>
          </p:nvPr>
        </p:nvSpPr>
        <p:spPr>
          <a:xfrm>
            <a:off x="2788244" y="-922259"/>
            <a:ext cx="6095980" cy="2286000"/>
          </a:xfrm>
        </p:spPr>
        <p:txBody>
          <a:bodyPr>
            <a:normAutofit/>
          </a:bodyPr>
          <a:lstStyle/>
          <a:p>
            <a:r>
              <a:rPr lang="en-US" sz="4800" b="1" dirty="0">
                <a:solidFill>
                  <a:schemeClr val="bg1"/>
                </a:solidFill>
              </a:rPr>
              <a:t>Components of REST</a:t>
            </a:r>
          </a:p>
        </p:txBody>
      </p:sp>
      <p:sp>
        <p:nvSpPr>
          <p:cNvPr id="8" name="Subtitle 7">
            <a:extLst>
              <a:ext uri="{FF2B5EF4-FFF2-40B4-BE49-F238E27FC236}">
                <a16:creationId xmlns:a16="http://schemas.microsoft.com/office/drawing/2014/main" id="{7699F98A-7AC2-9145-A668-A10CBEFD84BE}"/>
              </a:ext>
            </a:extLst>
          </p:cNvPr>
          <p:cNvSpPr>
            <a:spLocks noGrp="1"/>
          </p:cNvSpPr>
          <p:nvPr>
            <p:ph type="subTitle" idx="1"/>
          </p:nvPr>
        </p:nvSpPr>
        <p:spPr>
          <a:xfrm flipV="1">
            <a:off x="12015788" y="6653213"/>
            <a:ext cx="173355" cy="45719"/>
          </a:xfrm>
        </p:spPr>
        <p:txBody>
          <a:bodyPr>
            <a:normAutofit fontScale="25000" lnSpcReduction="20000"/>
          </a:bodyPr>
          <a:lstStyle/>
          <a:p>
            <a:endParaRPr lang="en-US" dirty="0"/>
          </a:p>
        </p:txBody>
      </p:sp>
      <p:sp>
        <p:nvSpPr>
          <p:cNvPr id="9" name="TextBox 8">
            <a:extLst>
              <a:ext uri="{FF2B5EF4-FFF2-40B4-BE49-F238E27FC236}">
                <a16:creationId xmlns:a16="http://schemas.microsoft.com/office/drawing/2014/main" id="{518C439A-DE1F-7748-91B2-EF2C0582361D}"/>
              </a:ext>
            </a:extLst>
          </p:cNvPr>
          <p:cNvSpPr txBox="1"/>
          <p:nvPr/>
        </p:nvSpPr>
        <p:spPr>
          <a:xfrm>
            <a:off x="416718" y="1363741"/>
            <a:ext cx="11358563" cy="5539978"/>
          </a:xfrm>
          <a:prstGeom prst="rect">
            <a:avLst/>
          </a:prstGeom>
          <a:noFill/>
        </p:spPr>
        <p:txBody>
          <a:bodyPr wrap="square" rtlCol="0">
            <a:spAutoFit/>
          </a:bodyPr>
          <a:lstStyle/>
          <a:p>
            <a:pPr marL="285750" indent="-285750">
              <a:buFont typeface="Arial" panose="020B0604020202020204" pitchFamily="34" charset="0"/>
              <a:buChar char="•"/>
            </a:pPr>
            <a:r>
              <a:rPr lang="en-US" sz="2800" b="1" u="sng" dirty="0">
                <a:solidFill>
                  <a:schemeClr val="bg1"/>
                </a:solidFill>
              </a:rPr>
              <a:t>HTTP Protocol </a:t>
            </a:r>
            <a:r>
              <a:rPr lang="en-US" sz="2800" b="1" dirty="0">
                <a:solidFill>
                  <a:schemeClr val="bg1"/>
                </a:solidFill>
              </a:rPr>
              <a:t>– allows fetching of resources, like HTML documents, is a standard base communication of how communication is done over the web</a:t>
            </a:r>
          </a:p>
          <a:p>
            <a:pPr marL="285750" indent="-285750">
              <a:buFont typeface="Arial" panose="020B0604020202020204" pitchFamily="34" charset="0"/>
              <a:buChar char="•"/>
            </a:pPr>
            <a:r>
              <a:rPr lang="en-US" sz="2800" b="1" u="sng" dirty="0">
                <a:solidFill>
                  <a:schemeClr val="bg1"/>
                </a:solidFill>
              </a:rPr>
              <a:t>Resource</a:t>
            </a:r>
            <a:r>
              <a:rPr lang="en-US" sz="2800" b="1" dirty="0">
                <a:solidFill>
                  <a:schemeClr val="bg1"/>
                </a:solidFill>
              </a:rPr>
              <a:t> – this is typically identified as URL location on the server by a document</a:t>
            </a:r>
          </a:p>
          <a:p>
            <a:pPr marL="285750" indent="-285750">
              <a:buFont typeface="Arial" panose="020B0604020202020204" pitchFamily="34" charset="0"/>
              <a:buChar char="•"/>
            </a:pPr>
            <a:r>
              <a:rPr lang="en-US" sz="2800" b="1" u="sng" dirty="0">
                <a:solidFill>
                  <a:schemeClr val="bg1"/>
                </a:solidFill>
              </a:rPr>
              <a:t>Clients</a:t>
            </a:r>
            <a:r>
              <a:rPr lang="en-US" sz="2800" b="1" dirty="0">
                <a:solidFill>
                  <a:schemeClr val="bg1"/>
                </a:solidFill>
              </a:rPr>
              <a:t> – software users who have access to the data using a web browser</a:t>
            </a:r>
          </a:p>
          <a:p>
            <a:pPr marL="285750" indent="-285750">
              <a:buFont typeface="Arial" panose="020B0604020202020204" pitchFamily="34" charset="0"/>
              <a:buChar char="•"/>
            </a:pPr>
            <a:r>
              <a:rPr lang="en-US" sz="2800" b="1" u="sng" dirty="0">
                <a:solidFill>
                  <a:schemeClr val="bg1"/>
                </a:solidFill>
              </a:rPr>
              <a:t>HTTP Methods </a:t>
            </a:r>
            <a:r>
              <a:rPr lang="en-US" sz="2800" b="1" dirty="0">
                <a:solidFill>
                  <a:schemeClr val="bg1"/>
                </a:solidFill>
              </a:rPr>
              <a:t>– These are verbs or a sorting method that command what is used to modify and access data, these include but are not limited to GET, POST, DELETE</a:t>
            </a:r>
          </a:p>
          <a:p>
            <a:pPr marL="285750" indent="-285750">
              <a:buFont typeface="Arial" panose="020B0604020202020204" pitchFamily="34" charset="0"/>
              <a:buChar char="•"/>
            </a:pPr>
            <a:r>
              <a:rPr lang="en-US" sz="2800" b="1" u="sng" dirty="0">
                <a:solidFill>
                  <a:schemeClr val="bg1"/>
                </a:solidFill>
              </a:rPr>
              <a:t>Server</a:t>
            </a:r>
            <a:r>
              <a:rPr lang="en-US" sz="2800" b="1" dirty="0">
                <a:solidFill>
                  <a:schemeClr val="bg1"/>
                </a:solidFill>
              </a:rPr>
              <a:t> – This is the computer(s) that services the requested data, stores it for accessing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295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close up of a logo&#10;&#10;Description automatically generated">
            <a:extLst>
              <a:ext uri="{FF2B5EF4-FFF2-40B4-BE49-F238E27FC236}">
                <a16:creationId xmlns:a16="http://schemas.microsoft.com/office/drawing/2014/main" id="{43D2906A-84E6-A742-A4C3-F6CA393ACB51}"/>
              </a:ext>
            </a:extLst>
          </p:cNvPr>
          <p:cNvPicPr>
            <a:picLocks noChangeAspect="1"/>
          </p:cNvPicPr>
          <p:nvPr/>
        </p:nvPicPr>
        <p:blipFill rotWithShape="1">
          <a:blip r:embed="rId2"/>
          <a:srcRect t="7673" b="16664"/>
          <a:stretch/>
        </p:blipFill>
        <p:spPr>
          <a:xfrm>
            <a:off x="20" y="10"/>
            <a:ext cx="12207220" cy="6857990"/>
          </a:xfrm>
          <a:prstGeom prst="rect">
            <a:avLst/>
          </a:prstGeom>
        </p:spPr>
      </p:pic>
      <p:sp>
        <p:nvSpPr>
          <p:cNvPr id="12" name="Rectangle 11">
            <a:extLst>
              <a:ext uri="{FF2B5EF4-FFF2-40B4-BE49-F238E27FC236}">
                <a16:creationId xmlns:a16="http://schemas.microsoft.com/office/drawing/2014/main" id="{5DC75FBE-6346-435A-B28A-51464B721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CFF5A7D9-53E5-774C-BD8A-416BF70C903E}"/>
              </a:ext>
            </a:extLst>
          </p:cNvPr>
          <p:cNvSpPr>
            <a:spLocks noGrp="1"/>
          </p:cNvSpPr>
          <p:nvPr>
            <p:ph type="ctrTitle"/>
          </p:nvPr>
        </p:nvSpPr>
        <p:spPr>
          <a:xfrm>
            <a:off x="2544404" y="114300"/>
            <a:ext cx="7670206" cy="1077989"/>
          </a:xfrm>
        </p:spPr>
        <p:txBody>
          <a:bodyPr>
            <a:normAutofit/>
          </a:bodyPr>
          <a:lstStyle/>
          <a:p>
            <a:r>
              <a:rPr lang="en-US" sz="4800" b="1" dirty="0">
                <a:solidFill>
                  <a:schemeClr val="bg1"/>
                </a:solidFill>
              </a:rPr>
              <a:t>HTTP and REST Methods</a:t>
            </a:r>
          </a:p>
        </p:txBody>
      </p:sp>
      <p:sp>
        <p:nvSpPr>
          <p:cNvPr id="8" name="Subtitle 7">
            <a:extLst>
              <a:ext uri="{FF2B5EF4-FFF2-40B4-BE49-F238E27FC236}">
                <a16:creationId xmlns:a16="http://schemas.microsoft.com/office/drawing/2014/main" id="{7699F98A-7AC2-9145-A668-A10CBEFD84BE}"/>
              </a:ext>
            </a:extLst>
          </p:cNvPr>
          <p:cNvSpPr>
            <a:spLocks noGrp="1"/>
          </p:cNvSpPr>
          <p:nvPr>
            <p:ph type="subTitle" idx="1"/>
          </p:nvPr>
        </p:nvSpPr>
        <p:spPr>
          <a:xfrm flipV="1">
            <a:off x="12015788" y="6653213"/>
            <a:ext cx="173355" cy="45719"/>
          </a:xfrm>
        </p:spPr>
        <p:txBody>
          <a:bodyPr>
            <a:normAutofit fontScale="25000" lnSpcReduction="20000"/>
          </a:bodyPr>
          <a:lstStyle/>
          <a:p>
            <a:endParaRPr lang="en-US" dirty="0"/>
          </a:p>
        </p:txBody>
      </p:sp>
      <p:sp>
        <p:nvSpPr>
          <p:cNvPr id="9" name="TextBox 8">
            <a:extLst>
              <a:ext uri="{FF2B5EF4-FFF2-40B4-BE49-F238E27FC236}">
                <a16:creationId xmlns:a16="http://schemas.microsoft.com/office/drawing/2014/main" id="{518C439A-DE1F-7748-91B2-EF2C0582361D}"/>
              </a:ext>
            </a:extLst>
          </p:cNvPr>
          <p:cNvSpPr txBox="1"/>
          <p:nvPr/>
        </p:nvSpPr>
        <p:spPr>
          <a:xfrm>
            <a:off x="416718" y="1363741"/>
            <a:ext cx="11358563" cy="4339650"/>
          </a:xfrm>
          <a:prstGeom prst="rect">
            <a:avLst/>
          </a:prstGeom>
          <a:noFill/>
        </p:spPr>
        <p:txBody>
          <a:bodyPr wrap="square" rtlCol="0">
            <a:spAutoFit/>
          </a:bodyPr>
          <a:lstStyle/>
          <a:p>
            <a:pPr marL="285750" indent="-285750">
              <a:buFont typeface="Wingdings" pitchFamily="2" charset="2"/>
              <a:buChar char="Ø"/>
            </a:pPr>
            <a:r>
              <a:rPr lang="en-US" sz="3200" b="1" dirty="0">
                <a:solidFill>
                  <a:schemeClr val="bg1"/>
                </a:solidFill>
              </a:rPr>
              <a:t>Commonly used methods </a:t>
            </a:r>
          </a:p>
          <a:p>
            <a:pPr marL="742950" lvl="1" indent="-285750">
              <a:buFont typeface="Wingdings" pitchFamily="2" charset="2"/>
              <a:buChar char="Ø"/>
            </a:pPr>
            <a:r>
              <a:rPr lang="en-US" sz="3200" b="1" dirty="0">
                <a:solidFill>
                  <a:schemeClr val="bg1"/>
                </a:solidFill>
              </a:rPr>
              <a:t>GET, POST, PUT, DELETE</a:t>
            </a:r>
          </a:p>
          <a:p>
            <a:pPr marL="285750" indent="-285750">
              <a:buFont typeface="Wingdings" pitchFamily="2" charset="2"/>
              <a:buChar char="Ø"/>
            </a:pPr>
            <a:r>
              <a:rPr lang="en-US" sz="3200" b="1" dirty="0">
                <a:solidFill>
                  <a:schemeClr val="bg1"/>
                </a:solidFill>
              </a:rPr>
              <a:t>HTTP Methods are referred to as “VERBS”</a:t>
            </a:r>
          </a:p>
          <a:p>
            <a:pPr marL="285750" indent="-285750">
              <a:buFont typeface="Wingdings" pitchFamily="2" charset="2"/>
              <a:buChar char="Ø"/>
            </a:pPr>
            <a:r>
              <a:rPr lang="en-US" sz="3200" b="1" dirty="0">
                <a:solidFill>
                  <a:schemeClr val="bg1"/>
                </a:solidFill>
              </a:rPr>
              <a:t>HTTP is a protocol standard for web communications</a:t>
            </a:r>
          </a:p>
          <a:p>
            <a:pPr marL="285750" indent="-285750">
              <a:buFont typeface="Wingdings" pitchFamily="2" charset="2"/>
              <a:buChar char="Ø"/>
            </a:pPr>
            <a:r>
              <a:rPr lang="en-US" sz="3200" b="1" dirty="0">
                <a:solidFill>
                  <a:schemeClr val="bg1"/>
                </a:solidFill>
              </a:rPr>
              <a:t>HTTP Method provide applications communication and data transfer</a:t>
            </a:r>
          </a:p>
          <a:p>
            <a:pPr marL="285750" indent="-285750">
              <a:buFont typeface="Wingdings" pitchFamily="2" charset="2"/>
              <a:buChar char="Ø"/>
            </a:pPr>
            <a:r>
              <a:rPr lang="en-US" sz="3200" b="1" dirty="0">
                <a:solidFill>
                  <a:schemeClr val="bg1"/>
                </a:solidFill>
              </a:rPr>
              <a:t>HTTP Methods are used in REST architecture</a:t>
            </a:r>
          </a:p>
          <a:p>
            <a:pPr marL="285750" indent="-285750">
              <a:buFont typeface="Wingdings" pitchFamily="2" charset="2"/>
              <a:buChar char="Ø"/>
            </a:pPr>
            <a:r>
              <a:rPr lang="en-US" sz="3200" b="1" dirty="0">
                <a:solidFill>
                  <a:schemeClr val="bg1"/>
                </a:solidFill>
              </a:rPr>
              <a:t>HTTP Methods help us access the resources on the web</a:t>
            </a:r>
          </a:p>
          <a:p>
            <a:pPr marL="285750" indent="-285750">
              <a:buFont typeface="Wingdings" pitchFamily="2" charset="2"/>
              <a:buChar char="Ø"/>
            </a:pPr>
            <a:endParaRPr lang="en-US" sz="2000" b="1" dirty="0">
              <a:solidFill>
                <a:schemeClr val="bg1"/>
              </a:solidFill>
            </a:endParaRPr>
          </a:p>
        </p:txBody>
      </p:sp>
    </p:spTree>
    <p:extLst>
      <p:ext uri="{BB962C8B-B14F-4D97-AF65-F5344CB8AC3E}">
        <p14:creationId xmlns:p14="http://schemas.microsoft.com/office/powerpoint/2010/main" val="172326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close up of a logo&#10;&#10;Description automatically generated">
            <a:extLst>
              <a:ext uri="{FF2B5EF4-FFF2-40B4-BE49-F238E27FC236}">
                <a16:creationId xmlns:a16="http://schemas.microsoft.com/office/drawing/2014/main" id="{43D2906A-84E6-A742-A4C3-F6CA393ACB51}"/>
              </a:ext>
            </a:extLst>
          </p:cNvPr>
          <p:cNvPicPr>
            <a:picLocks noChangeAspect="1"/>
          </p:cNvPicPr>
          <p:nvPr/>
        </p:nvPicPr>
        <p:blipFill rotWithShape="1">
          <a:blip r:embed="rId2"/>
          <a:srcRect t="7673" b="16664"/>
          <a:stretch/>
        </p:blipFill>
        <p:spPr>
          <a:xfrm>
            <a:off x="20" y="10"/>
            <a:ext cx="12207220" cy="6857990"/>
          </a:xfrm>
          <a:prstGeom prst="rect">
            <a:avLst/>
          </a:prstGeom>
        </p:spPr>
      </p:pic>
      <p:sp>
        <p:nvSpPr>
          <p:cNvPr id="12" name="Rectangle 11">
            <a:extLst>
              <a:ext uri="{FF2B5EF4-FFF2-40B4-BE49-F238E27FC236}">
                <a16:creationId xmlns:a16="http://schemas.microsoft.com/office/drawing/2014/main" id="{5DC75FBE-6346-435A-B28A-51464B721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CFF5A7D9-53E5-774C-BD8A-416BF70C903E}"/>
              </a:ext>
            </a:extLst>
          </p:cNvPr>
          <p:cNvSpPr>
            <a:spLocks noGrp="1"/>
          </p:cNvSpPr>
          <p:nvPr>
            <p:ph type="ctrTitle"/>
          </p:nvPr>
        </p:nvSpPr>
        <p:spPr>
          <a:xfrm>
            <a:off x="2544404" y="114300"/>
            <a:ext cx="7670206" cy="1077989"/>
          </a:xfrm>
        </p:spPr>
        <p:txBody>
          <a:bodyPr>
            <a:normAutofit/>
          </a:bodyPr>
          <a:lstStyle/>
          <a:p>
            <a:r>
              <a:rPr lang="en-US" sz="4800" b="1" dirty="0">
                <a:solidFill>
                  <a:schemeClr val="bg1"/>
                </a:solidFill>
              </a:rPr>
              <a:t>The 7 REST Methods</a:t>
            </a:r>
          </a:p>
        </p:txBody>
      </p:sp>
      <p:sp>
        <p:nvSpPr>
          <p:cNvPr id="8" name="Subtitle 7">
            <a:extLst>
              <a:ext uri="{FF2B5EF4-FFF2-40B4-BE49-F238E27FC236}">
                <a16:creationId xmlns:a16="http://schemas.microsoft.com/office/drawing/2014/main" id="{7699F98A-7AC2-9145-A668-A10CBEFD84BE}"/>
              </a:ext>
            </a:extLst>
          </p:cNvPr>
          <p:cNvSpPr>
            <a:spLocks noGrp="1"/>
          </p:cNvSpPr>
          <p:nvPr>
            <p:ph type="subTitle" idx="1"/>
          </p:nvPr>
        </p:nvSpPr>
        <p:spPr>
          <a:xfrm flipV="1">
            <a:off x="12015788" y="6653213"/>
            <a:ext cx="173355" cy="45719"/>
          </a:xfrm>
        </p:spPr>
        <p:txBody>
          <a:bodyPr>
            <a:normAutofit fontScale="25000" lnSpcReduction="20000"/>
          </a:bodyPr>
          <a:lstStyle/>
          <a:p>
            <a:endParaRPr lang="en-US" dirty="0"/>
          </a:p>
        </p:txBody>
      </p:sp>
      <p:sp>
        <p:nvSpPr>
          <p:cNvPr id="9" name="TextBox 8">
            <a:extLst>
              <a:ext uri="{FF2B5EF4-FFF2-40B4-BE49-F238E27FC236}">
                <a16:creationId xmlns:a16="http://schemas.microsoft.com/office/drawing/2014/main" id="{518C439A-DE1F-7748-91B2-EF2C0582361D}"/>
              </a:ext>
            </a:extLst>
          </p:cNvPr>
          <p:cNvSpPr txBox="1"/>
          <p:nvPr/>
        </p:nvSpPr>
        <p:spPr>
          <a:xfrm>
            <a:off x="416718" y="1363741"/>
            <a:ext cx="11358563" cy="3847207"/>
          </a:xfrm>
          <a:prstGeom prst="rect">
            <a:avLst/>
          </a:prstGeom>
          <a:noFill/>
        </p:spPr>
        <p:txBody>
          <a:bodyPr wrap="square" rtlCol="0">
            <a:spAutoFit/>
          </a:bodyPr>
          <a:lstStyle/>
          <a:p>
            <a:pPr marL="285750" indent="-285750">
              <a:buFont typeface="Wingdings" pitchFamily="2" charset="2"/>
              <a:buChar char="Ø"/>
            </a:pPr>
            <a:r>
              <a:rPr lang="en-US" sz="3200" b="1" dirty="0">
                <a:solidFill>
                  <a:schemeClr val="bg1"/>
                </a:solidFill>
              </a:rPr>
              <a:t>GET</a:t>
            </a:r>
          </a:p>
          <a:p>
            <a:pPr marL="285750" indent="-285750">
              <a:buFont typeface="Wingdings" pitchFamily="2" charset="2"/>
              <a:buChar char="Ø"/>
            </a:pPr>
            <a:r>
              <a:rPr lang="en-US" sz="3200" b="1" dirty="0">
                <a:solidFill>
                  <a:schemeClr val="bg1"/>
                </a:solidFill>
              </a:rPr>
              <a:t>POST</a:t>
            </a:r>
          </a:p>
          <a:p>
            <a:pPr marL="285750" indent="-285750">
              <a:buFont typeface="Wingdings" pitchFamily="2" charset="2"/>
              <a:buChar char="Ø"/>
            </a:pPr>
            <a:r>
              <a:rPr lang="en-US" sz="3200" b="1" dirty="0">
                <a:solidFill>
                  <a:schemeClr val="bg1"/>
                </a:solidFill>
              </a:rPr>
              <a:t>DELETE</a:t>
            </a:r>
          </a:p>
          <a:p>
            <a:pPr marL="285750" indent="-285750">
              <a:buFont typeface="Wingdings" pitchFamily="2" charset="2"/>
              <a:buChar char="Ø"/>
            </a:pPr>
            <a:r>
              <a:rPr lang="en-US" sz="3200" b="1" dirty="0">
                <a:solidFill>
                  <a:schemeClr val="bg1"/>
                </a:solidFill>
              </a:rPr>
              <a:t>PUT</a:t>
            </a:r>
          </a:p>
          <a:p>
            <a:pPr marL="285750" indent="-285750">
              <a:buFont typeface="Wingdings" pitchFamily="2" charset="2"/>
              <a:buChar char="Ø"/>
            </a:pPr>
            <a:r>
              <a:rPr lang="en-US" sz="3200" b="1" dirty="0">
                <a:solidFill>
                  <a:schemeClr val="bg1"/>
                </a:solidFill>
              </a:rPr>
              <a:t>HEADER</a:t>
            </a:r>
          </a:p>
          <a:p>
            <a:pPr marL="285750" indent="-285750">
              <a:buFont typeface="Wingdings" pitchFamily="2" charset="2"/>
              <a:buChar char="Ø"/>
            </a:pPr>
            <a:r>
              <a:rPr lang="en-US" sz="3200" b="1" dirty="0">
                <a:solidFill>
                  <a:schemeClr val="bg1"/>
                </a:solidFill>
              </a:rPr>
              <a:t>OPTIONS</a:t>
            </a:r>
          </a:p>
          <a:p>
            <a:pPr marL="285750" indent="-285750">
              <a:buFont typeface="Wingdings" pitchFamily="2" charset="2"/>
              <a:buChar char="Ø"/>
            </a:pPr>
            <a:r>
              <a:rPr lang="en-US" sz="3200" b="1" dirty="0">
                <a:solidFill>
                  <a:schemeClr val="bg1"/>
                </a:solidFill>
              </a:rPr>
              <a:t>PATCH </a:t>
            </a:r>
          </a:p>
          <a:p>
            <a:pPr marL="285750" indent="-285750">
              <a:buFont typeface="Wingdings" pitchFamily="2" charset="2"/>
              <a:buChar char="Ø"/>
            </a:pPr>
            <a:endParaRPr lang="en-US" sz="2000" b="1" dirty="0">
              <a:solidFill>
                <a:schemeClr val="bg1"/>
              </a:solidFill>
            </a:endParaRPr>
          </a:p>
        </p:txBody>
      </p:sp>
    </p:spTree>
    <p:extLst>
      <p:ext uri="{BB962C8B-B14F-4D97-AF65-F5344CB8AC3E}">
        <p14:creationId xmlns:p14="http://schemas.microsoft.com/office/powerpoint/2010/main" val="250579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close up of a logo&#10;&#10;Description automatically generated">
            <a:extLst>
              <a:ext uri="{FF2B5EF4-FFF2-40B4-BE49-F238E27FC236}">
                <a16:creationId xmlns:a16="http://schemas.microsoft.com/office/drawing/2014/main" id="{43D2906A-84E6-A742-A4C3-F6CA393ACB51}"/>
              </a:ext>
            </a:extLst>
          </p:cNvPr>
          <p:cNvPicPr>
            <a:picLocks noChangeAspect="1"/>
          </p:cNvPicPr>
          <p:nvPr/>
        </p:nvPicPr>
        <p:blipFill rotWithShape="1">
          <a:blip r:embed="rId2"/>
          <a:srcRect t="7673" b="16664"/>
          <a:stretch/>
        </p:blipFill>
        <p:spPr>
          <a:xfrm>
            <a:off x="20" y="10"/>
            <a:ext cx="12207220" cy="6857990"/>
          </a:xfrm>
          <a:prstGeom prst="rect">
            <a:avLst/>
          </a:prstGeom>
        </p:spPr>
      </p:pic>
      <p:sp>
        <p:nvSpPr>
          <p:cNvPr id="12" name="Rectangle 11">
            <a:extLst>
              <a:ext uri="{FF2B5EF4-FFF2-40B4-BE49-F238E27FC236}">
                <a16:creationId xmlns:a16="http://schemas.microsoft.com/office/drawing/2014/main" id="{5DC75FBE-6346-435A-B28A-51464B721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CFF5A7D9-53E5-774C-BD8A-416BF70C903E}"/>
              </a:ext>
            </a:extLst>
          </p:cNvPr>
          <p:cNvSpPr>
            <a:spLocks noGrp="1"/>
          </p:cNvSpPr>
          <p:nvPr>
            <p:ph type="ctrTitle"/>
          </p:nvPr>
        </p:nvSpPr>
        <p:spPr>
          <a:xfrm>
            <a:off x="2544404" y="114300"/>
            <a:ext cx="7670206" cy="1077989"/>
          </a:xfrm>
        </p:spPr>
        <p:txBody>
          <a:bodyPr>
            <a:normAutofit/>
          </a:bodyPr>
          <a:lstStyle/>
          <a:p>
            <a:r>
              <a:rPr lang="en-US" sz="4800" b="1" dirty="0">
                <a:solidFill>
                  <a:schemeClr val="bg1"/>
                </a:solidFill>
              </a:rPr>
              <a:t>Why Use REST?</a:t>
            </a:r>
          </a:p>
        </p:txBody>
      </p:sp>
      <p:sp>
        <p:nvSpPr>
          <p:cNvPr id="8" name="Subtitle 7">
            <a:extLst>
              <a:ext uri="{FF2B5EF4-FFF2-40B4-BE49-F238E27FC236}">
                <a16:creationId xmlns:a16="http://schemas.microsoft.com/office/drawing/2014/main" id="{7699F98A-7AC2-9145-A668-A10CBEFD84BE}"/>
              </a:ext>
            </a:extLst>
          </p:cNvPr>
          <p:cNvSpPr>
            <a:spLocks noGrp="1"/>
          </p:cNvSpPr>
          <p:nvPr>
            <p:ph type="subTitle" idx="1"/>
          </p:nvPr>
        </p:nvSpPr>
        <p:spPr>
          <a:xfrm flipV="1">
            <a:off x="12015788" y="6653213"/>
            <a:ext cx="173355" cy="45719"/>
          </a:xfrm>
        </p:spPr>
        <p:txBody>
          <a:bodyPr>
            <a:normAutofit fontScale="25000" lnSpcReduction="20000"/>
          </a:bodyPr>
          <a:lstStyle/>
          <a:p>
            <a:endParaRPr lang="en-US" dirty="0"/>
          </a:p>
        </p:txBody>
      </p:sp>
      <p:sp>
        <p:nvSpPr>
          <p:cNvPr id="9" name="TextBox 8">
            <a:extLst>
              <a:ext uri="{FF2B5EF4-FFF2-40B4-BE49-F238E27FC236}">
                <a16:creationId xmlns:a16="http://schemas.microsoft.com/office/drawing/2014/main" id="{518C439A-DE1F-7748-91B2-EF2C0582361D}"/>
              </a:ext>
            </a:extLst>
          </p:cNvPr>
          <p:cNvSpPr txBox="1"/>
          <p:nvPr/>
        </p:nvSpPr>
        <p:spPr>
          <a:xfrm>
            <a:off x="416718" y="1363741"/>
            <a:ext cx="11358563" cy="3847207"/>
          </a:xfrm>
          <a:prstGeom prst="rect">
            <a:avLst/>
          </a:prstGeom>
          <a:noFill/>
        </p:spPr>
        <p:txBody>
          <a:bodyPr wrap="square" rtlCol="0">
            <a:spAutoFit/>
          </a:bodyPr>
          <a:lstStyle/>
          <a:p>
            <a:pPr marL="285750" indent="-285750">
              <a:buFont typeface="Wingdings" pitchFamily="2" charset="2"/>
              <a:buChar char="Ø"/>
            </a:pPr>
            <a:r>
              <a:rPr lang="en-US" sz="3200" b="1" dirty="0">
                <a:solidFill>
                  <a:schemeClr val="bg1"/>
                </a:solidFill>
              </a:rPr>
              <a:t>It uses simple methods that are easy to comprehend and using HTTP Protocol</a:t>
            </a:r>
          </a:p>
          <a:p>
            <a:pPr marL="285750" indent="-285750">
              <a:buFont typeface="Wingdings" pitchFamily="2" charset="2"/>
              <a:buChar char="Ø"/>
            </a:pPr>
            <a:r>
              <a:rPr lang="en-US" sz="3200" b="1" dirty="0">
                <a:solidFill>
                  <a:schemeClr val="bg1"/>
                </a:solidFill>
              </a:rPr>
              <a:t>Provides an excellent performance record</a:t>
            </a:r>
          </a:p>
          <a:p>
            <a:pPr marL="285750" indent="-285750">
              <a:buFont typeface="Wingdings" pitchFamily="2" charset="2"/>
              <a:buChar char="Ø"/>
            </a:pPr>
            <a:r>
              <a:rPr lang="en-US" sz="3200" b="1" dirty="0">
                <a:solidFill>
                  <a:schemeClr val="bg1"/>
                </a:solidFill>
              </a:rPr>
              <a:t>Scalable and extendable</a:t>
            </a:r>
          </a:p>
          <a:p>
            <a:pPr marL="285750" indent="-285750">
              <a:buFont typeface="Wingdings" pitchFamily="2" charset="2"/>
              <a:buChar char="Ø"/>
            </a:pPr>
            <a:r>
              <a:rPr lang="en-US" sz="3200" b="1" dirty="0">
                <a:solidFill>
                  <a:schemeClr val="bg1"/>
                </a:solidFill>
              </a:rPr>
              <a:t>Reliable and industry popular</a:t>
            </a:r>
          </a:p>
          <a:p>
            <a:pPr marL="285750" indent="-285750">
              <a:buFont typeface="Wingdings" pitchFamily="2" charset="2"/>
              <a:buChar char="Ø"/>
            </a:pPr>
            <a:r>
              <a:rPr lang="en-US" sz="3200" b="1" dirty="0">
                <a:solidFill>
                  <a:schemeClr val="bg1"/>
                </a:solidFill>
              </a:rPr>
              <a:t>Developers understand it and it is not overly complex</a:t>
            </a:r>
          </a:p>
          <a:p>
            <a:pPr marL="285750" indent="-285750">
              <a:buFont typeface="Wingdings" pitchFamily="2" charset="2"/>
              <a:buChar char="Ø"/>
            </a:pPr>
            <a:r>
              <a:rPr lang="en-US" sz="3200" b="1" dirty="0">
                <a:solidFill>
                  <a:schemeClr val="bg1"/>
                </a:solidFill>
              </a:rPr>
              <a:t>Quick start to web services</a:t>
            </a:r>
          </a:p>
          <a:p>
            <a:pPr marL="285750" indent="-285750">
              <a:buFont typeface="Wingdings" pitchFamily="2" charset="2"/>
              <a:buChar char="Ø"/>
            </a:pPr>
            <a:endParaRPr lang="en-US" sz="2000" b="1" dirty="0">
              <a:solidFill>
                <a:schemeClr val="bg1"/>
              </a:solidFill>
            </a:endParaRPr>
          </a:p>
        </p:txBody>
      </p:sp>
    </p:spTree>
    <p:extLst>
      <p:ext uri="{BB962C8B-B14F-4D97-AF65-F5344CB8AC3E}">
        <p14:creationId xmlns:p14="http://schemas.microsoft.com/office/powerpoint/2010/main" val="325975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close up of a logo&#10;&#10;Description automatically generated">
            <a:extLst>
              <a:ext uri="{FF2B5EF4-FFF2-40B4-BE49-F238E27FC236}">
                <a16:creationId xmlns:a16="http://schemas.microsoft.com/office/drawing/2014/main" id="{43D2906A-84E6-A742-A4C3-F6CA393ACB51}"/>
              </a:ext>
            </a:extLst>
          </p:cNvPr>
          <p:cNvPicPr>
            <a:picLocks noChangeAspect="1"/>
          </p:cNvPicPr>
          <p:nvPr/>
        </p:nvPicPr>
        <p:blipFill rotWithShape="1">
          <a:blip r:embed="rId2"/>
          <a:srcRect t="7673" b="16664"/>
          <a:stretch/>
        </p:blipFill>
        <p:spPr>
          <a:xfrm>
            <a:off x="20" y="10"/>
            <a:ext cx="12207220" cy="6857990"/>
          </a:xfrm>
          <a:prstGeom prst="rect">
            <a:avLst/>
          </a:prstGeom>
        </p:spPr>
      </p:pic>
      <p:sp>
        <p:nvSpPr>
          <p:cNvPr id="12" name="Rectangle 11">
            <a:extLst>
              <a:ext uri="{FF2B5EF4-FFF2-40B4-BE49-F238E27FC236}">
                <a16:creationId xmlns:a16="http://schemas.microsoft.com/office/drawing/2014/main" id="{5DC75FBE-6346-435A-B28A-51464B721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CFF5A7D9-53E5-774C-BD8A-416BF70C903E}"/>
              </a:ext>
            </a:extLst>
          </p:cNvPr>
          <p:cNvSpPr>
            <a:spLocks noGrp="1"/>
          </p:cNvSpPr>
          <p:nvPr>
            <p:ph type="ctrTitle"/>
          </p:nvPr>
        </p:nvSpPr>
        <p:spPr>
          <a:xfrm>
            <a:off x="2544404" y="114300"/>
            <a:ext cx="7670206" cy="1077989"/>
          </a:xfrm>
        </p:spPr>
        <p:txBody>
          <a:bodyPr>
            <a:normAutofit/>
          </a:bodyPr>
          <a:lstStyle/>
          <a:p>
            <a:r>
              <a:rPr lang="en-US" sz="4800" b="1" dirty="0">
                <a:solidFill>
                  <a:schemeClr val="bg1"/>
                </a:solidFill>
              </a:rPr>
              <a:t>RESTful Resources</a:t>
            </a:r>
          </a:p>
        </p:txBody>
      </p:sp>
      <p:sp>
        <p:nvSpPr>
          <p:cNvPr id="8" name="Subtitle 7">
            <a:extLst>
              <a:ext uri="{FF2B5EF4-FFF2-40B4-BE49-F238E27FC236}">
                <a16:creationId xmlns:a16="http://schemas.microsoft.com/office/drawing/2014/main" id="{7699F98A-7AC2-9145-A668-A10CBEFD84BE}"/>
              </a:ext>
            </a:extLst>
          </p:cNvPr>
          <p:cNvSpPr>
            <a:spLocks noGrp="1"/>
          </p:cNvSpPr>
          <p:nvPr>
            <p:ph type="subTitle" idx="1"/>
          </p:nvPr>
        </p:nvSpPr>
        <p:spPr>
          <a:xfrm flipV="1">
            <a:off x="12015788" y="6653213"/>
            <a:ext cx="173355" cy="45719"/>
          </a:xfrm>
        </p:spPr>
        <p:txBody>
          <a:bodyPr>
            <a:normAutofit fontScale="25000" lnSpcReduction="20000"/>
          </a:bodyPr>
          <a:lstStyle/>
          <a:p>
            <a:endParaRPr lang="en-US" dirty="0"/>
          </a:p>
        </p:txBody>
      </p:sp>
      <p:sp>
        <p:nvSpPr>
          <p:cNvPr id="9" name="TextBox 8">
            <a:extLst>
              <a:ext uri="{FF2B5EF4-FFF2-40B4-BE49-F238E27FC236}">
                <a16:creationId xmlns:a16="http://schemas.microsoft.com/office/drawing/2014/main" id="{518C439A-DE1F-7748-91B2-EF2C0582361D}"/>
              </a:ext>
            </a:extLst>
          </p:cNvPr>
          <p:cNvSpPr txBox="1"/>
          <p:nvPr/>
        </p:nvSpPr>
        <p:spPr>
          <a:xfrm>
            <a:off x="416718" y="1363741"/>
            <a:ext cx="11358563" cy="4031873"/>
          </a:xfrm>
          <a:prstGeom prst="rect">
            <a:avLst/>
          </a:prstGeom>
          <a:noFill/>
        </p:spPr>
        <p:txBody>
          <a:bodyPr wrap="square" rtlCol="0">
            <a:spAutoFit/>
          </a:bodyPr>
          <a:lstStyle/>
          <a:p>
            <a:r>
              <a:rPr lang="en-US" sz="3200" b="1" dirty="0">
                <a:solidFill>
                  <a:schemeClr val="bg1"/>
                </a:solidFill>
              </a:rPr>
              <a:t>These can be :</a:t>
            </a:r>
          </a:p>
          <a:p>
            <a:endParaRPr lang="en-US" sz="3200" b="1" dirty="0">
              <a:solidFill>
                <a:schemeClr val="bg1"/>
              </a:solidFill>
            </a:endParaRPr>
          </a:p>
          <a:p>
            <a:pPr marL="342900" indent="-342900">
              <a:buFont typeface="Wingdings" pitchFamily="2" charset="2"/>
              <a:buChar char="ü"/>
            </a:pPr>
            <a:r>
              <a:rPr lang="en-US" sz="3200" b="1" dirty="0">
                <a:solidFill>
                  <a:schemeClr val="bg1"/>
                </a:solidFill>
              </a:rPr>
              <a:t>HTML files, videos, images</a:t>
            </a:r>
          </a:p>
          <a:p>
            <a:pPr marL="342900" indent="-342900">
              <a:buFont typeface="Wingdings" pitchFamily="2" charset="2"/>
              <a:buChar char="ü"/>
            </a:pPr>
            <a:r>
              <a:rPr lang="en-US" sz="3200" b="1" dirty="0">
                <a:solidFill>
                  <a:schemeClr val="bg1"/>
                </a:solidFill>
              </a:rPr>
              <a:t>Be represented in JSON, and XML</a:t>
            </a:r>
          </a:p>
          <a:p>
            <a:pPr marL="342900" indent="-342900">
              <a:buFont typeface="Wingdings" pitchFamily="2" charset="2"/>
              <a:buChar char="ü"/>
            </a:pPr>
            <a:r>
              <a:rPr lang="en-US" sz="3200" b="1" dirty="0">
                <a:solidFill>
                  <a:schemeClr val="bg1"/>
                </a:solidFill>
              </a:rPr>
              <a:t>Can be a user </a:t>
            </a:r>
          </a:p>
          <a:p>
            <a:pPr marL="342900" indent="-342900">
              <a:buFont typeface="Wingdings" pitchFamily="2" charset="2"/>
              <a:buChar char="ü"/>
            </a:pPr>
            <a:r>
              <a:rPr lang="en-US" sz="3200" b="1" dirty="0">
                <a:solidFill>
                  <a:schemeClr val="bg1"/>
                </a:solidFill>
              </a:rPr>
              <a:t>Resources can be represented </a:t>
            </a:r>
          </a:p>
          <a:p>
            <a:pPr marL="342900" indent="-342900">
              <a:buFont typeface="Wingdings" pitchFamily="2" charset="2"/>
              <a:buChar char="ü"/>
            </a:pPr>
            <a:r>
              <a:rPr lang="en-US" sz="3200" b="1" dirty="0">
                <a:solidFill>
                  <a:schemeClr val="bg1"/>
                </a:solidFill>
              </a:rPr>
              <a:t>There are all kinds of additional and various files that can be accessed</a:t>
            </a:r>
          </a:p>
        </p:txBody>
      </p:sp>
    </p:spTree>
    <p:extLst>
      <p:ext uri="{BB962C8B-B14F-4D97-AF65-F5344CB8AC3E}">
        <p14:creationId xmlns:p14="http://schemas.microsoft.com/office/powerpoint/2010/main" val="237386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close up of a logo&#10;&#10;Description automatically generated">
            <a:extLst>
              <a:ext uri="{FF2B5EF4-FFF2-40B4-BE49-F238E27FC236}">
                <a16:creationId xmlns:a16="http://schemas.microsoft.com/office/drawing/2014/main" id="{43D2906A-84E6-A742-A4C3-F6CA393ACB51}"/>
              </a:ext>
            </a:extLst>
          </p:cNvPr>
          <p:cNvPicPr>
            <a:picLocks noChangeAspect="1"/>
          </p:cNvPicPr>
          <p:nvPr/>
        </p:nvPicPr>
        <p:blipFill rotWithShape="1">
          <a:blip r:embed="rId2"/>
          <a:srcRect t="7673" b="16664"/>
          <a:stretch/>
        </p:blipFill>
        <p:spPr>
          <a:xfrm>
            <a:off x="20" y="10"/>
            <a:ext cx="12207220" cy="6857990"/>
          </a:xfrm>
          <a:prstGeom prst="rect">
            <a:avLst/>
          </a:prstGeom>
        </p:spPr>
      </p:pic>
      <p:sp>
        <p:nvSpPr>
          <p:cNvPr id="12" name="Rectangle 11">
            <a:extLst>
              <a:ext uri="{FF2B5EF4-FFF2-40B4-BE49-F238E27FC236}">
                <a16:creationId xmlns:a16="http://schemas.microsoft.com/office/drawing/2014/main" id="{5DC75FBE-6346-435A-B28A-51464B721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CFF5A7D9-53E5-774C-BD8A-416BF70C903E}"/>
              </a:ext>
            </a:extLst>
          </p:cNvPr>
          <p:cNvSpPr>
            <a:spLocks noGrp="1"/>
          </p:cNvSpPr>
          <p:nvPr>
            <p:ph type="ctrTitle"/>
          </p:nvPr>
        </p:nvSpPr>
        <p:spPr>
          <a:xfrm>
            <a:off x="2544404" y="114300"/>
            <a:ext cx="7670206" cy="1077989"/>
          </a:xfrm>
        </p:spPr>
        <p:txBody>
          <a:bodyPr>
            <a:normAutofit/>
          </a:bodyPr>
          <a:lstStyle/>
          <a:p>
            <a:r>
              <a:rPr lang="en-US" sz="4800" b="1" dirty="0">
                <a:solidFill>
                  <a:schemeClr val="bg1"/>
                </a:solidFill>
              </a:rPr>
              <a:t>REST Related Facts</a:t>
            </a:r>
          </a:p>
        </p:txBody>
      </p:sp>
      <p:sp>
        <p:nvSpPr>
          <p:cNvPr id="8" name="Subtitle 7">
            <a:extLst>
              <a:ext uri="{FF2B5EF4-FFF2-40B4-BE49-F238E27FC236}">
                <a16:creationId xmlns:a16="http://schemas.microsoft.com/office/drawing/2014/main" id="{7699F98A-7AC2-9145-A668-A10CBEFD84BE}"/>
              </a:ext>
            </a:extLst>
          </p:cNvPr>
          <p:cNvSpPr>
            <a:spLocks noGrp="1"/>
          </p:cNvSpPr>
          <p:nvPr>
            <p:ph type="subTitle" idx="1"/>
          </p:nvPr>
        </p:nvSpPr>
        <p:spPr>
          <a:xfrm flipV="1">
            <a:off x="12015788" y="6653213"/>
            <a:ext cx="173355" cy="45719"/>
          </a:xfrm>
        </p:spPr>
        <p:txBody>
          <a:bodyPr>
            <a:normAutofit fontScale="25000" lnSpcReduction="20000"/>
          </a:bodyPr>
          <a:lstStyle/>
          <a:p>
            <a:endParaRPr lang="en-US" dirty="0"/>
          </a:p>
        </p:txBody>
      </p:sp>
      <p:sp>
        <p:nvSpPr>
          <p:cNvPr id="9" name="TextBox 8">
            <a:extLst>
              <a:ext uri="{FF2B5EF4-FFF2-40B4-BE49-F238E27FC236}">
                <a16:creationId xmlns:a16="http://schemas.microsoft.com/office/drawing/2014/main" id="{518C439A-DE1F-7748-91B2-EF2C0582361D}"/>
              </a:ext>
            </a:extLst>
          </p:cNvPr>
          <p:cNvSpPr txBox="1"/>
          <p:nvPr/>
        </p:nvSpPr>
        <p:spPr>
          <a:xfrm>
            <a:off x="416718" y="1363741"/>
            <a:ext cx="11358563" cy="3354765"/>
          </a:xfrm>
          <a:prstGeom prst="rect">
            <a:avLst/>
          </a:prstGeom>
          <a:noFill/>
        </p:spPr>
        <p:txBody>
          <a:bodyPr wrap="square" rtlCol="0">
            <a:spAutoFit/>
          </a:bodyPr>
          <a:lstStyle/>
          <a:p>
            <a:pPr marL="285750" indent="-285750">
              <a:buFont typeface="Wingdings" pitchFamily="2" charset="2"/>
              <a:buChar char="Ø"/>
            </a:pPr>
            <a:r>
              <a:rPr lang="en-US" sz="2000" b="1" dirty="0">
                <a:solidFill>
                  <a:schemeClr val="bg1"/>
                </a:solidFill>
              </a:rPr>
              <a:t>RESTS have restraints:</a:t>
            </a:r>
          </a:p>
          <a:p>
            <a:pPr marL="742950" lvl="1" indent="-285750">
              <a:buFont typeface="Wingdings" pitchFamily="2" charset="2"/>
              <a:buChar char="Ø"/>
            </a:pPr>
            <a:r>
              <a:rPr lang="en-US" sz="2000" b="1" dirty="0">
                <a:solidFill>
                  <a:schemeClr val="bg1"/>
                </a:solidFill>
              </a:rPr>
              <a:t>Using client and server for data </a:t>
            </a:r>
            <a:r>
              <a:rPr lang="en-US" sz="2000" b="1" dirty="0" err="1">
                <a:solidFill>
                  <a:schemeClr val="bg1"/>
                </a:solidFill>
              </a:rPr>
              <a:t>communictions</a:t>
            </a:r>
            <a:endParaRPr lang="en-US" sz="2000" b="1" dirty="0">
              <a:solidFill>
                <a:schemeClr val="bg1"/>
              </a:solidFill>
            </a:endParaRPr>
          </a:p>
          <a:p>
            <a:pPr marL="742950" lvl="1" indent="-285750">
              <a:buFont typeface="Wingdings" pitchFamily="2" charset="2"/>
              <a:buChar char="Ø"/>
            </a:pPr>
            <a:r>
              <a:rPr lang="en-US" sz="2000" b="1" dirty="0">
                <a:solidFill>
                  <a:schemeClr val="bg1"/>
                </a:solidFill>
              </a:rPr>
              <a:t>REST is stateless – </a:t>
            </a:r>
          </a:p>
          <a:p>
            <a:pPr marL="1200150" lvl="2" indent="-285750">
              <a:buFont typeface="Wingdings" pitchFamily="2" charset="2"/>
              <a:buChar char="Ø"/>
            </a:pPr>
            <a:r>
              <a:rPr lang="en-US" b="1" dirty="0">
                <a:solidFill>
                  <a:schemeClr val="bg1"/>
                </a:solidFill>
              </a:rPr>
              <a:t>every HTTP request happens in complete isolation. When the client makes an HTTP request, it includes all information necessary for the server to fulfill that request. The server never relies on information from previous requests</a:t>
            </a:r>
          </a:p>
          <a:p>
            <a:pPr marL="285750" indent="-285750">
              <a:buFont typeface="Wingdings" pitchFamily="2" charset="2"/>
              <a:buChar char="Ø"/>
            </a:pPr>
            <a:r>
              <a:rPr lang="en-US" sz="2000" b="1" dirty="0">
                <a:solidFill>
                  <a:schemeClr val="bg1"/>
                </a:solidFill>
              </a:rPr>
              <a:t>REST has rules – these have to be followed or the app will not work</a:t>
            </a:r>
          </a:p>
          <a:p>
            <a:pPr marL="742950" lvl="1" indent="-285750">
              <a:buFont typeface="Wingdings" pitchFamily="2" charset="2"/>
              <a:buChar char="Ø"/>
            </a:pPr>
            <a:r>
              <a:rPr lang="en-US" sz="2000" b="1" dirty="0">
                <a:solidFill>
                  <a:schemeClr val="bg1"/>
                </a:solidFill>
              </a:rPr>
              <a:t>Example : </a:t>
            </a:r>
            <a:r>
              <a:rPr lang="en-US" b="1" dirty="0">
                <a:solidFill>
                  <a:schemeClr val="bg1"/>
                </a:solidFill>
              </a:rPr>
              <a:t>HTTP GET should be used for all retrieval. It should never be used to create, update, or do things.</a:t>
            </a:r>
          </a:p>
          <a:p>
            <a:pPr marL="285750" indent="-285750">
              <a:buFont typeface="Wingdings" pitchFamily="2" charset="2"/>
              <a:buChar char="Ø"/>
            </a:pPr>
            <a:r>
              <a:rPr lang="en-US" sz="2000" b="1" dirty="0">
                <a:solidFill>
                  <a:schemeClr val="bg1"/>
                </a:solidFill>
              </a:rPr>
              <a:t>Contrary to belief, REST is NOT a protocol</a:t>
            </a:r>
          </a:p>
          <a:p>
            <a:pPr marL="285750" indent="-285750">
              <a:buFont typeface="Wingdings" pitchFamily="2" charset="2"/>
              <a:buChar char="Ø"/>
            </a:pPr>
            <a:endParaRPr lang="en-US" sz="2000" b="1" dirty="0">
              <a:solidFill>
                <a:schemeClr val="bg1"/>
              </a:solidFill>
            </a:endParaRPr>
          </a:p>
        </p:txBody>
      </p:sp>
    </p:spTree>
    <p:extLst>
      <p:ext uri="{BB962C8B-B14F-4D97-AF65-F5344CB8AC3E}">
        <p14:creationId xmlns:p14="http://schemas.microsoft.com/office/powerpoint/2010/main" val="33342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close up of a logo&#10;&#10;Description automatically generated">
            <a:extLst>
              <a:ext uri="{FF2B5EF4-FFF2-40B4-BE49-F238E27FC236}">
                <a16:creationId xmlns:a16="http://schemas.microsoft.com/office/drawing/2014/main" id="{43D2906A-84E6-A742-A4C3-F6CA393ACB51}"/>
              </a:ext>
            </a:extLst>
          </p:cNvPr>
          <p:cNvPicPr>
            <a:picLocks noChangeAspect="1"/>
          </p:cNvPicPr>
          <p:nvPr/>
        </p:nvPicPr>
        <p:blipFill rotWithShape="1">
          <a:blip r:embed="rId2"/>
          <a:srcRect t="7673" b="16664"/>
          <a:stretch/>
        </p:blipFill>
        <p:spPr>
          <a:xfrm>
            <a:off x="20" y="10"/>
            <a:ext cx="12207220" cy="6857990"/>
          </a:xfrm>
          <a:prstGeom prst="rect">
            <a:avLst/>
          </a:prstGeom>
        </p:spPr>
      </p:pic>
      <p:sp>
        <p:nvSpPr>
          <p:cNvPr id="12" name="Rectangle 11">
            <a:extLst>
              <a:ext uri="{FF2B5EF4-FFF2-40B4-BE49-F238E27FC236}">
                <a16:creationId xmlns:a16="http://schemas.microsoft.com/office/drawing/2014/main" id="{5DC75FBE-6346-435A-B28A-51464B721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CFF5A7D9-53E5-774C-BD8A-416BF70C903E}"/>
              </a:ext>
            </a:extLst>
          </p:cNvPr>
          <p:cNvSpPr>
            <a:spLocks noGrp="1"/>
          </p:cNvSpPr>
          <p:nvPr>
            <p:ph type="ctrTitle"/>
          </p:nvPr>
        </p:nvSpPr>
        <p:spPr>
          <a:xfrm>
            <a:off x="2544404" y="114300"/>
            <a:ext cx="7670206" cy="1077989"/>
          </a:xfrm>
        </p:spPr>
        <p:txBody>
          <a:bodyPr>
            <a:normAutofit/>
          </a:bodyPr>
          <a:lstStyle/>
          <a:p>
            <a:r>
              <a:rPr lang="en-US" sz="4800" b="1" dirty="0">
                <a:solidFill>
                  <a:schemeClr val="bg1"/>
                </a:solidFill>
              </a:rPr>
              <a:t>Response codes for HTTP</a:t>
            </a:r>
          </a:p>
        </p:txBody>
      </p:sp>
      <p:sp>
        <p:nvSpPr>
          <p:cNvPr id="8" name="Subtitle 7">
            <a:extLst>
              <a:ext uri="{FF2B5EF4-FFF2-40B4-BE49-F238E27FC236}">
                <a16:creationId xmlns:a16="http://schemas.microsoft.com/office/drawing/2014/main" id="{7699F98A-7AC2-9145-A668-A10CBEFD84BE}"/>
              </a:ext>
            </a:extLst>
          </p:cNvPr>
          <p:cNvSpPr>
            <a:spLocks noGrp="1"/>
          </p:cNvSpPr>
          <p:nvPr>
            <p:ph type="subTitle" idx="1"/>
          </p:nvPr>
        </p:nvSpPr>
        <p:spPr>
          <a:xfrm flipV="1">
            <a:off x="12015788" y="6653213"/>
            <a:ext cx="173355" cy="45719"/>
          </a:xfrm>
        </p:spPr>
        <p:txBody>
          <a:bodyPr>
            <a:normAutofit fontScale="25000" lnSpcReduction="20000"/>
          </a:bodyPr>
          <a:lstStyle/>
          <a:p>
            <a:endParaRPr lang="en-US" dirty="0"/>
          </a:p>
        </p:txBody>
      </p:sp>
      <p:sp>
        <p:nvSpPr>
          <p:cNvPr id="9" name="TextBox 8">
            <a:extLst>
              <a:ext uri="{FF2B5EF4-FFF2-40B4-BE49-F238E27FC236}">
                <a16:creationId xmlns:a16="http://schemas.microsoft.com/office/drawing/2014/main" id="{518C439A-DE1F-7748-91B2-EF2C0582361D}"/>
              </a:ext>
            </a:extLst>
          </p:cNvPr>
          <p:cNvSpPr txBox="1"/>
          <p:nvPr/>
        </p:nvSpPr>
        <p:spPr>
          <a:xfrm>
            <a:off x="373854" y="1363741"/>
            <a:ext cx="11358563" cy="4401205"/>
          </a:xfrm>
          <a:prstGeom prst="rect">
            <a:avLst/>
          </a:prstGeom>
          <a:noFill/>
        </p:spPr>
        <p:txBody>
          <a:bodyPr wrap="square" rtlCol="0">
            <a:spAutoFit/>
          </a:bodyPr>
          <a:lstStyle/>
          <a:p>
            <a:r>
              <a:rPr lang="en-US" sz="2000" b="1" dirty="0">
                <a:solidFill>
                  <a:schemeClr val="bg1"/>
                </a:solidFill>
              </a:rPr>
              <a:t>These codes are intended response codes for requests over the web , using HTTP Protocol</a:t>
            </a:r>
          </a:p>
          <a:p>
            <a:endParaRPr lang="en-US" sz="2000" b="1" dirty="0">
              <a:solidFill>
                <a:schemeClr val="bg1"/>
              </a:solidFill>
            </a:endParaRPr>
          </a:p>
          <a:p>
            <a:pPr marL="342900" indent="-342900">
              <a:buFont typeface="Wingdings" pitchFamily="2" charset="2"/>
              <a:buChar char="q"/>
            </a:pPr>
            <a:r>
              <a:rPr lang="en-US" sz="2000" b="1" dirty="0">
                <a:solidFill>
                  <a:schemeClr val="bg1"/>
                </a:solidFill>
              </a:rPr>
              <a:t>100 Continue</a:t>
            </a:r>
          </a:p>
          <a:p>
            <a:pPr marL="342900" indent="-342900">
              <a:buFont typeface="Wingdings" pitchFamily="2" charset="2"/>
              <a:buChar char="q"/>
            </a:pPr>
            <a:r>
              <a:rPr lang="en-US" sz="2000" b="1" dirty="0">
                <a:solidFill>
                  <a:schemeClr val="bg1"/>
                </a:solidFill>
              </a:rPr>
              <a:t>200 OK</a:t>
            </a:r>
          </a:p>
          <a:p>
            <a:pPr marL="342900" indent="-342900">
              <a:buFont typeface="Wingdings" pitchFamily="2" charset="2"/>
              <a:buChar char="q"/>
            </a:pPr>
            <a:r>
              <a:rPr lang="en-US" sz="2000" b="1" dirty="0">
                <a:solidFill>
                  <a:schemeClr val="bg1"/>
                </a:solidFill>
              </a:rPr>
              <a:t>400 Bad request</a:t>
            </a:r>
          </a:p>
          <a:p>
            <a:pPr marL="342900" indent="-342900">
              <a:buFont typeface="Wingdings" pitchFamily="2" charset="2"/>
              <a:buChar char="q"/>
            </a:pPr>
            <a:r>
              <a:rPr lang="en-US" sz="2000" b="1" dirty="0">
                <a:solidFill>
                  <a:schemeClr val="bg1"/>
                </a:solidFill>
              </a:rPr>
              <a:t>401 Not Authorized</a:t>
            </a:r>
          </a:p>
          <a:p>
            <a:pPr marL="342900" indent="-342900">
              <a:buFont typeface="Wingdings" pitchFamily="2" charset="2"/>
              <a:buChar char="q"/>
            </a:pPr>
            <a:r>
              <a:rPr lang="en-US" sz="2000" b="1" dirty="0">
                <a:solidFill>
                  <a:schemeClr val="bg1"/>
                </a:solidFill>
              </a:rPr>
              <a:t>403 Forbidden</a:t>
            </a:r>
          </a:p>
          <a:p>
            <a:pPr marL="342900" indent="-342900">
              <a:buFont typeface="Wingdings" pitchFamily="2" charset="2"/>
              <a:buChar char="q"/>
            </a:pPr>
            <a:r>
              <a:rPr lang="en-US" sz="2000" b="1" dirty="0">
                <a:solidFill>
                  <a:schemeClr val="bg1"/>
                </a:solidFill>
              </a:rPr>
              <a:t>404 Not Found</a:t>
            </a:r>
          </a:p>
          <a:p>
            <a:pPr marL="342900" indent="-342900">
              <a:buFont typeface="Wingdings" pitchFamily="2" charset="2"/>
              <a:buChar char="q"/>
            </a:pPr>
            <a:r>
              <a:rPr lang="en-US" sz="2000" b="1" dirty="0">
                <a:solidFill>
                  <a:schemeClr val="bg1"/>
                </a:solidFill>
              </a:rPr>
              <a:t>500 Internal Server request.</a:t>
            </a:r>
          </a:p>
          <a:p>
            <a:pPr marL="342900" indent="-342900">
              <a:buFont typeface="Wingdings" pitchFamily="2" charset="2"/>
              <a:buChar char="q"/>
            </a:pPr>
            <a:endParaRPr lang="en-US" sz="2000" b="1" dirty="0">
              <a:solidFill>
                <a:schemeClr val="bg1"/>
              </a:solidFill>
            </a:endParaRPr>
          </a:p>
          <a:p>
            <a:r>
              <a:rPr lang="en-US" sz="2000" b="1" dirty="0">
                <a:solidFill>
                  <a:schemeClr val="bg1"/>
                </a:solidFill>
              </a:rPr>
              <a:t>There are many more codes, a list can be found here:</a:t>
            </a:r>
          </a:p>
          <a:p>
            <a:r>
              <a:rPr lang="en-US" sz="2000" b="1" dirty="0">
                <a:solidFill>
                  <a:srgbClr val="0070C0"/>
                </a:solidFill>
                <a:hlinkClick r:id="rId3">
                  <a:extLst>
                    <a:ext uri="{A12FA001-AC4F-418D-AE19-62706E023703}">
                      <ahyp:hlinkClr xmlns:ahyp="http://schemas.microsoft.com/office/drawing/2018/hyperlinkcolor" val="tx"/>
                    </a:ext>
                  </a:extLst>
                </a:hlinkClick>
              </a:rPr>
              <a:t>https://httpstatuses.com/</a:t>
            </a:r>
            <a:endParaRPr lang="en-US" sz="2000" b="1" dirty="0">
              <a:solidFill>
                <a:srgbClr val="0070C0"/>
              </a:solidFill>
            </a:endParaRPr>
          </a:p>
          <a:p>
            <a:endParaRPr lang="en-US" sz="2000" b="1" dirty="0">
              <a:solidFill>
                <a:srgbClr val="0070C0"/>
              </a:solidFill>
            </a:endParaRPr>
          </a:p>
          <a:p>
            <a:pPr marL="342900" indent="-342900">
              <a:buFont typeface="Wingdings" pitchFamily="2" charset="2"/>
              <a:buChar char="q"/>
            </a:pPr>
            <a:endParaRPr lang="en-US" sz="2000" b="1" dirty="0">
              <a:solidFill>
                <a:schemeClr val="bg1"/>
              </a:solidFill>
            </a:endParaRPr>
          </a:p>
        </p:txBody>
      </p:sp>
    </p:spTree>
    <p:extLst>
      <p:ext uri="{BB962C8B-B14F-4D97-AF65-F5344CB8AC3E}">
        <p14:creationId xmlns:p14="http://schemas.microsoft.com/office/powerpoint/2010/main" val="422488534"/>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1555</TotalTime>
  <Words>637</Words>
  <Application>Microsoft Macintosh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Sitka Subheading</vt:lpstr>
      <vt:lpstr>Wingdings</vt:lpstr>
      <vt:lpstr>PebbleVTI</vt:lpstr>
      <vt:lpstr>Rest, what is it?  </vt:lpstr>
      <vt:lpstr>What is REST?</vt:lpstr>
      <vt:lpstr>Components of REST</vt:lpstr>
      <vt:lpstr>HTTP and REST Methods</vt:lpstr>
      <vt:lpstr>The 7 REST Methods</vt:lpstr>
      <vt:lpstr>Why Use REST?</vt:lpstr>
      <vt:lpstr>RESTful Resources</vt:lpstr>
      <vt:lpstr>REST Related Facts</vt:lpstr>
      <vt:lpstr>Response codes for HTTP</vt:lpstr>
      <vt:lpstr>References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what is it?  </dc:title>
  <dc:creator>Rivas, Rhonda A.</dc:creator>
  <cp:lastModifiedBy>Rivas, Rhonda A.</cp:lastModifiedBy>
  <cp:revision>11</cp:revision>
  <dcterms:created xsi:type="dcterms:W3CDTF">2020-07-06T20:31:52Z</dcterms:created>
  <dcterms:modified xsi:type="dcterms:W3CDTF">2020-07-07T22:27:06Z</dcterms:modified>
</cp:coreProperties>
</file>