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9"/>
  </p:normalViewPr>
  <p:slideViewPr>
    <p:cSldViewPr snapToGrid="0" snapToObjects="1" showGuides="1">
      <p:cViewPr varScale="1">
        <p:scale>
          <a:sx n="103" d="100"/>
          <a:sy n="103" d="100"/>
        </p:scale>
        <p:origin x="896" y="17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4B98-05D5-C64E-B02F-2054F03A5E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16AD77-A2E8-5944-AB33-457D03A3A9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FCB95-B0B0-1B48-94D9-586FE0C5D44E}"/>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5" name="Footer Placeholder 4">
            <a:extLst>
              <a:ext uri="{FF2B5EF4-FFF2-40B4-BE49-F238E27FC236}">
                <a16:creationId xmlns:a16="http://schemas.microsoft.com/office/drawing/2014/main" id="{4021D121-572F-0D48-BF6B-0CD0552876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34F0F-E628-794F-8E50-C77DB8E862F0}"/>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35641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CEF8-F5BA-4740-8291-43894D9778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C38369-5F8E-5046-A9A5-8F64F6AAD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E4E62-06D2-DD4F-A341-FAB93992A872}"/>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5" name="Footer Placeholder 4">
            <a:extLst>
              <a:ext uri="{FF2B5EF4-FFF2-40B4-BE49-F238E27FC236}">
                <a16:creationId xmlns:a16="http://schemas.microsoft.com/office/drawing/2014/main" id="{4E5724BB-EB8D-9045-B735-14B578946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25B37-650C-ED45-9B6D-BA21083528C4}"/>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303837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7ADAB4-35FA-1E4F-9579-65AF560D11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E06250-4111-4647-B4F4-C924E303D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EA918-5111-A947-A459-B9FEBA7674FB}"/>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5" name="Footer Placeholder 4">
            <a:extLst>
              <a:ext uri="{FF2B5EF4-FFF2-40B4-BE49-F238E27FC236}">
                <a16:creationId xmlns:a16="http://schemas.microsoft.com/office/drawing/2014/main" id="{CE5F9A54-38B0-AD46-9E98-6CEB8883E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ADB32-D504-A34F-92CF-A0714C02A9CD}"/>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173944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0029-CFB5-3346-8218-297588D7A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0E17C8-C7DE-A547-BDEC-C6DA50A05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E29AA9-E378-6741-A51C-778B365B8F40}"/>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5" name="Footer Placeholder 4">
            <a:extLst>
              <a:ext uri="{FF2B5EF4-FFF2-40B4-BE49-F238E27FC236}">
                <a16:creationId xmlns:a16="http://schemas.microsoft.com/office/drawing/2014/main" id="{683DC8EF-AEFE-1E43-A421-12B17A3D7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46BFC-F5EF-EE4A-BA75-13EA3742A022}"/>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60382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28A2-1B0D-DC49-8FCC-0E896A028A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C089F6-C62D-C74E-9656-DC0640122E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1F594D-8622-B447-9BA7-33B5A7303D94}"/>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5" name="Footer Placeholder 4">
            <a:extLst>
              <a:ext uri="{FF2B5EF4-FFF2-40B4-BE49-F238E27FC236}">
                <a16:creationId xmlns:a16="http://schemas.microsoft.com/office/drawing/2014/main" id="{97D6D58C-69C1-D944-AD7E-2B12F766D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C07E1-F4A8-944B-92CA-338CC8D89DB0}"/>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136010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054F4-6101-B24D-A4F3-6B3099E2D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FC1AC-AF16-3B41-A562-D5A89B16AB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1C49D-8696-4C4B-994C-1F5F09982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9D13A-4FE9-284C-9D21-54CEECAC7A57}"/>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6" name="Footer Placeholder 5">
            <a:extLst>
              <a:ext uri="{FF2B5EF4-FFF2-40B4-BE49-F238E27FC236}">
                <a16:creationId xmlns:a16="http://schemas.microsoft.com/office/drawing/2014/main" id="{E1D1CD44-D9BC-4642-8E1C-354AFFAB2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16272-097A-EC49-B125-41F993DEAAE5}"/>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1287403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BBB0-0FFB-0642-8B1D-0FA3D0BF5A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AA29B-EDAB-504A-82AF-AB1005B8A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AE8782-BE7C-EA48-9D7D-2B6969900E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9D9CF3-CBBC-A240-81E7-0CBABEF641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0CE1C-C794-0849-BB72-33D0B5A70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11950E-3CFD-AE41-9B57-84A1EB7FF6B8}"/>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8" name="Footer Placeholder 7">
            <a:extLst>
              <a:ext uri="{FF2B5EF4-FFF2-40B4-BE49-F238E27FC236}">
                <a16:creationId xmlns:a16="http://schemas.microsoft.com/office/drawing/2014/main" id="{8D280898-C107-EB42-81B4-4FAE8C4F1B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335586-D566-4E49-BCCB-52A8A40F7835}"/>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1664587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A138-4696-6A46-9CA3-BA7B0B1250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C50DE6-D220-C047-A64C-1155583F2F53}"/>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4" name="Footer Placeholder 3">
            <a:extLst>
              <a:ext uri="{FF2B5EF4-FFF2-40B4-BE49-F238E27FC236}">
                <a16:creationId xmlns:a16="http://schemas.microsoft.com/office/drawing/2014/main" id="{EB2BFCF7-2327-6046-AFAD-D49ED70781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CA723A-3AA2-1946-BDF8-E4C9A29D302E}"/>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27763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4DCC0-3287-B54A-BE97-4643D0157BB3}"/>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3" name="Footer Placeholder 2">
            <a:extLst>
              <a:ext uri="{FF2B5EF4-FFF2-40B4-BE49-F238E27FC236}">
                <a16:creationId xmlns:a16="http://schemas.microsoft.com/office/drawing/2014/main" id="{CF95ACB7-3153-2542-9AE2-F3AC4BE802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20CF65-3442-794C-92C0-E796AED954CA}"/>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222317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F9D8-CF44-E645-84C7-17034015D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412E16-BE95-754D-8F67-65F1927250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7F06E6-7292-E243-B45E-C01863FC6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8F2D9-387F-6A46-A7C3-E4D303AF24C5}"/>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6" name="Footer Placeholder 5">
            <a:extLst>
              <a:ext uri="{FF2B5EF4-FFF2-40B4-BE49-F238E27FC236}">
                <a16:creationId xmlns:a16="http://schemas.microsoft.com/office/drawing/2014/main" id="{0DEDA2A1-0A71-404C-AC99-7BCC4FE5A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30426-EB0A-1E4D-ABFE-2CECEC9141A0}"/>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207409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DFE7-D246-6341-B026-2038EE126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A71620-624E-3248-9727-68A901F89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00DE3-838E-5E4F-A1D1-E6B50A564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54537-C40C-D346-A9C3-FEAEE8F76906}"/>
              </a:ext>
            </a:extLst>
          </p:cNvPr>
          <p:cNvSpPr>
            <a:spLocks noGrp="1"/>
          </p:cNvSpPr>
          <p:nvPr>
            <p:ph type="dt" sz="half" idx="10"/>
          </p:nvPr>
        </p:nvSpPr>
        <p:spPr/>
        <p:txBody>
          <a:bodyPr/>
          <a:lstStyle/>
          <a:p>
            <a:fld id="{D60A010A-8312-7548-987F-6021185B7500}" type="datetimeFigureOut">
              <a:rPr lang="en-US" smtClean="0"/>
              <a:t>7/12/20</a:t>
            </a:fld>
            <a:endParaRPr lang="en-US"/>
          </a:p>
        </p:txBody>
      </p:sp>
      <p:sp>
        <p:nvSpPr>
          <p:cNvPr id="6" name="Footer Placeholder 5">
            <a:extLst>
              <a:ext uri="{FF2B5EF4-FFF2-40B4-BE49-F238E27FC236}">
                <a16:creationId xmlns:a16="http://schemas.microsoft.com/office/drawing/2014/main" id="{5FB060A2-8C77-D643-B286-8290CAD9F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3804D-5EB4-EB47-AD53-D59B5EBF1692}"/>
              </a:ext>
            </a:extLst>
          </p:cNvPr>
          <p:cNvSpPr>
            <a:spLocks noGrp="1"/>
          </p:cNvSpPr>
          <p:nvPr>
            <p:ph type="sldNum" sz="quarter" idx="12"/>
          </p:nvPr>
        </p:nvSpPr>
        <p:spPr/>
        <p:txBody>
          <a:bodyPr/>
          <a:lstStyle/>
          <a:p>
            <a:fld id="{3E7A4201-4F57-4C47-9AA1-1C25FEE227EA}" type="slidenum">
              <a:rPr lang="en-US" smtClean="0"/>
              <a:t>‹#›</a:t>
            </a:fld>
            <a:endParaRPr lang="en-US"/>
          </a:p>
        </p:txBody>
      </p:sp>
    </p:spTree>
    <p:extLst>
      <p:ext uri="{BB962C8B-B14F-4D97-AF65-F5344CB8AC3E}">
        <p14:creationId xmlns:p14="http://schemas.microsoft.com/office/powerpoint/2010/main" val="65115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B8CC48-BC52-8745-A080-A7AF5F1D6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777266-1E0E-8347-A655-84EA01450F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2882FA-7234-C14D-9ED2-D42D7503C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A010A-8312-7548-987F-6021185B7500}" type="datetimeFigureOut">
              <a:rPr lang="en-US" smtClean="0"/>
              <a:t>7/12/20</a:t>
            </a:fld>
            <a:endParaRPr lang="en-US"/>
          </a:p>
        </p:txBody>
      </p:sp>
      <p:sp>
        <p:nvSpPr>
          <p:cNvPr id="5" name="Footer Placeholder 4">
            <a:extLst>
              <a:ext uri="{FF2B5EF4-FFF2-40B4-BE49-F238E27FC236}">
                <a16:creationId xmlns:a16="http://schemas.microsoft.com/office/drawing/2014/main" id="{5B7CC9A3-D92F-2B4A-91DD-CFA99FE57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7BC754-1121-E24C-9AE4-71A5DEAC1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A4201-4F57-4C47-9AA1-1C25FEE227EA}" type="slidenum">
              <a:rPr lang="en-US" smtClean="0"/>
              <a:t>‹#›</a:t>
            </a:fld>
            <a:endParaRPr lang="en-US"/>
          </a:p>
        </p:txBody>
      </p:sp>
    </p:spTree>
    <p:extLst>
      <p:ext uri="{BB962C8B-B14F-4D97-AF65-F5344CB8AC3E}">
        <p14:creationId xmlns:p14="http://schemas.microsoft.com/office/powerpoint/2010/main" val="306939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apparchitecture.techtarget.com/definition/RESTful-API"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AF7-1AD8-E844-A0F5-9BAF5456A285}"/>
              </a:ext>
            </a:extLst>
          </p:cNvPr>
          <p:cNvSpPr>
            <a:spLocks noGrp="1"/>
          </p:cNvSpPr>
          <p:nvPr>
            <p:ph type="ctrTitle"/>
          </p:nvPr>
        </p:nvSpPr>
        <p:spPr/>
        <p:txBody>
          <a:bodyPr/>
          <a:lstStyle/>
          <a:p>
            <a:r>
              <a:rPr lang="en-US" dirty="0"/>
              <a:t>What are RESTful API’s?</a:t>
            </a:r>
          </a:p>
        </p:txBody>
      </p:sp>
      <p:sp>
        <p:nvSpPr>
          <p:cNvPr id="3" name="Subtitle 2">
            <a:extLst>
              <a:ext uri="{FF2B5EF4-FFF2-40B4-BE49-F238E27FC236}">
                <a16:creationId xmlns:a16="http://schemas.microsoft.com/office/drawing/2014/main" id="{53F09D8E-0AFB-0C48-A2F8-B4D3DC2C04CA}"/>
              </a:ext>
            </a:extLst>
          </p:cNvPr>
          <p:cNvSpPr>
            <a:spLocks noGrp="1"/>
          </p:cNvSpPr>
          <p:nvPr>
            <p:ph type="subTitle" idx="1"/>
          </p:nvPr>
        </p:nvSpPr>
        <p:spPr>
          <a:xfrm>
            <a:off x="8801099" y="6173788"/>
            <a:ext cx="4467225" cy="684212"/>
          </a:xfrm>
        </p:spPr>
        <p:txBody>
          <a:bodyPr>
            <a:normAutofit fontScale="85000" lnSpcReduction="20000"/>
          </a:bodyPr>
          <a:lstStyle/>
          <a:p>
            <a:r>
              <a:rPr lang="en-US" dirty="0"/>
              <a:t>Rhonda Rivas</a:t>
            </a:r>
          </a:p>
          <a:p>
            <a:r>
              <a:rPr lang="en-US" dirty="0"/>
              <a:t>WEB-420</a:t>
            </a:r>
          </a:p>
          <a:p>
            <a:endParaRPr lang="en-US" dirty="0"/>
          </a:p>
        </p:txBody>
      </p:sp>
    </p:spTree>
    <p:extLst>
      <p:ext uri="{BB962C8B-B14F-4D97-AF65-F5344CB8AC3E}">
        <p14:creationId xmlns:p14="http://schemas.microsoft.com/office/powerpoint/2010/main" val="16161528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AF7-1AD8-E844-A0F5-9BAF5456A285}"/>
              </a:ext>
            </a:extLst>
          </p:cNvPr>
          <p:cNvSpPr>
            <a:spLocks noGrp="1"/>
          </p:cNvSpPr>
          <p:nvPr>
            <p:ph type="ctrTitle"/>
          </p:nvPr>
        </p:nvSpPr>
        <p:spPr>
          <a:xfrm>
            <a:off x="1524000" y="1122363"/>
            <a:ext cx="9144000" cy="92075"/>
          </a:xfrm>
        </p:spPr>
        <p:txBody>
          <a:bodyPr>
            <a:normAutofit fontScale="90000"/>
          </a:bodyPr>
          <a:lstStyle/>
          <a:p>
            <a:r>
              <a:rPr lang="en-US" dirty="0"/>
              <a:t>References</a:t>
            </a:r>
          </a:p>
        </p:txBody>
      </p:sp>
      <p:sp>
        <p:nvSpPr>
          <p:cNvPr id="6" name="TextBox 5">
            <a:extLst>
              <a:ext uri="{FF2B5EF4-FFF2-40B4-BE49-F238E27FC236}">
                <a16:creationId xmlns:a16="http://schemas.microsoft.com/office/drawing/2014/main" id="{3207363C-1902-5B4E-BFC8-1DC61599652F}"/>
              </a:ext>
            </a:extLst>
          </p:cNvPr>
          <p:cNvSpPr txBox="1"/>
          <p:nvPr/>
        </p:nvSpPr>
        <p:spPr>
          <a:xfrm>
            <a:off x="228601" y="1928813"/>
            <a:ext cx="11401424" cy="1323439"/>
          </a:xfrm>
          <a:prstGeom prst="rect">
            <a:avLst/>
          </a:prstGeom>
          <a:noFill/>
        </p:spPr>
        <p:txBody>
          <a:bodyPr wrap="square" rtlCol="0">
            <a:spAutoFit/>
          </a:bodyPr>
          <a:lstStyle/>
          <a:p>
            <a:pPr marL="285750" indent="-285750">
              <a:buFont typeface="Wingdings" pitchFamily="2" charset="2"/>
              <a:buChar char="q"/>
            </a:pPr>
            <a:r>
              <a:rPr lang="en-US" sz="2000"/>
              <a:t>Richardson</a:t>
            </a:r>
            <a:r>
              <a:rPr lang="en-US" sz="2000" dirty="0"/>
              <a:t>, Leonard. RESTful Web APIs: Services for a Changing World . O'Reilly Media. Kindle Edition.</a:t>
            </a:r>
          </a:p>
          <a:p>
            <a:pPr marL="285750" indent="-285750">
              <a:buFont typeface="Wingdings" pitchFamily="2" charset="2"/>
              <a:buChar char="q"/>
            </a:pPr>
            <a:r>
              <a:rPr lang="en-US" sz="2000" dirty="0"/>
              <a:t>Tech Target : </a:t>
            </a:r>
            <a:r>
              <a:rPr lang="en-US" sz="2000" dirty="0">
                <a:hlinkClick r:id="rId3"/>
              </a:rPr>
              <a:t>https://searchapparchitecture.techtarget.com/definition/RESTful-API</a:t>
            </a:r>
            <a:endParaRPr lang="en-US" sz="2000" dirty="0"/>
          </a:p>
          <a:p>
            <a:pPr marL="285750" indent="-285750">
              <a:buFont typeface="Wingdings" pitchFamily="2" charset="2"/>
              <a:buChar char="q"/>
            </a:pPr>
            <a:r>
              <a:rPr lang="en-US" sz="2000" dirty="0"/>
              <a:t>BBVA – </a:t>
            </a:r>
            <a:r>
              <a:rPr lang="en-US" sz="2000" dirty="0" err="1"/>
              <a:t>API_Market</a:t>
            </a:r>
            <a:r>
              <a:rPr lang="en-US" sz="2000" dirty="0"/>
              <a:t> - </a:t>
            </a:r>
            <a:r>
              <a:rPr lang="en-US" sz="2000" dirty="0">
                <a:hlinkClick r:id="rId3"/>
              </a:rPr>
              <a:t>https://searchapparchitecture.techtarget.com/definition/RESTful-API</a:t>
            </a:r>
            <a:endParaRPr lang="en-US" sz="2000" dirty="0"/>
          </a:p>
          <a:p>
            <a:pPr marL="285750" indent="-285750">
              <a:buFont typeface="Wingdings" pitchFamily="2" charset="2"/>
              <a:buChar char="q"/>
            </a:pPr>
            <a:r>
              <a:rPr lang="en-US" sz="2000" dirty="0" err="1"/>
              <a:t>DZone</a:t>
            </a:r>
            <a:r>
              <a:rPr lang="en-US" sz="2000" dirty="0"/>
              <a:t> – Integration Zone - </a:t>
            </a:r>
            <a:r>
              <a:rPr lang="en-US" sz="2000" dirty="0">
                <a:hlinkClick r:id="rId3"/>
              </a:rPr>
              <a:t>https://searchapparchitecture.techtarget.com/definition/RESTful-API</a:t>
            </a:r>
            <a:r>
              <a:rPr lang="en-US" sz="2000" dirty="0"/>
              <a:t> </a:t>
            </a:r>
          </a:p>
        </p:txBody>
      </p:sp>
    </p:spTree>
    <p:extLst>
      <p:ext uri="{BB962C8B-B14F-4D97-AF65-F5344CB8AC3E}">
        <p14:creationId xmlns:p14="http://schemas.microsoft.com/office/powerpoint/2010/main" val="38477137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AF7-1AD8-E844-A0F5-9BAF5456A285}"/>
              </a:ext>
            </a:extLst>
          </p:cNvPr>
          <p:cNvSpPr>
            <a:spLocks noGrp="1"/>
          </p:cNvSpPr>
          <p:nvPr>
            <p:ph type="ctrTitle"/>
          </p:nvPr>
        </p:nvSpPr>
        <p:spPr>
          <a:xfrm>
            <a:off x="1419225" y="438151"/>
            <a:ext cx="9144000" cy="684212"/>
          </a:xfrm>
        </p:spPr>
        <p:txBody>
          <a:bodyPr>
            <a:normAutofit fontScale="90000"/>
          </a:bodyPr>
          <a:lstStyle/>
          <a:p>
            <a:r>
              <a:rPr lang="en-US" dirty="0"/>
              <a:t>RESTful API’s</a:t>
            </a:r>
          </a:p>
        </p:txBody>
      </p:sp>
      <p:sp>
        <p:nvSpPr>
          <p:cNvPr id="7" name="TextBox 6">
            <a:extLst>
              <a:ext uri="{FF2B5EF4-FFF2-40B4-BE49-F238E27FC236}">
                <a16:creationId xmlns:a16="http://schemas.microsoft.com/office/drawing/2014/main" id="{A93BE4EC-FAE4-9D4C-B2FD-BF18005DFBE8}"/>
              </a:ext>
            </a:extLst>
          </p:cNvPr>
          <p:cNvSpPr txBox="1"/>
          <p:nvPr/>
        </p:nvSpPr>
        <p:spPr>
          <a:xfrm>
            <a:off x="128588" y="1101726"/>
            <a:ext cx="11244262" cy="5232202"/>
          </a:xfrm>
          <a:prstGeom prst="rect">
            <a:avLst/>
          </a:prstGeom>
          <a:noFill/>
        </p:spPr>
        <p:txBody>
          <a:bodyPr wrap="square" rtlCol="0">
            <a:spAutoFit/>
          </a:bodyPr>
          <a:lstStyle/>
          <a:p>
            <a:r>
              <a:rPr lang="en-US" b="1" dirty="0"/>
              <a:t> 	What are RESTful API’s?</a:t>
            </a:r>
          </a:p>
          <a:p>
            <a:endParaRPr lang="en-US" sz="2000" b="1" dirty="0"/>
          </a:p>
          <a:p>
            <a:pPr marL="342900" indent="-342900">
              <a:buFont typeface="Arial" panose="020B0604020202020204" pitchFamily="34" charset="0"/>
              <a:buChar char="•"/>
            </a:pPr>
            <a:r>
              <a:rPr lang="en-US" sz="2000" b="1" dirty="0"/>
              <a:t>RESTful API </a:t>
            </a:r>
            <a:r>
              <a:rPr lang="en-US" sz="2000" dirty="0"/>
              <a:t> is an application program interface (</a:t>
            </a:r>
            <a:r>
              <a:rPr lang="en-US" sz="2000" b="1" dirty="0"/>
              <a:t>API</a:t>
            </a:r>
            <a:r>
              <a:rPr lang="en-US" sz="2000" dirty="0"/>
              <a:t>) that uses HTTP requests to GET, PUT, POST and DELETE data (among some other options)</a:t>
            </a:r>
          </a:p>
          <a:p>
            <a:pPr marL="342900" indent="-342900">
              <a:buFont typeface="Arial" panose="020B0604020202020204" pitchFamily="34" charset="0"/>
              <a:buChar char="•"/>
            </a:pPr>
            <a:r>
              <a:rPr lang="en-US" sz="2000" b="1" dirty="0"/>
              <a:t>REST</a:t>
            </a:r>
            <a:r>
              <a:rPr lang="en-US" sz="2000" dirty="0"/>
              <a:t> technology is generally preferred over the more robust Simple Object Access Protocol (SOAP) technology because </a:t>
            </a:r>
            <a:r>
              <a:rPr lang="en-US" sz="2000" b="1" dirty="0"/>
              <a:t>REST</a:t>
            </a:r>
            <a:r>
              <a:rPr lang="en-US" sz="2000" dirty="0"/>
              <a:t> uses less internet bandwidth, making it more suitable for efficient internet usage.</a:t>
            </a:r>
          </a:p>
          <a:p>
            <a:pPr marL="342900" indent="-342900">
              <a:buFont typeface="Arial" panose="020B0604020202020204" pitchFamily="34" charset="0"/>
              <a:buChar char="•"/>
            </a:pPr>
            <a:r>
              <a:rPr lang="en-US" sz="2000" dirty="0"/>
              <a:t>Unlike Web API’s, RESTful API’s do not have human-readable documentation explaining how to construct URL’s for different resources. Think of that like an English prose describing how to find a specific files on an FTP server. That’s tedious. </a:t>
            </a:r>
          </a:p>
          <a:p>
            <a:pPr marL="342900" indent="-342900">
              <a:buFont typeface="Arial" panose="020B0604020202020204" pitchFamily="34" charset="0"/>
              <a:buChar char="•"/>
            </a:pPr>
            <a:r>
              <a:rPr lang="en-US" sz="2000" dirty="0"/>
              <a:t>REST does not use embed tags &lt;a&gt; and &lt;form&gt;  but rather tells you what URL’s to use or type in. </a:t>
            </a:r>
          </a:p>
          <a:p>
            <a:pPr marL="342900" indent="-342900">
              <a:buFont typeface="Arial" panose="020B0604020202020204" pitchFamily="34" charset="0"/>
              <a:buChar char="•"/>
            </a:pPr>
            <a:r>
              <a:rPr lang="en-US" sz="2000" dirty="0"/>
              <a:t>Website re-design is solely housed within the self-descriptive HTML documents served by a website. </a:t>
            </a:r>
          </a:p>
          <a:p>
            <a:pPr marL="342900" indent="-342900">
              <a:buFont typeface="Arial" panose="020B0604020202020204" pitchFamily="34" charset="0"/>
              <a:buChar char="•"/>
            </a:pPr>
            <a:r>
              <a:rPr lang="en-US" sz="2000" dirty="0"/>
              <a:t>Do not depend on customer API clients</a:t>
            </a:r>
          </a:p>
          <a:p>
            <a:pPr marL="342900" indent="-342900">
              <a:buFont typeface="Arial" panose="020B0604020202020204" pitchFamily="34" charset="0"/>
              <a:buChar char="•"/>
            </a:pPr>
            <a:r>
              <a:rPr lang="en-US" sz="2000" dirty="0"/>
              <a:t>﻿A RESTful system is made up of independent components: servers, clients, caches, proxies, caching proxies</a:t>
            </a:r>
          </a:p>
          <a:p>
            <a:pPr marL="342900" indent="-342900">
              <a:buFont typeface="Arial" panose="020B0604020202020204" pitchFamily="34" charset="0"/>
              <a:buChar char="•"/>
            </a:pPr>
            <a:r>
              <a:rPr lang="en-US" sz="2000" dirty="0"/>
              <a:t>RESTful API’s is code that allows two software programs to communicate with each other</a:t>
            </a:r>
            <a:endParaRPr lang="en-US" dirty="0"/>
          </a:p>
          <a:p>
            <a:endParaRPr lang="en-US" dirty="0"/>
          </a:p>
        </p:txBody>
      </p:sp>
    </p:spTree>
    <p:extLst>
      <p:ext uri="{BB962C8B-B14F-4D97-AF65-F5344CB8AC3E}">
        <p14:creationId xmlns:p14="http://schemas.microsoft.com/office/powerpoint/2010/main" val="40939836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AF7-1AD8-E844-A0F5-9BAF5456A285}"/>
              </a:ext>
            </a:extLst>
          </p:cNvPr>
          <p:cNvSpPr>
            <a:spLocks noGrp="1"/>
          </p:cNvSpPr>
          <p:nvPr>
            <p:ph type="ctrTitle"/>
          </p:nvPr>
        </p:nvSpPr>
        <p:spPr>
          <a:xfrm>
            <a:off x="1419225" y="438151"/>
            <a:ext cx="9144000" cy="684212"/>
          </a:xfrm>
        </p:spPr>
        <p:txBody>
          <a:bodyPr>
            <a:normAutofit fontScale="90000"/>
          </a:bodyPr>
          <a:lstStyle/>
          <a:p>
            <a:r>
              <a:rPr lang="en-US" dirty="0"/>
              <a:t>Using RESTful API’s</a:t>
            </a:r>
          </a:p>
        </p:txBody>
      </p:sp>
      <p:sp>
        <p:nvSpPr>
          <p:cNvPr id="7" name="TextBox 6">
            <a:extLst>
              <a:ext uri="{FF2B5EF4-FFF2-40B4-BE49-F238E27FC236}">
                <a16:creationId xmlns:a16="http://schemas.microsoft.com/office/drawing/2014/main" id="{A93BE4EC-FAE4-9D4C-B2FD-BF18005DFBE8}"/>
              </a:ext>
            </a:extLst>
          </p:cNvPr>
          <p:cNvSpPr txBox="1"/>
          <p:nvPr/>
        </p:nvSpPr>
        <p:spPr>
          <a:xfrm>
            <a:off x="128588" y="1101726"/>
            <a:ext cx="11244262" cy="5201424"/>
          </a:xfrm>
          <a:prstGeom prst="rect">
            <a:avLst/>
          </a:prstGeom>
          <a:noFill/>
        </p:spPr>
        <p:txBody>
          <a:bodyPr wrap="square" rtlCol="0">
            <a:spAutoFit/>
          </a:bodyPr>
          <a:lstStyle/>
          <a:p>
            <a:r>
              <a:rPr lang="en-US" b="1" dirty="0"/>
              <a:t> 	</a:t>
            </a:r>
            <a:endParaRPr lang="en-US" sz="2000" b="1" dirty="0"/>
          </a:p>
          <a:p>
            <a:r>
              <a:rPr lang="en-US" sz="2000" dirty="0"/>
              <a:t>Since RESTful API’s uses code to connect two software programs to communicate with each other, we can further explain how it allows websites to work.</a:t>
            </a:r>
          </a:p>
          <a:p>
            <a:endParaRPr lang="en-US" sz="2000" dirty="0"/>
          </a:p>
          <a:p>
            <a:r>
              <a:rPr lang="en-US" sz="2000" dirty="0"/>
              <a:t>REST Uses the </a:t>
            </a:r>
            <a:r>
              <a:rPr lang="en-US" dirty="0"/>
              <a:t>independent components: servers, clients, caches, proxies, caching proxies.</a:t>
            </a:r>
          </a:p>
          <a:p>
            <a:endParaRPr lang="en-US" dirty="0"/>
          </a:p>
          <a:p>
            <a:r>
              <a:rPr lang="en-US" dirty="0"/>
              <a:t>A RESTful API breaks down a transaction to create a series of small modules. Those modules address a underlying part of the transaction. This provides developers with a lot of flexibility, but it can be a challenge for the design of REST API from scratch</a:t>
            </a:r>
          </a:p>
          <a:p>
            <a:endParaRPr lang="en-US" dirty="0"/>
          </a:p>
          <a:p>
            <a:r>
              <a:rPr lang="en-US" dirty="0"/>
              <a:t>A RESTful API uses existing HTTP methodologies defined by the ‘RFC 2616 protocol’. They use </a:t>
            </a:r>
            <a:r>
              <a:rPr lang="en-US" u="sng" dirty="0"/>
              <a:t>GET</a:t>
            </a:r>
            <a:r>
              <a:rPr lang="en-US" dirty="0"/>
              <a:t> to retrieve a resource; </a:t>
            </a:r>
            <a:r>
              <a:rPr lang="en-US" u="sng" dirty="0"/>
              <a:t>PUT</a:t>
            </a:r>
            <a:r>
              <a:rPr lang="en-US" dirty="0"/>
              <a:t> to change the state of or update a resource, which can be an object, file or block; </a:t>
            </a:r>
            <a:r>
              <a:rPr lang="en-US" u="sng" dirty="0"/>
              <a:t>POST</a:t>
            </a:r>
            <a:r>
              <a:rPr lang="en-US" dirty="0"/>
              <a:t> to create that resource; and </a:t>
            </a:r>
            <a:r>
              <a:rPr lang="en-US" u="sng" dirty="0"/>
              <a:t>DELETE </a:t>
            </a:r>
            <a:r>
              <a:rPr lang="en-US" dirty="0"/>
              <a:t>to remove it.</a:t>
            </a:r>
          </a:p>
          <a:p>
            <a:endParaRPr lang="en-US" dirty="0"/>
          </a:p>
          <a:p>
            <a:r>
              <a:rPr lang="en-US" dirty="0"/>
              <a:t>Calls are stateless and are useful in cloud-based applications and can be freely re-deployed if a failure occurs and are </a:t>
            </a:r>
            <a:r>
              <a:rPr lang="en-US" dirty="0" err="1"/>
              <a:t>scaleable</a:t>
            </a:r>
            <a:r>
              <a:rPr lang="en-US" dirty="0"/>
              <a:t> to accommodate the situation of the load changes. </a:t>
            </a:r>
          </a:p>
          <a:p>
            <a:endParaRPr lang="en-US" dirty="0"/>
          </a:p>
          <a:p>
            <a:endParaRPr lang="en-US" dirty="0"/>
          </a:p>
        </p:txBody>
      </p:sp>
    </p:spTree>
    <p:extLst>
      <p:ext uri="{BB962C8B-B14F-4D97-AF65-F5344CB8AC3E}">
        <p14:creationId xmlns:p14="http://schemas.microsoft.com/office/powerpoint/2010/main" val="11996260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AF7-1AD8-E844-A0F5-9BAF5456A285}"/>
              </a:ext>
            </a:extLst>
          </p:cNvPr>
          <p:cNvSpPr>
            <a:spLocks noGrp="1"/>
          </p:cNvSpPr>
          <p:nvPr>
            <p:ph type="ctrTitle"/>
          </p:nvPr>
        </p:nvSpPr>
        <p:spPr>
          <a:xfrm>
            <a:off x="1524000" y="-277812"/>
            <a:ext cx="9144000" cy="2387600"/>
          </a:xfrm>
        </p:spPr>
        <p:txBody>
          <a:bodyPr/>
          <a:lstStyle/>
          <a:p>
            <a:r>
              <a:rPr lang="en-US" dirty="0"/>
              <a:t>Website Communication</a:t>
            </a:r>
            <a:br>
              <a:rPr lang="en-US" dirty="0"/>
            </a:br>
            <a:endParaRPr lang="en-US" dirty="0"/>
          </a:p>
        </p:txBody>
      </p:sp>
      <p:pic>
        <p:nvPicPr>
          <p:cNvPr id="7" name="Picture 6" descr="A screenshot of a cell phone&#10;&#10;Description automatically generated">
            <a:extLst>
              <a:ext uri="{FF2B5EF4-FFF2-40B4-BE49-F238E27FC236}">
                <a16:creationId xmlns:a16="http://schemas.microsoft.com/office/drawing/2014/main" id="{D28AA561-667E-BD43-9AC2-77306B54C085}"/>
              </a:ext>
            </a:extLst>
          </p:cNvPr>
          <p:cNvPicPr>
            <a:picLocks noChangeAspect="1"/>
          </p:cNvPicPr>
          <p:nvPr/>
        </p:nvPicPr>
        <p:blipFill>
          <a:blip r:embed="rId3"/>
          <a:stretch>
            <a:fillRect/>
          </a:stretch>
        </p:blipFill>
        <p:spPr>
          <a:xfrm>
            <a:off x="1082675" y="1571625"/>
            <a:ext cx="9932988" cy="5009225"/>
          </a:xfrm>
          <a:prstGeom prst="rect">
            <a:avLst/>
          </a:prstGeom>
        </p:spPr>
      </p:pic>
    </p:spTree>
    <p:extLst>
      <p:ext uri="{BB962C8B-B14F-4D97-AF65-F5344CB8AC3E}">
        <p14:creationId xmlns:p14="http://schemas.microsoft.com/office/powerpoint/2010/main" val="27785918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AF7-1AD8-E844-A0F5-9BAF5456A285}"/>
              </a:ext>
            </a:extLst>
          </p:cNvPr>
          <p:cNvSpPr>
            <a:spLocks noGrp="1"/>
          </p:cNvSpPr>
          <p:nvPr>
            <p:ph type="ctrTitle"/>
          </p:nvPr>
        </p:nvSpPr>
        <p:spPr>
          <a:xfrm>
            <a:off x="1524000" y="193676"/>
            <a:ext cx="9144000" cy="992187"/>
          </a:xfrm>
        </p:spPr>
        <p:txBody>
          <a:bodyPr/>
          <a:lstStyle/>
          <a:p>
            <a:r>
              <a:rPr lang="en-US" b="1" u="sng" dirty="0">
                <a:solidFill>
                  <a:srgbClr val="0070C0"/>
                </a:solidFill>
              </a:rPr>
              <a:t>Advantages of RESTful API’s</a:t>
            </a:r>
          </a:p>
        </p:txBody>
      </p:sp>
      <p:sp>
        <p:nvSpPr>
          <p:cNvPr id="6" name="TextBox 5">
            <a:extLst>
              <a:ext uri="{FF2B5EF4-FFF2-40B4-BE49-F238E27FC236}">
                <a16:creationId xmlns:a16="http://schemas.microsoft.com/office/drawing/2014/main" id="{DE85ADB7-42BE-8449-BB94-5D563D8C6949}"/>
              </a:ext>
            </a:extLst>
          </p:cNvPr>
          <p:cNvSpPr txBox="1"/>
          <p:nvPr/>
        </p:nvSpPr>
        <p:spPr>
          <a:xfrm>
            <a:off x="414338" y="1514475"/>
            <a:ext cx="10372725" cy="4893647"/>
          </a:xfrm>
          <a:prstGeom prst="rect">
            <a:avLst/>
          </a:prstGeom>
          <a:noFill/>
        </p:spPr>
        <p:txBody>
          <a:bodyPr wrap="square" rtlCol="0">
            <a:spAutoFit/>
          </a:bodyPr>
          <a:lstStyle/>
          <a:p>
            <a:pPr marL="285750" indent="-285750">
              <a:buFont typeface="Wingdings" pitchFamily="2" charset="2"/>
              <a:buChar char="ü"/>
            </a:pPr>
            <a:r>
              <a:rPr lang="en-US" sz="2400" b="1" i="1" u="sng" dirty="0"/>
              <a:t>Automation</a:t>
            </a:r>
            <a:r>
              <a:rPr lang="en-US" sz="2400" dirty="0"/>
              <a:t>: with API’s, computers rather than people can manage the work. Through API’s, agencies can update workflows to make them quicker and more productive.</a:t>
            </a:r>
          </a:p>
          <a:p>
            <a:pPr marL="285750" indent="-285750">
              <a:buFont typeface="Wingdings" pitchFamily="2" charset="2"/>
              <a:buChar char="ü"/>
            </a:pPr>
            <a:endParaRPr lang="en-US" sz="2400" dirty="0"/>
          </a:p>
          <a:p>
            <a:pPr marL="285750" indent="-285750">
              <a:buFont typeface="Wingdings" pitchFamily="2" charset="2"/>
              <a:buChar char="ü"/>
            </a:pPr>
            <a:r>
              <a:rPr lang="en-US" sz="2400" b="1" i="1" u="sng" dirty="0"/>
              <a:t>Application</a:t>
            </a:r>
            <a:r>
              <a:rPr lang="en-US" sz="2400" dirty="0"/>
              <a:t>: because API’s can access the applications components, the delivery of services and information is more flexible.</a:t>
            </a:r>
          </a:p>
          <a:p>
            <a:pPr marL="285750" indent="-285750">
              <a:buFont typeface="Wingdings" pitchFamily="2" charset="2"/>
              <a:buChar char="ü"/>
            </a:pPr>
            <a:endParaRPr lang="en-US" sz="2400" dirty="0"/>
          </a:p>
          <a:p>
            <a:pPr marL="285750" indent="-285750">
              <a:buFont typeface="Wingdings" pitchFamily="2" charset="2"/>
              <a:buChar char="ü"/>
            </a:pPr>
            <a:r>
              <a:rPr lang="en-US" sz="2400" b="1" i="1" u="sng" dirty="0"/>
              <a:t>More scope</a:t>
            </a:r>
            <a:r>
              <a:rPr lang="en-US" sz="2400" dirty="0"/>
              <a:t>: with an API an application layer can be created which can be used to distribute information and services to new audiences which can be personalized to create custom user experiences.</a:t>
            </a:r>
          </a:p>
          <a:p>
            <a:pPr marL="285750" indent="-285750">
              <a:buFont typeface="Wingdings" pitchFamily="2" charset="2"/>
              <a:buChar char="ü"/>
            </a:pPr>
            <a:endParaRPr lang="en-US" sz="2400" dirty="0"/>
          </a:p>
          <a:p>
            <a:pPr marL="285750" indent="-285750">
              <a:buFont typeface="Wingdings" pitchFamily="2" charset="2"/>
              <a:buChar char="ü"/>
            </a:pPr>
            <a:r>
              <a:rPr lang="en-US" sz="2400" b="1" i="1" u="sng" dirty="0"/>
              <a:t>New data available</a:t>
            </a:r>
            <a:r>
              <a:rPr lang="en-US" sz="2400" dirty="0"/>
              <a:t>: an API allows all of the information generated at the government level to be available to every citizen, not just a select few.</a:t>
            </a:r>
          </a:p>
        </p:txBody>
      </p:sp>
    </p:spTree>
    <p:extLst>
      <p:ext uri="{BB962C8B-B14F-4D97-AF65-F5344CB8AC3E}">
        <p14:creationId xmlns:p14="http://schemas.microsoft.com/office/powerpoint/2010/main" val="4858355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AF7-1AD8-E844-A0F5-9BAF5456A285}"/>
              </a:ext>
            </a:extLst>
          </p:cNvPr>
          <p:cNvSpPr>
            <a:spLocks noGrp="1"/>
          </p:cNvSpPr>
          <p:nvPr>
            <p:ph type="ctrTitle"/>
          </p:nvPr>
        </p:nvSpPr>
        <p:spPr>
          <a:xfrm>
            <a:off x="1178718" y="1122363"/>
            <a:ext cx="9144000" cy="620712"/>
          </a:xfrm>
        </p:spPr>
        <p:txBody>
          <a:bodyPr>
            <a:normAutofit fontScale="90000"/>
          </a:bodyPr>
          <a:lstStyle/>
          <a:p>
            <a:r>
              <a:rPr lang="en-US" u="sng" dirty="0">
                <a:solidFill>
                  <a:srgbClr val="0070C0"/>
                </a:solidFill>
              </a:rPr>
              <a:t>Advantages of RESTful API’s?</a:t>
            </a:r>
            <a:br>
              <a:rPr lang="en-US" u="sng" dirty="0">
                <a:solidFill>
                  <a:srgbClr val="0070C0"/>
                </a:solidFill>
              </a:rPr>
            </a:br>
            <a:r>
              <a:rPr lang="en-US" dirty="0"/>
              <a:t>                                   </a:t>
            </a:r>
            <a:endParaRPr lang="en-US" i="1" u="sng" dirty="0">
              <a:solidFill>
                <a:srgbClr val="0070C0"/>
              </a:solidFill>
            </a:endParaRPr>
          </a:p>
        </p:txBody>
      </p:sp>
      <p:sp>
        <p:nvSpPr>
          <p:cNvPr id="6" name="TextBox 5">
            <a:extLst>
              <a:ext uri="{FF2B5EF4-FFF2-40B4-BE49-F238E27FC236}">
                <a16:creationId xmlns:a16="http://schemas.microsoft.com/office/drawing/2014/main" id="{DB8BD44D-4B01-7148-872B-F317AAC4EF83}"/>
              </a:ext>
            </a:extLst>
          </p:cNvPr>
          <p:cNvSpPr txBox="1"/>
          <p:nvPr/>
        </p:nvSpPr>
        <p:spPr>
          <a:xfrm>
            <a:off x="414337" y="1122363"/>
            <a:ext cx="10672762" cy="5909310"/>
          </a:xfrm>
          <a:prstGeom prst="rect">
            <a:avLst/>
          </a:prstGeom>
          <a:noFill/>
        </p:spPr>
        <p:txBody>
          <a:bodyPr wrap="square" rtlCol="0">
            <a:spAutoFit/>
          </a:bodyPr>
          <a:lstStyle/>
          <a:p>
            <a:pPr marL="285750" indent="-285750">
              <a:buFont typeface="Wingdings" pitchFamily="2" charset="2"/>
              <a:buChar char="ü"/>
            </a:pPr>
            <a:r>
              <a:rPr lang="en-US" sz="2400" b="1" i="1" u="sng" dirty="0"/>
              <a:t>Efficiency</a:t>
            </a:r>
            <a:r>
              <a:rPr lang="en-US" sz="2400" dirty="0"/>
              <a:t>: when access is provided to an API, the content generated can be published automatically and is available for every channel. It allows the data to be shared and distributed more easily.</a:t>
            </a:r>
          </a:p>
          <a:p>
            <a:pPr marL="285750" indent="-285750">
              <a:buFont typeface="Wingdings" pitchFamily="2" charset="2"/>
              <a:buChar char="ü"/>
            </a:pPr>
            <a:endParaRPr lang="en-US" sz="2400" dirty="0"/>
          </a:p>
          <a:p>
            <a:pPr marL="285750" indent="-285750" fontAlgn="base">
              <a:buFont typeface="Wingdings" pitchFamily="2" charset="2"/>
              <a:buChar char="ü"/>
            </a:pPr>
            <a:r>
              <a:rPr lang="en-US" sz="2400" b="1" i="1" u="sng" dirty="0"/>
              <a:t>Integration</a:t>
            </a:r>
            <a:r>
              <a:rPr lang="en-US" sz="2400" dirty="0"/>
              <a:t>: API’s allow content to be embedded from any site or application more easily. This guarantees more fluid information delivery and an integrated user experience.</a:t>
            </a:r>
            <a:br>
              <a:rPr lang="en-US" sz="2400" dirty="0"/>
            </a:br>
            <a:r>
              <a:rPr lang="en-US" sz="2400" dirty="0"/>
              <a:t> </a:t>
            </a:r>
          </a:p>
          <a:p>
            <a:pPr marL="285750" indent="-285750" fontAlgn="base">
              <a:buFont typeface="Wingdings" pitchFamily="2" charset="2"/>
              <a:buChar char="ü"/>
            </a:pPr>
            <a:r>
              <a:rPr lang="en-US" sz="2400" b="1" i="1" u="sng" dirty="0"/>
              <a:t>Personalization</a:t>
            </a:r>
            <a:r>
              <a:rPr lang="en-US" sz="2400" dirty="0"/>
              <a:t>: through APIs any user or company can customize the content and services that they use the most.</a:t>
            </a:r>
            <a:br>
              <a:rPr lang="en-US" sz="2400" dirty="0"/>
            </a:br>
            <a:r>
              <a:rPr lang="en-US" sz="2400" dirty="0"/>
              <a:t> </a:t>
            </a:r>
          </a:p>
          <a:p>
            <a:pPr marL="285750" indent="-285750" fontAlgn="base">
              <a:buFont typeface="Wingdings" pitchFamily="2" charset="2"/>
              <a:buChar char="ü"/>
            </a:pPr>
            <a:r>
              <a:rPr lang="en-US" sz="2400" b="1" i="1" u="sng" dirty="0"/>
              <a:t>Adaptation</a:t>
            </a:r>
            <a:r>
              <a:rPr lang="en-US" sz="2400" dirty="0"/>
              <a:t>: needs change over time and APIs help to anticipate changes. When working with this technology, data migration is supported better, and the information is reviewed more closely. Basically, API’s make service provision more flexible.</a:t>
            </a:r>
          </a:p>
          <a:p>
            <a:pPr marL="285750" indent="-285750">
              <a:buFont typeface="Wingdings" pitchFamily="2" charset="2"/>
              <a:buChar char="ü"/>
            </a:pPr>
            <a:endParaRPr lang="en-US" dirty="0"/>
          </a:p>
        </p:txBody>
      </p:sp>
    </p:spTree>
    <p:extLst>
      <p:ext uri="{BB962C8B-B14F-4D97-AF65-F5344CB8AC3E}">
        <p14:creationId xmlns:p14="http://schemas.microsoft.com/office/powerpoint/2010/main" val="257150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AF7-1AD8-E844-A0F5-9BAF5456A285}"/>
              </a:ext>
            </a:extLst>
          </p:cNvPr>
          <p:cNvSpPr>
            <a:spLocks noGrp="1"/>
          </p:cNvSpPr>
          <p:nvPr>
            <p:ph type="ctrTitle"/>
          </p:nvPr>
        </p:nvSpPr>
        <p:spPr>
          <a:xfrm>
            <a:off x="1381124" y="193676"/>
            <a:ext cx="9820275" cy="1192212"/>
          </a:xfrm>
        </p:spPr>
        <p:txBody>
          <a:bodyPr/>
          <a:lstStyle/>
          <a:p>
            <a:r>
              <a:rPr lang="en-US" u="sng" dirty="0"/>
              <a:t>Drawbacks of RESTful API’s</a:t>
            </a:r>
          </a:p>
        </p:txBody>
      </p:sp>
      <p:sp>
        <p:nvSpPr>
          <p:cNvPr id="8" name="TextBox 7">
            <a:extLst>
              <a:ext uri="{FF2B5EF4-FFF2-40B4-BE49-F238E27FC236}">
                <a16:creationId xmlns:a16="http://schemas.microsoft.com/office/drawing/2014/main" id="{CD29414E-99D0-6346-852F-00D1F3E8DF20}"/>
              </a:ext>
            </a:extLst>
          </p:cNvPr>
          <p:cNvSpPr txBox="1"/>
          <p:nvPr/>
        </p:nvSpPr>
        <p:spPr>
          <a:xfrm>
            <a:off x="385763" y="1385888"/>
            <a:ext cx="10958512" cy="5016758"/>
          </a:xfrm>
          <a:prstGeom prst="rect">
            <a:avLst/>
          </a:prstGeom>
          <a:noFill/>
        </p:spPr>
        <p:txBody>
          <a:bodyPr wrap="square" rtlCol="0">
            <a:spAutoFit/>
          </a:bodyPr>
          <a:lstStyle/>
          <a:p>
            <a:pPr marL="285750" indent="-285750">
              <a:buFont typeface="Wingdings" pitchFamily="2" charset="2"/>
              <a:buChar char="Ø"/>
            </a:pPr>
            <a:r>
              <a:rPr lang="en-US" sz="2000" u="sng" dirty="0"/>
              <a:t>Low Rest </a:t>
            </a:r>
            <a:r>
              <a:rPr lang="en-US" sz="2000" dirty="0"/>
              <a:t>– (this  means just using GET &amp; POST)</a:t>
            </a:r>
          </a:p>
          <a:p>
            <a:pPr marL="742950" lvl="1" indent="-285750">
              <a:buFont typeface="Wingdings" pitchFamily="2" charset="2"/>
              <a:buChar char="Ø"/>
            </a:pPr>
            <a:r>
              <a:rPr lang="en-US" sz="2000" dirty="0"/>
              <a:t>REST- programming languages are not resource oriented so the handling code that maps URIs can be messy</a:t>
            </a:r>
          </a:p>
          <a:p>
            <a:pPr marL="742950" lvl="1" indent="-285750">
              <a:buFont typeface="Wingdings" pitchFamily="2" charset="2"/>
              <a:buChar char="Ø"/>
            </a:pPr>
            <a:r>
              <a:rPr lang="en-US" sz="2000" dirty="0"/>
              <a:t>This is NOT HTTP specific</a:t>
            </a:r>
          </a:p>
          <a:p>
            <a:pPr marL="742950" lvl="1" indent="-285750">
              <a:buFont typeface="Wingdings" pitchFamily="2" charset="2"/>
              <a:buChar char="Ø"/>
            </a:pPr>
            <a:r>
              <a:rPr lang="en-US" sz="2000" dirty="0"/>
              <a:t>But some Microsoft implementation in conjunction with Joe Gregorio URI mapping  resolves most of that.</a:t>
            </a:r>
          </a:p>
          <a:p>
            <a:pPr marL="742950" lvl="1" indent="-285750">
              <a:buFont typeface="Wingdings" pitchFamily="2" charset="2"/>
              <a:buChar char="Ø"/>
            </a:pPr>
            <a:r>
              <a:rPr lang="en-US" sz="2000" dirty="0"/>
              <a:t>it is relatively hard to make the REST API hyper-text driven (Which is a constraints of REST)</a:t>
            </a:r>
          </a:p>
          <a:p>
            <a:pPr marL="285750" indent="-285750">
              <a:buFont typeface="Wingdings" pitchFamily="2" charset="2"/>
              <a:buChar char="Ø"/>
            </a:pPr>
            <a:r>
              <a:rPr lang="en-US" sz="2000" u="sng" dirty="0"/>
              <a:t>REST</a:t>
            </a:r>
            <a:r>
              <a:rPr lang="en-US" sz="2000" dirty="0"/>
              <a:t> is not the answer to everything – </a:t>
            </a:r>
          </a:p>
          <a:p>
            <a:pPr marL="742950" lvl="1" indent="-285750">
              <a:buFont typeface="Wingdings" pitchFamily="2" charset="2"/>
              <a:buChar char="Ø"/>
            </a:pPr>
            <a:r>
              <a:rPr lang="en-US" sz="2000" dirty="0"/>
              <a:t>REST is a good tool for your toolset, but keep in mind it’s not the only one. </a:t>
            </a:r>
          </a:p>
          <a:p>
            <a:pPr marL="742950" lvl="1" indent="-285750">
              <a:buFont typeface="Wingdings" pitchFamily="2" charset="2"/>
              <a:buChar char="Ø"/>
            </a:pPr>
            <a:r>
              <a:rPr lang="en-US" sz="2000" dirty="0"/>
              <a:t>The majority of REST implementations do not support ”sub/pub”</a:t>
            </a:r>
          </a:p>
          <a:p>
            <a:pPr marL="285750" indent="-285750">
              <a:buFont typeface="Wingdings" pitchFamily="2" charset="2"/>
              <a:buChar char="Ø"/>
            </a:pPr>
            <a:r>
              <a:rPr lang="en-US" sz="2000" u="sng" dirty="0"/>
              <a:t>Misusers</a:t>
            </a:r>
            <a:r>
              <a:rPr lang="en-US" sz="2000" dirty="0"/>
              <a:t> – there seems to be some misunderstanding it’s assumed that REST if better than HTTP and some think HTTP is REST. </a:t>
            </a:r>
          </a:p>
          <a:p>
            <a:pPr marL="742950" lvl="1" indent="-285750">
              <a:buFont typeface="Wingdings" pitchFamily="2" charset="2"/>
              <a:buChar char="Ø"/>
            </a:pPr>
            <a:r>
              <a:rPr lang="en-US" sz="2000" dirty="0"/>
              <a:t>This includes building an implementation that is </a:t>
            </a:r>
            <a:r>
              <a:rPr lang="en-US" sz="2000" dirty="0" err="1"/>
              <a:t>GETsful</a:t>
            </a:r>
            <a:r>
              <a:rPr lang="en-US" sz="2000" dirty="0"/>
              <a:t>  (it does everything with http GET) or doing plain RPC where the URI is the command, doing CRUD with HTTP verbs and other things.</a:t>
            </a:r>
          </a:p>
          <a:p>
            <a:pPr marL="742950" lvl="1" indent="-285750">
              <a:buFont typeface="Wingdings" pitchFamily="2" charset="2"/>
              <a:buChar char="Ø"/>
            </a:pPr>
            <a:r>
              <a:rPr lang="en-US" sz="2000" dirty="0"/>
              <a:t>Some people think is NOT simple and suggest that it is complex. </a:t>
            </a:r>
          </a:p>
          <a:p>
            <a:pPr marL="1200150" lvl="2" indent="-285750">
              <a:buFont typeface="Wingdings" pitchFamily="2" charset="2"/>
              <a:buChar char="Ø"/>
            </a:pPr>
            <a:r>
              <a:rPr lang="en-US" sz="2000" dirty="0"/>
              <a:t>All it takes is some adjustments in your thinking</a:t>
            </a:r>
          </a:p>
        </p:txBody>
      </p:sp>
    </p:spTree>
    <p:extLst>
      <p:ext uri="{BB962C8B-B14F-4D97-AF65-F5344CB8AC3E}">
        <p14:creationId xmlns:p14="http://schemas.microsoft.com/office/powerpoint/2010/main" val="20846978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AF7-1AD8-E844-A0F5-9BAF5456A285}"/>
              </a:ext>
            </a:extLst>
          </p:cNvPr>
          <p:cNvSpPr>
            <a:spLocks noGrp="1"/>
          </p:cNvSpPr>
          <p:nvPr>
            <p:ph type="ctrTitle"/>
          </p:nvPr>
        </p:nvSpPr>
        <p:spPr>
          <a:xfrm>
            <a:off x="1524000" y="1122362"/>
            <a:ext cx="9144000" cy="3563937"/>
          </a:xfrm>
        </p:spPr>
        <p:txBody>
          <a:bodyPr>
            <a:normAutofit/>
          </a:bodyPr>
          <a:lstStyle/>
          <a:p>
            <a:r>
              <a:rPr lang="en-US" u="sng" dirty="0">
                <a:solidFill>
                  <a:srgbClr val="0070C0"/>
                </a:solidFill>
              </a:rPr>
              <a:t>The Difference </a:t>
            </a:r>
            <a:br>
              <a:rPr lang="en-US" u="sng" dirty="0">
                <a:solidFill>
                  <a:srgbClr val="0070C0"/>
                </a:solidFill>
              </a:rPr>
            </a:br>
            <a:br>
              <a:rPr lang="en-US" u="sng" dirty="0">
                <a:solidFill>
                  <a:srgbClr val="0070C0"/>
                </a:solidFill>
              </a:rPr>
            </a:br>
            <a:r>
              <a:rPr lang="en-US" u="sng" dirty="0">
                <a:solidFill>
                  <a:srgbClr val="0070C0"/>
                </a:solidFill>
              </a:rPr>
              <a:t>Between a URI and a URL</a:t>
            </a:r>
          </a:p>
        </p:txBody>
      </p:sp>
    </p:spTree>
    <p:extLst>
      <p:ext uri="{BB962C8B-B14F-4D97-AF65-F5344CB8AC3E}">
        <p14:creationId xmlns:p14="http://schemas.microsoft.com/office/powerpoint/2010/main" val="23556301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DAF7-1AD8-E844-A0F5-9BAF5456A285}"/>
              </a:ext>
            </a:extLst>
          </p:cNvPr>
          <p:cNvSpPr>
            <a:spLocks noGrp="1"/>
          </p:cNvSpPr>
          <p:nvPr>
            <p:ph type="ctrTitle"/>
          </p:nvPr>
        </p:nvSpPr>
        <p:spPr>
          <a:xfrm>
            <a:off x="1209675" y="457199"/>
            <a:ext cx="9144000" cy="5929313"/>
          </a:xfrm>
        </p:spPr>
        <p:txBody>
          <a:bodyPr>
            <a:noAutofit/>
          </a:bodyPr>
          <a:lstStyle/>
          <a:p>
            <a:pPr algn="l"/>
            <a:r>
              <a:rPr lang="en-US" sz="2800" dirty="0"/>
              <a:t>A </a:t>
            </a:r>
            <a:r>
              <a:rPr lang="en-US" sz="2800" b="1" u="sng" dirty="0"/>
              <a:t>URI </a:t>
            </a:r>
            <a:r>
              <a:rPr lang="en-US" sz="2800" dirty="0"/>
              <a:t>is an identifier of a specific resource. Like a page, or book, or a document. This can be an ISBN number for books. </a:t>
            </a:r>
            <a:br>
              <a:rPr lang="en-US" sz="2800" dirty="0"/>
            </a:br>
            <a:br>
              <a:rPr lang="en-US" sz="2800" dirty="0"/>
            </a:br>
            <a:r>
              <a:rPr lang="en-US" sz="2800" dirty="0"/>
              <a:t>A </a:t>
            </a:r>
            <a:r>
              <a:rPr lang="en-US" sz="2800" b="1" u="sng" dirty="0"/>
              <a:t>URL</a:t>
            </a:r>
            <a:r>
              <a:rPr lang="en-US" sz="2800" dirty="0"/>
              <a:t> is special type of identifier that also tells you how to access it, such as HTTPs, FTP, etc.</a:t>
            </a:r>
            <a:br>
              <a:rPr lang="en-US" sz="2800" dirty="0"/>
            </a:br>
            <a:r>
              <a:rPr lang="en-US" sz="2800" dirty="0"/>
              <a:t> - For example: https://</a:t>
            </a:r>
            <a:r>
              <a:rPr lang="en-US" sz="2800" dirty="0" err="1"/>
              <a:t>www.netflix.com</a:t>
            </a:r>
            <a:r>
              <a:rPr lang="en-US" sz="2800" dirty="0"/>
              <a:t>.</a:t>
            </a:r>
            <a:br>
              <a:rPr lang="en-US" sz="2800" dirty="0"/>
            </a:br>
            <a:br>
              <a:rPr lang="en-US" sz="2800" dirty="0"/>
            </a:br>
            <a:r>
              <a:rPr lang="en-US" sz="2800" dirty="0"/>
              <a:t>If the protocol (https, ftp, etc.) is either present or implied for a domain, you should call it a URL- even though it’s also a URI.</a:t>
            </a:r>
            <a:br>
              <a:rPr lang="en-US" sz="2800" dirty="0"/>
            </a:br>
            <a:br>
              <a:rPr lang="en-US" sz="2800" dirty="0"/>
            </a:br>
            <a:endParaRPr lang="en-US" sz="2800" dirty="0"/>
          </a:p>
        </p:txBody>
      </p:sp>
    </p:spTree>
    <p:extLst>
      <p:ext uri="{BB962C8B-B14F-4D97-AF65-F5344CB8AC3E}">
        <p14:creationId xmlns:p14="http://schemas.microsoft.com/office/powerpoint/2010/main" val="846187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1020</Words>
  <Application>Microsoft Macintosh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What are RESTful API’s?</vt:lpstr>
      <vt:lpstr>RESTful API’s</vt:lpstr>
      <vt:lpstr>Using RESTful API’s</vt:lpstr>
      <vt:lpstr>Website Communication </vt:lpstr>
      <vt:lpstr>Advantages of RESTful API’s</vt:lpstr>
      <vt:lpstr>Advantages of RESTful API’s?                                    </vt:lpstr>
      <vt:lpstr>Drawbacks of RESTful API’s</vt:lpstr>
      <vt:lpstr>The Difference   Between a URI and a URL</vt:lpstr>
      <vt:lpstr>A URI is an identifier of a specific resource. Like a page, or book, or a document. This can be an ISBN number for books.   A URL is special type of identifier that also tells you how to access it, such as HTTPs, FTP, etc.  - For example: https://www.netflix.com.  If the protocol (https, ftp, etc.) is either present or implied for a domain, you should call it a URL- even though it’s also a URI.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RESTful API’s?</dc:title>
  <dc:creator>Rivas, Rhonda A.</dc:creator>
  <cp:lastModifiedBy>Rivas, Rhonda A.</cp:lastModifiedBy>
  <cp:revision>11</cp:revision>
  <dcterms:created xsi:type="dcterms:W3CDTF">2020-07-12T17:23:25Z</dcterms:created>
  <dcterms:modified xsi:type="dcterms:W3CDTF">2020-07-13T04:54:42Z</dcterms:modified>
</cp:coreProperties>
</file>