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 showGuides="1">
      <p:cViewPr varScale="1">
        <p:scale>
          <a:sx n="103" d="100"/>
          <a:sy n="103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7/20/20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65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6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omparison-between-web-service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bm.com/support/knowledgecenter/en/SSMKHH_10.0.0/com.ibm.etools.mft.doc/ac55780_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DD9CD-DE75-6940-932B-773D01F5135B}"/>
              </a:ext>
            </a:extLst>
          </p:cNvPr>
          <p:cNvSpPr txBox="1"/>
          <p:nvPr/>
        </p:nvSpPr>
        <p:spPr>
          <a:xfrm>
            <a:off x="1110049" y="2505670"/>
            <a:ext cx="974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man Old Style" panose="02050604050505020204" pitchFamily="18" charset="0"/>
              </a:rPr>
              <a:t>What is SOAP?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899CB-0FDA-CB47-855E-47D079E9F90A}"/>
              </a:ext>
            </a:extLst>
          </p:cNvPr>
          <p:cNvSpPr txBox="1"/>
          <p:nvPr/>
        </p:nvSpPr>
        <p:spPr>
          <a:xfrm>
            <a:off x="8921578" y="5659395"/>
            <a:ext cx="289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Rhonda Rivas</a:t>
            </a:r>
          </a:p>
          <a:p>
            <a:r>
              <a:rPr lang="en-US" dirty="0"/>
              <a:t>WEB-420 </a:t>
            </a:r>
          </a:p>
        </p:txBody>
      </p:sp>
    </p:spTree>
    <p:extLst>
      <p:ext uri="{BB962C8B-B14F-4D97-AF65-F5344CB8AC3E}">
        <p14:creationId xmlns:p14="http://schemas.microsoft.com/office/powerpoint/2010/main" val="17780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3CFEB-D09A-6E4E-BC4E-2C720E08444B}"/>
              </a:ext>
            </a:extLst>
          </p:cNvPr>
          <p:cNvSpPr txBox="1"/>
          <p:nvPr/>
        </p:nvSpPr>
        <p:spPr>
          <a:xfrm>
            <a:off x="137160" y="237744"/>
            <a:ext cx="113051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Resources &amp; References:</a:t>
            </a:r>
          </a:p>
          <a:p>
            <a:pPr algn="ctr"/>
            <a:endParaRPr lang="en-US" sz="3600" b="1" dirty="0">
              <a:latin typeface="Bookman Old Style" panose="02050604050505020204" pitchFamily="18" charset="0"/>
            </a:endParaRPr>
          </a:p>
          <a:p>
            <a:r>
              <a:rPr lang="en-US" dirty="0" err="1"/>
              <a:t>RESTftul</a:t>
            </a:r>
            <a:r>
              <a:rPr lang="en-US" dirty="0"/>
              <a:t> API’s : Services for Changing World, O’Reilly</a:t>
            </a:r>
          </a:p>
          <a:p>
            <a:r>
              <a:rPr lang="en-US" dirty="0"/>
              <a:t>SOAP vs REST : </a:t>
            </a:r>
            <a:r>
              <a:rPr lang="en-US" dirty="0">
                <a:hlinkClick r:id="rId3"/>
              </a:rPr>
              <a:t>https://www.guru99.com/comparison-between-web-services.html</a:t>
            </a:r>
            <a:endParaRPr lang="en-US" dirty="0"/>
          </a:p>
          <a:p>
            <a:r>
              <a:rPr lang="en-US" dirty="0"/>
              <a:t>SOAP vs REST Difference between Web API Services: </a:t>
            </a:r>
            <a:r>
              <a:rPr lang="en-US" dirty="0">
                <a:hlinkClick r:id="rId3"/>
              </a:rPr>
              <a:t>https://www.guru99.com/comparison-between-web-services.html</a:t>
            </a:r>
            <a:endParaRPr lang="en-US" dirty="0"/>
          </a:p>
          <a:p>
            <a:r>
              <a:rPr lang="en-US" dirty="0"/>
              <a:t>IBM Knowledge Center: The Structure of a SOAP Message: </a:t>
            </a:r>
            <a:r>
              <a:rPr lang="en-US" dirty="0">
                <a:hlinkClick r:id="rId4"/>
              </a:rPr>
              <a:t>https://www.ibm.com/support/knowledgecenter/en/SSMKHH_10.0.0/com.ibm.etools.mft.doc/ac55780_.htm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705D6-C3D8-584A-B9BA-73E73278E0D2}"/>
              </a:ext>
            </a:extLst>
          </p:cNvPr>
          <p:cNvSpPr txBox="1"/>
          <p:nvPr/>
        </p:nvSpPr>
        <p:spPr>
          <a:xfrm>
            <a:off x="6339016" y="98854"/>
            <a:ext cx="548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What is SOAP?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5E093-B26B-D846-ABA7-FCB03F726E35}"/>
              </a:ext>
            </a:extLst>
          </p:cNvPr>
          <p:cNvSpPr txBox="1"/>
          <p:nvPr/>
        </p:nvSpPr>
        <p:spPr>
          <a:xfrm>
            <a:off x="313037" y="798253"/>
            <a:ext cx="115659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SOAP stands for : Simple Object  Access Protocol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It was designed as a lightweight for the exchanges of the data in a decentralized, distributed environment.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SOAP is used to interpret a remote’s method of parameter value during its runtime and incorporates the values into the XML (document) in its specific layout format.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XML data is transmitted to the remote server/webservice. SOAP is test based (via XML) and not binary nor is it vendor specific.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SOAP defines a header structure that identifies the actions that various SOAP nodes are expected to take on the message. I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It expects to take on the payload structure for carrying information. SOAP supports things like addressing, security and format-independence.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By routing the messages through a string of nodes, it performs different functions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The headers identify roles, those provide the SOA features, SOAP then routes to.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FC4CB0-E101-2845-96BB-91344B144D9A}"/>
              </a:ext>
            </a:extLst>
          </p:cNvPr>
          <p:cNvSpPr txBox="1"/>
          <p:nvPr/>
        </p:nvSpPr>
        <p:spPr>
          <a:xfrm>
            <a:off x="234696" y="343694"/>
            <a:ext cx="551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SOAP Envelopes /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992E3-10B2-514F-94B4-A987D15A74B3}"/>
              </a:ext>
            </a:extLst>
          </p:cNvPr>
          <p:cNvSpPr txBox="1"/>
          <p:nvPr/>
        </p:nvSpPr>
        <p:spPr>
          <a:xfrm>
            <a:off x="205740" y="1292523"/>
            <a:ext cx="8661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A SOAP message is encoded as an XML document, consisting of an &lt;Envelope&gt; element,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This contains an optional &lt;Header&gt; element, and a mandatory &lt;Body&gt; element.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The &lt;Fault&gt; element, contained in &lt;Body&gt;, is used for reporting errors.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The SOAP envelope&lt;Envelope&gt; is the root element in every SOAP message, and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This contains two child elements, an optional &lt;Header&gt; element, and a mandatory &lt;Body&gt; element.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These elements are </a:t>
            </a:r>
            <a:r>
              <a:rPr lang="en-US" sz="2400" dirty="0" err="1">
                <a:latin typeface="Bookman Old Style" panose="02050604050505020204" pitchFamily="18" charset="0"/>
              </a:rPr>
              <a:t>tbe</a:t>
            </a:r>
            <a:r>
              <a:rPr lang="en-US" sz="2400" dirty="0">
                <a:latin typeface="Bookman Old Style" panose="02050604050505020204" pitchFamily="18" charset="0"/>
              </a:rPr>
              <a:t> basic containers of data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69A49-C755-2646-A70F-1AC02AED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178" y="1683342"/>
            <a:ext cx="3198242" cy="39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8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2697E1-A4DA-9B43-BBD9-675C97B50A07}"/>
              </a:ext>
            </a:extLst>
          </p:cNvPr>
          <p:cNvSpPr txBox="1"/>
          <p:nvPr/>
        </p:nvSpPr>
        <p:spPr>
          <a:xfrm>
            <a:off x="2397211" y="237744"/>
            <a:ext cx="635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Pros and Cons of SOAP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DD965-D443-5E4F-9AB4-4AB2A4B367F0}"/>
              </a:ext>
            </a:extLst>
          </p:cNvPr>
          <p:cNvSpPr txBox="1"/>
          <p:nvPr/>
        </p:nvSpPr>
        <p:spPr>
          <a:xfrm>
            <a:off x="234696" y="988541"/>
            <a:ext cx="115854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Soap uses WSDL (Web Service Definition Language)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XML documents that make it very easy to learn and develop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Standardized protocols vs other methods (like RESTful)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SOAP is reliable when used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Secure and uses SSL (uses also WS-Security)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It enables webservice to be used and set up quickly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SOAP is easy to set up and authenticate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ookman Old Style" panose="02050604050505020204" pitchFamily="18" charset="0"/>
              </a:rPr>
              <a:t>Alterations to the code is more difficult due to WDSL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ookman Old Style" panose="02050604050505020204" pitchFamily="18" charset="0"/>
              </a:rPr>
              <a:t>SOAP is less popular than REST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ookman Old Style" panose="02050604050505020204" pitchFamily="18" charset="0"/>
              </a:rPr>
              <a:t>Difficult to test (this means you need specific software  installed)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ookman Old Style" panose="02050604050505020204" pitchFamily="18" charset="0"/>
              </a:rPr>
              <a:t>SOAP can only be used with XML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ookman Old Style" panose="02050604050505020204" pitchFamily="18" charset="0"/>
              </a:rPr>
              <a:t>Performance is slower due to the use of the XML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ookman Old Style" panose="02050604050505020204" pitchFamily="18" charset="0"/>
              </a:rPr>
              <a:t>The complexity of development can be a set back</a:t>
            </a:r>
          </a:p>
        </p:txBody>
      </p:sp>
    </p:spTree>
    <p:extLst>
      <p:ext uri="{BB962C8B-B14F-4D97-AF65-F5344CB8AC3E}">
        <p14:creationId xmlns:p14="http://schemas.microsoft.com/office/powerpoint/2010/main" val="21700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1EC077-5787-3646-BA16-CA195B68E969}"/>
              </a:ext>
            </a:extLst>
          </p:cNvPr>
          <p:cNvSpPr txBox="1"/>
          <p:nvPr/>
        </p:nvSpPr>
        <p:spPr>
          <a:xfrm>
            <a:off x="1876167" y="189553"/>
            <a:ext cx="843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REST vs SOAP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8D48F-C179-FE47-A275-8E4ADCA4F175}"/>
              </a:ext>
            </a:extLst>
          </p:cNvPr>
          <p:cNvSpPr txBox="1"/>
          <p:nvPr/>
        </p:nvSpPr>
        <p:spPr>
          <a:xfrm>
            <a:off x="234696" y="1519881"/>
            <a:ext cx="1131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Soap is good for larger APPs </a:t>
            </a:r>
            <a:r>
              <a:rPr lang="en-US" sz="2400" b="1" dirty="0">
                <a:latin typeface="Bookman Old Style" panose="02050604050505020204" pitchFamily="18" charset="0"/>
              </a:rPr>
              <a:t>(think of large companies)</a:t>
            </a:r>
            <a:endParaRPr lang="en-US" sz="3200" b="1" dirty="0">
              <a:latin typeface="Bookman Old Style" panose="02050604050505020204" pitchFamily="18" charset="0"/>
            </a:endParaRPr>
          </a:p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RESTful API’s use HTTP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REST is not standardized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SOAP is standardized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RESTful API’s are used for single page APPs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SOAP can be used with multiple protocols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RESTful API’s use JSON data but also other formats (such as XML and images)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b="1" dirty="0">
                <a:latin typeface="Bookman Old Style" panose="02050604050505020204" pitchFamily="18" charset="0"/>
              </a:rPr>
              <a:t>SOAP only uses XML data</a:t>
            </a:r>
          </a:p>
          <a:p>
            <a:pPr marL="285750" indent="-285750">
              <a:buFont typeface=".Apple Color Emoji UI"/>
              <a:buChar char="💻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0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7B451A-7462-F043-B0EB-3294D41774C5}"/>
              </a:ext>
            </a:extLst>
          </p:cNvPr>
          <p:cNvSpPr txBox="1"/>
          <p:nvPr/>
        </p:nvSpPr>
        <p:spPr>
          <a:xfrm>
            <a:off x="3027405" y="137160"/>
            <a:ext cx="538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Components of SOAP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D6A0C-5FAA-1240-A2AC-67DD59482066}"/>
              </a:ext>
            </a:extLst>
          </p:cNvPr>
          <p:cNvSpPr txBox="1"/>
          <p:nvPr/>
        </p:nvSpPr>
        <p:spPr>
          <a:xfrm>
            <a:off x="8612659" y="98854"/>
            <a:ext cx="3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REST vs SOAP continued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B1891-942A-B642-A54A-F035A099AAD8}"/>
              </a:ext>
            </a:extLst>
          </p:cNvPr>
          <p:cNvSpPr txBox="1"/>
          <p:nvPr/>
        </p:nvSpPr>
        <p:spPr>
          <a:xfrm>
            <a:off x="371856" y="951470"/>
            <a:ext cx="11218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 Color Emoji UI"/>
              <a:buChar char="💻"/>
            </a:pPr>
            <a:r>
              <a:rPr lang="en-US" sz="3200" dirty="0">
                <a:latin typeface="Bookman Old Style" panose="02050604050505020204" pitchFamily="18" charset="0"/>
              </a:rPr>
              <a:t>Security: Used with SSL, WS Security </a:t>
            </a:r>
            <a:r>
              <a:rPr lang="en-US" sz="2400" dirty="0">
                <a:latin typeface="Bookman Old Style" panose="02050604050505020204" pitchFamily="18" charset="0"/>
              </a:rPr>
              <a:t>(and </a:t>
            </a:r>
            <a:r>
              <a:rPr lang="en-US" sz="2400" dirty="0" err="1">
                <a:latin typeface="Bookman Old Style" panose="02050604050505020204" pitchFamily="18" charset="0"/>
              </a:rPr>
              <a:t>etc</a:t>
            </a:r>
            <a:r>
              <a:rPr lang="en-US" sz="2400" dirty="0">
                <a:latin typeface="Bookman Old Style" panose="02050604050505020204" pitchFamily="18" charset="0"/>
              </a:rPr>
              <a:t>…)</a:t>
            </a:r>
            <a:endParaRPr lang="en-US" sz="3200" dirty="0">
              <a:latin typeface="Bookman Old Style" panose="02050604050505020204" pitchFamily="18" charset="0"/>
            </a:endParaRPr>
          </a:p>
          <a:p>
            <a:pPr marL="285750" indent="-285750">
              <a:buFont typeface=".Apple Color Emoji UI"/>
              <a:buChar char="💻"/>
            </a:pPr>
            <a:r>
              <a:rPr lang="en-US" sz="3200" dirty="0">
                <a:latin typeface="Bookman Old Style" panose="02050604050505020204" pitchFamily="18" charset="0"/>
              </a:rPr>
              <a:t>Service: The computer that serves the requests and stores data being accessed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dirty="0">
                <a:latin typeface="Bookman Old Style" panose="02050604050505020204" pitchFamily="18" charset="0"/>
              </a:rPr>
              <a:t>Requests: the download information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dirty="0">
                <a:latin typeface="Bookman Old Style" panose="02050604050505020204" pitchFamily="18" charset="0"/>
              </a:rPr>
              <a:t>Client: Software that is accessing the data (on the server in the browsers)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dirty="0">
                <a:latin typeface="Bookman Old Style" panose="02050604050505020204" pitchFamily="18" charset="0"/>
              </a:rPr>
              <a:t>Multiple Protocols: use multiple communications methods to communicate over the WWW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3200" dirty="0">
                <a:latin typeface="Bookman Old Style" panose="02050604050505020204" pitchFamily="18" charset="0"/>
              </a:rPr>
              <a:t>Data: XML based data in every request</a:t>
            </a:r>
          </a:p>
        </p:txBody>
      </p:sp>
    </p:spTree>
    <p:extLst>
      <p:ext uri="{BB962C8B-B14F-4D97-AF65-F5344CB8AC3E}">
        <p14:creationId xmlns:p14="http://schemas.microsoft.com/office/powerpoint/2010/main" val="224339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FD0AA-89B2-1744-B3E3-E0A1B8251EFE}"/>
              </a:ext>
            </a:extLst>
          </p:cNvPr>
          <p:cNvSpPr txBox="1"/>
          <p:nvPr/>
        </p:nvSpPr>
        <p:spPr>
          <a:xfrm>
            <a:off x="729050" y="237744"/>
            <a:ext cx="458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Components of REST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16EF-F21A-EB45-8607-252DF7B0075D}"/>
              </a:ext>
            </a:extLst>
          </p:cNvPr>
          <p:cNvSpPr txBox="1"/>
          <p:nvPr/>
        </p:nvSpPr>
        <p:spPr>
          <a:xfrm>
            <a:off x="8612659" y="98854"/>
            <a:ext cx="3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REST vs SOAP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18A5-0C5A-DA4C-8DA9-97FDC75BBCB5}"/>
              </a:ext>
            </a:extLst>
          </p:cNvPr>
          <p:cNvSpPr txBox="1"/>
          <p:nvPr/>
        </p:nvSpPr>
        <p:spPr>
          <a:xfrm>
            <a:off x="371856" y="1000897"/>
            <a:ext cx="113176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 Color Emoji UI"/>
              <a:buChar char="💻"/>
            </a:pPr>
            <a:r>
              <a:rPr lang="en-US" sz="2800" dirty="0">
                <a:latin typeface="Bookman Old Style" panose="02050604050505020204" pitchFamily="18" charset="0"/>
              </a:rPr>
              <a:t>Requests: this is the actual download information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2800" dirty="0">
                <a:latin typeface="Bookman Old Style" panose="02050604050505020204" pitchFamily="18" charset="0"/>
              </a:rPr>
              <a:t>Client: This is the user’s software accessing data (</a:t>
            </a:r>
            <a:r>
              <a:rPr lang="en-US" sz="2400" dirty="0">
                <a:latin typeface="Bookman Old Style" panose="02050604050505020204" pitchFamily="18" charset="0"/>
              </a:rPr>
              <a:t>in a browser)</a:t>
            </a:r>
            <a:endParaRPr lang="en-US" sz="2800" dirty="0">
              <a:latin typeface="Bookman Old Style" panose="02050604050505020204" pitchFamily="18" charset="0"/>
            </a:endParaRPr>
          </a:p>
          <a:p>
            <a:pPr marL="285750" indent="-285750">
              <a:buFont typeface=".Apple Color Emoji UI"/>
              <a:buChar char="💻"/>
            </a:pPr>
            <a:r>
              <a:rPr lang="en-US" sz="2800" dirty="0">
                <a:latin typeface="Bookman Old Style" panose="02050604050505020204" pitchFamily="18" charset="0"/>
              </a:rPr>
              <a:t>HTTP Methods: These are verbs or “commands” used to access /change data such has DELETE and GET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2800" dirty="0">
                <a:latin typeface="Bookman Old Style" panose="02050604050505020204" pitchFamily="18" charset="0"/>
              </a:rPr>
              <a:t>Server: This is the computer that serves the requests and stores data being accessed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2800" dirty="0">
                <a:latin typeface="Bookman Old Style" panose="02050604050505020204" pitchFamily="18" charset="0"/>
              </a:rPr>
              <a:t>HTTP protocol: this is a standard based communications on how to communicate over the WWW</a:t>
            </a:r>
          </a:p>
          <a:p>
            <a:pPr marL="285750" indent="-285750">
              <a:buFont typeface=".Apple Color Emoji UI"/>
              <a:buChar char="💻"/>
            </a:pPr>
            <a:r>
              <a:rPr lang="en-US" sz="2800" dirty="0">
                <a:latin typeface="Bookman Old Style" panose="02050604050505020204" pitchFamily="18" charset="0"/>
              </a:rPr>
              <a:t>Resource: This is generally identified by URI location on the service being used, and is represented by a document located at the URI</a:t>
            </a:r>
          </a:p>
        </p:txBody>
      </p:sp>
    </p:spTree>
    <p:extLst>
      <p:ext uri="{BB962C8B-B14F-4D97-AF65-F5344CB8AC3E}">
        <p14:creationId xmlns:p14="http://schemas.microsoft.com/office/powerpoint/2010/main" val="252912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3281B7-9B8A-B74A-B44B-C3224B7B46A6}"/>
              </a:ext>
            </a:extLst>
          </p:cNvPr>
          <p:cNvSpPr txBox="1"/>
          <p:nvPr/>
        </p:nvSpPr>
        <p:spPr>
          <a:xfrm>
            <a:off x="2790567" y="237744"/>
            <a:ext cx="661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More SOAP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977E5-5674-3D49-BABA-20AA26C98344}"/>
              </a:ext>
            </a:extLst>
          </p:cNvPr>
          <p:cNvSpPr txBox="1"/>
          <p:nvPr/>
        </p:nvSpPr>
        <p:spPr>
          <a:xfrm>
            <a:off x="852616" y="1037968"/>
            <a:ext cx="93911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Examples of SOAP: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Client information is stored on the server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It uses client and server for communication of data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Data is easy to manage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SOAP is a protocol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SOAP has hard rules that must be followed </a:t>
            </a:r>
            <a:r>
              <a:rPr lang="en-US" sz="2400" b="1" dirty="0">
                <a:latin typeface="Bookman Old Style" panose="02050604050505020204" pitchFamily="18" charset="0"/>
              </a:rPr>
              <a:t>(developmental rules and standards)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7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7129C-84D6-BA41-A43A-F2D3982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16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C2476A-2CC4-0648-80B5-42B7C6FDD649}"/>
              </a:ext>
            </a:extLst>
          </p:cNvPr>
          <p:cNvSpPr txBox="1"/>
          <p:nvPr/>
        </p:nvSpPr>
        <p:spPr>
          <a:xfrm>
            <a:off x="1346886" y="374904"/>
            <a:ext cx="774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The</a:t>
            </a:r>
            <a:r>
              <a:rPr lang="en-US" sz="2400" b="1" dirty="0">
                <a:latin typeface="Bookman Old Style" panose="02050604050505020204" pitchFamily="18" charset="0"/>
              </a:rPr>
              <a:t> relationship between SOAP and XML?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06AF7-23D7-9A4B-850D-E5EC8D99E07A}"/>
              </a:ext>
            </a:extLst>
          </p:cNvPr>
          <p:cNvSpPr txBox="1"/>
          <p:nvPr/>
        </p:nvSpPr>
        <p:spPr>
          <a:xfrm>
            <a:off x="976185" y="1668957"/>
            <a:ext cx="97865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Bookman Old Style" panose="02050604050505020204" pitchFamily="18" charset="0"/>
              </a:rPr>
              <a:t>SOAP is a messaging protocol used over networks to invoke web-services.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>
                <a:latin typeface="Bookman Old Style" panose="02050604050505020204" pitchFamily="18" charset="0"/>
              </a:rPr>
              <a:t>XML is a document format that uses tags to identify the contents of the file, its usage is wider than SOAP and WSDL which are specific types of XML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 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EXAMPLE: SOAP is like the computer version using the postal service. A letter (or message in data terms) is placed in an envelope (an email) and sent off to the person it is intended for.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 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Primarily, SOAP is an XML vocabulary. It defines a language, using the XML specification, for how to address and send messages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18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Edwardian Script IT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emb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890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.Apple Color Emoji UI</vt:lpstr>
      <vt:lpstr>Bembo</vt:lpstr>
      <vt:lpstr>Bookman Old Style</vt:lpstr>
      <vt:lpstr>Courier New</vt:lpstr>
      <vt:lpstr>Edwardian Script ITC</vt:lpstr>
      <vt:lpstr>Garamond</vt:lpstr>
      <vt:lpstr>Wingdings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Rivas, Rhonda A.</dc:creator>
  <cp:lastModifiedBy>Rivas, Rhonda A.</cp:lastModifiedBy>
  <cp:revision>9</cp:revision>
  <dcterms:created xsi:type="dcterms:W3CDTF">2020-07-21T00:42:14Z</dcterms:created>
  <dcterms:modified xsi:type="dcterms:W3CDTF">2020-07-21T02:28:52Z</dcterms:modified>
</cp:coreProperties>
</file>