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 showGuides="1">
      <p:cViewPr>
        <p:scale>
          <a:sx n="103" d="100"/>
          <a:sy n="103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0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1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4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api.org/" TargetMode="External"/><Relationship Id="rId7" Type="http://schemas.openxmlformats.org/officeDocument/2006/relationships/hyperlink" Target="https://www.w3schools.com/whatis/whatis_json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.google.com/storage/docs/json_api/v1/parameters" TargetMode="External"/><Relationship Id="rId5" Type="http://schemas.openxmlformats.org/officeDocument/2006/relationships/hyperlink" Target="https://developer.mozilla.org/en-US/docs/Web/API/Body/json" TargetMode="External"/><Relationship Id="rId4" Type="http://schemas.openxmlformats.org/officeDocument/2006/relationships/hyperlink" Target="https://www.valuebound.com/resources/blog/overview-of-json-api#:~:text=JSON%20or%20JavaScript%20Object%20Notation,types%2C%20bundles%2C%20and%20fields.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6ACD8C-44E8-EA48-8B01-A6D9CE1F0AB4}"/>
              </a:ext>
            </a:extLst>
          </p:cNvPr>
          <p:cNvSpPr txBox="1"/>
          <p:nvPr/>
        </p:nvSpPr>
        <p:spPr>
          <a:xfrm>
            <a:off x="1213162" y="1978104"/>
            <a:ext cx="94405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Bookman Old Style" panose="02050604050505020204" pitchFamily="18" charset="0"/>
              </a:rPr>
              <a:t>What is JSON API’s?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63BE-FD45-ED4A-A7CA-D85599383D6B}"/>
              </a:ext>
            </a:extLst>
          </p:cNvPr>
          <p:cNvSpPr txBox="1"/>
          <p:nvPr/>
        </p:nvSpPr>
        <p:spPr>
          <a:xfrm>
            <a:off x="7824702" y="5634682"/>
            <a:ext cx="366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Rhonda Rivas</a:t>
            </a:r>
          </a:p>
          <a:p>
            <a:pPr algn="ctr"/>
            <a:r>
              <a:rPr lang="en-US" b="1" dirty="0">
                <a:latin typeface="Bookman Old Style" panose="02050604050505020204" pitchFamily="18" charset="0"/>
              </a:rPr>
              <a:t>web-420</a:t>
            </a:r>
          </a:p>
        </p:txBody>
      </p:sp>
    </p:spTree>
    <p:extLst>
      <p:ext uri="{BB962C8B-B14F-4D97-AF65-F5344CB8AC3E}">
        <p14:creationId xmlns:p14="http://schemas.microsoft.com/office/powerpoint/2010/main" val="226258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75283C-0B5F-FA45-8F53-B5BA3B0D9B93}"/>
              </a:ext>
            </a:extLst>
          </p:cNvPr>
          <p:cNvSpPr txBox="1"/>
          <p:nvPr/>
        </p:nvSpPr>
        <p:spPr>
          <a:xfrm>
            <a:off x="963827" y="308919"/>
            <a:ext cx="8143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6B63F-3DC8-8B49-9499-58B355049BD7}"/>
              </a:ext>
            </a:extLst>
          </p:cNvPr>
          <p:cNvSpPr txBox="1"/>
          <p:nvPr/>
        </p:nvSpPr>
        <p:spPr>
          <a:xfrm>
            <a:off x="469557" y="1016805"/>
            <a:ext cx="10651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API’s – Link: </a:t>
            </a:r>
            <a:r>
              <a:rPr lang="en-US" dirty="0">
                <a:hlinkClick r:id="rId3"/>
              </a:rPr>
              <a:t>https://jsonapi.org/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overview of JSON API: A text-based data exchange format: Link: </a:t>
            </a:r>
            <a:r>
              <a:rPr lang="en-US" dirty="0">
                <a:hlinkClick r:id="rId4"/>
              </a:rPr>
              <a:t>https://www.valuebound.com/resources/blog/overview-of-json-api#:~:text=JSON%20or%20JavaScript%20Object%20Notation,types%2C%20bundles%2C%20and%20fields.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Amundsen, M., &amp; Richardson, L. (2013). </a:t>
            </a:r>
            <a:r>
              <a:rPr lang="en-US" dirty="0" err="1"/>
              <a:t>RESTFul</a:t>
            </a:r>
            <a:r>
              <a:rPr lang="en-US" dirty="0"/>
              <a:t> Web APIs. Beijing: O'Reilly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technology for developers/WEB API’s , Body, </a:t>
            </a:r>
            <a:r>
              <a:rPr lang="en-US" dirty="0" err="1"/>
              <a:t>Body,json</a:t>
            </a:r>
            <a:r>
              <a:rPr lang="en-US" dirty="0"/>
              <a:t>(): Link </a:t>
            </a:r>
            <a:r>
              <a:rPr lang="en-US" dirty="0">
                <a:hlinkClick r:id="rId5"/>
              </a:rPr>
              <a:t>https://developer.mozilla.org/en-US/docs/Web/API/Body/json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Headers and common query string parameters for JSON: Link </a:t>
            </a:r>
            <a:r>
              <a:rPr lang="en-US" dirty="0">
                <a:hlinkClick r:id="rId6"/>
              </a:rPr>
              <a:t>https://cloud.google.com/storage/docs/json_api/v1/parameters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W3Schools, What is JSON: :Link </a:t>
            </a:r>
            <a:r>
              <a:rPr lang="en-US" dirty="0">
                <a:hlinkClick r:id="rId7"/>
              </a:rPr>
              <a:t>https://www.w3schools.com/whatis/whatis_json.asp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6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086369-9151-5B45-84C8-549F600F888F}"/>
              </a:ext>
            </a:extLst>
          </p:cNvPr>
          <p:cNvSpPr txBox="1"/>
          <p:nvPr/>
        </p:nvSpPr>
        <p:spPr>
          <a:xfrm>
            <a:off x="420130" y="259492"/>
            <a:ext cx="696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JSON API Defined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218A-956E-6E41-8790-37AC34C9A66C}"/>
              </a:ext>
            </a:extLst>
          </p:cNvPr>
          <p:cNvSpPr txBox="1"/>
          <p:nvPr/>
        </p:nvSpPr>
        <p:spPr>
          <a:xfrm>
            <a:off x="481914" y="1334531"/>
            <a:ext cx="100831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JSON or “JavaScript Object Notation” is an encoding scheme that is designed to eliminate the need for an ad-hoc code for each application to communicate with servers that communicate in a defined way. JSON API module exposes an implementation for data stores and data structures, such as entity types, bundles, and fields</a:t>
            </a:r>
          </a:p>
        </p:txBody>
      </p:sp>
    </p:spTree>
    <p:extLst>
      <p:ext uri="{BB962C8B-B14F-4D97-AF65-F5344CB8AC3E}">
        <p14:creationId xmlns:p14="http://schemas.microsoft.com/office/powerpoint/2010/main" val="271646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4B3518-5AE2-A849-AF9C-8AF125C45A17}"/>
              </a:ext>
            </a:extLst>
          </p:cNvPr>
          <p:cNvSpPr txBox="1"/>
          <p:nvPr/>
        </p:nvSpPr>
        <p:spPr>
          <a:xfrm>
            <a:off x="4287795" y="172995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</a:rPr>
              <a:t>The Difference between </a:t>
            </a:r>
          </a:p>
          <a:p>
            <a:pPr algn="ctr"/>
            <a:r>
              <a:rPr lang="en-US" sz="3600" b="1" dirty="0">
                <a:latin typeface="Bookman Old Style" panose="02050604050505020204" pitchFamily="18" charset="0"/>
              </a:rPr>
              <a:t>JSON &amp; SOAP API’s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45564-8410-6C44-8249-92EC116A442C}"/>
              </a:ext>
            </a:extLst>
          </p:cNvPr>
          <p:cNvSpPr txBox="1"/>
          <p:nvPr/>
        </p:nvSpPr>
        <p:spPr>
          <a:xfrm>
            <a:off x="333632" y="1594022"/>
            <a:ext cx="1081216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JSON is</a:t>
            </a:r>
            <a:r>
              <a:rPr lang="en-US" sz="2000" dirty="0">
                <a:latin typeface="Bookman Old Style" panose="02050604050505020204" pitchFamily="18" charset="0"/>
              </a:rPr>
              <a:t> an object. 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SOAP can</a:t>
            </a:r>
            <a:r>
              <a:rPr lang="en-US" sz="2000" dirty="0">
                <a:latin typeface="Bookman Old Style" panose="02050604050505020204" pitchFamily="18" charset="0"/>
              </a:rPr>
              <a:t> use </a:t>
            </a:r>
            <a:r>
              <a:rPr lang="en-US" sz="2000" b="1" dirty="0">
                <a:latin typeface="Bookman Old Style" panose="02050604050505020204" pitchFamily="18" charset="0"/>
              </a:rPr>
              <a:t>JSON</a:t>
            </a:r>
            <a:r>
              <a:rPr lang="en-US" sz="2000" dirty="0">
                <a:latin typeface="Bookman Old Style" panose="02050604050505020204" pitchFamily="18" charset="0"/>
              </a:rPr>
              <a:t> for communication, but the reverse </a:t>
            </a:r>
            <a:r>
              <a:rPr lang="en-US" sz="2000" b="1" i="1" u="sng" dirty="0">
                <a:latin typeface="Bookman Old Style" panose="02050604050505020204" pitchFamily="18" charset="0"/>
              </a:rPr>
              <a:t>is not </a:t>
            </a:r>
            <a:r>
              <a:rPr lang="en-US" sz="2000" dirty="0">
                <a:latin typeface="Bookman Old Style" panose="02050604050505020204" pitchFamily="18" charset="0"/>
              </a:rPr>
              <a:t>at all possible. 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SOAP</a:t>
            </a:r>
            <a:r>
              <a:rPr lang="en-US" sz="2000" dirty="0">
                <a:latin typeface="Bookman Old Style" panose="02050604050505020204" pitchFamily="18" charset="0"/>
              </a:rPr>
              <a:t> uses XML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JSON</a:t>
            </a:r>
            <a:r>
              <a:rPr lang="en-US" sz="2000" dirty="0">
                <a:latin typeface="Bookman Old Style" panose="02050604050505020204" pitchFamily="18" charset="0"/>
              </a:rPr>
              <a:t> uses a key-value pair.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	The error message can be declared with </a:t>
            </a:r>
            <a:r>
              <a:rPr lang="en-US" sz="2000" b="1" dirty="0">
                <a:latin typeface="Bookman Old Style" panose="02050604050505020204" pitchFamily="18" charset="0"/>
              </a:rPr>
              <a:t>SOAP</a:t>
            </a:r>
            <a:r>
              <a:rPr lang="en-US" sz="2000" dirty="0">
                <a:latin typeface="Bookman Old Style" panose="02050604050505020204" pitchFamily="18" charset="0"/>
              </a:rPr>
              <a:t> but the same </a:t>
            </a:r>
            <a:r>
              <a:rPr lang="en-US" sz="2000" b="1" i="1" u="sng" dirty="0">
                <a:latin typeface="Bookman Old Style" panose="02050604050505020204" pitchFamily="18" charset="0"/>
              </a:rPr>
              <a:t>is not </a:t>
            </a:r>
            <a:r>
              <a:rPr lang="en-US" sz="2000" dirty="0">
                <a:latin typeface="Bookman Old Style" panose="02050604050505020204" pitchFamily="18" charset="0"/>
              </a:rPr>
              <a:t>possible with </a:t>
            </a:r>
            <a:r>
              <a:rPr lang="en-US" sz="2000" b="1" dirty="0">
                <a:latin typeface="Bookman Old Style" panose="02050604050505020204" pitchFamily="18" charset="0"/>
              </a:rPr>
              <a:t>JSON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JSON</a:t>
            </a:r>
            <a:r>
              <a:rPr lang="en-US" sz="2000" dirty="0">
                <a:latin typeface="Bookman Old Style" panose="02050604050505020204" pitchFamily="18" charset="0"/>
              </a:rPr>
              <a:t> It cannot be. It is itself the message.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SOAP</a:t>
            </a:r>
            <a:r>
              <a:rPr lang="en-US" sz="2000" dirty="0">
                <a:latin typeface="Bookman Old Style" panose="02050604050505020204" pitchFamily="18" charset="0"/>
              </a:rPr>
              <a:t> It can be used for messaging by extending HTTP.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JSON</a:t>
            </a:r>
            <a:r>
              <a:rPr lang="en-US" sz="2000" dirty="0">
                <a:latin typeface="Bookman Old Style" panose="02050604050505020204" pitchFamily="18" charset="0"/>
              </a:rPr>
              <a:t> It contains the message only.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SOAP</a:t>
            </a:r>
            <a:r>
              <a:rPr lang="en-US" sz="2000" dirty="0">
                <a:latin typeface="Bookman Old Style" panose="02050604050505020204" pitchFamily="18" charset="0"/>
              </a:rPr>
              <a:t> It contains envelop, headers, body, faults, etc. Some of the elements are optional.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JSON</a:t>
            </a:r>
            <a:r>
              <a:rPr lang="en-US" sz="2000" dirty="0">
                <a:latin typeface="Bookman Old Style" panose="02050604050505020204" pitchFamily="18" charset="0"/>
              </a:rPr>
              <a:t> It lacks the ability as it is just an object.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SOAP</a:t>
            </a:r>
            <a:r>
              <a:rPr lang="en-US" sz="2000" dirty="0">
                <a:latin typeface="Bookman Old Style" panose="02050604050505020204" pitchFamily="18" charset="0"/>
              </a:rPr>
              <a:t> Has the ability to connect to the client’s application in the remote location.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JSON</a:t>
            </a:r>
            <a:r>
              <a:rPr lang="en-US" sz="2000" dirty="0">
                <a:latin typeface="Bookman Old Style" panose="02050604050505020204" pitchFamily="18" charset="0"/>
              </a:rPr>
              <a:t> &amp; </a:t>
            </a:r>
            <a:r>
              <a:rPr lang="en-US" sz="2000" b="1" dirty="0">
                <a:latin typeface="Bookman Old Style" panose="02050604050505020204" pitchFamily="18" charset="0"/>
              </a:rPr>
              <a:t>SOAP</a:t>
            </a:r>
            <a:r>
              <a:rPr lang="en-US" sz="2000" dirty="0">
                <a:latin typeface="Bookman Old Style" panose="02050604050505020204" pitchFamily="18" charset="0"/>
              </a:rPr>
              <a:t> are Language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06031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7416B-32DF-E647-8C64-29E759B6AAFC}"/>
              </a:ext>
            </a:extLst>
          </p:cNvPr>
          <p:cNvSpPr txBox="1"/>
          <p:nvPr/>
        </p:nvSpPr>
        <p:spPr>
          <a:xfrm>
            <a:off x="4287795" y="172995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</a:rPr>
              <a:t>The Difference between </a:t>
            </a:r>
          </a:p>
          <a:p>
            <a:pPr algn="ctr"/>
            <a:r>
              <a:rPr lang="en-US" sz="3600" b="1" dirty="0">
                <a:latin typeface="Bookman Old Style" panose="02050604050505020204" pitchFamily="18" charset="0"/>
              </a:rPr>
              <a:t>JSON &amp; SOAP API’s </a:t>
            </a:r>
            <a:r>
              <a:rPr lang="en-US" sz="2000" dirty="0">
                <a:latin typeface="Bookman Old Style" panose="02050604050505020204" pitchFamily="18" charset="0"/>
              </a:rPr>
              <a:t>(continued)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49575D-E5F4-7242-9644-AA4E4AD87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6967"/>
              </p:ext>
            </p:extLst>
          </p:nvPr>
        </p:nvGraphicFramePr>
        <p:xfrm>
          <a:off x="1013254" y="2053514"/>
          <a:ext cx="1036731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627">
                  <a:extLst>
                    <a:ext uri="{9D8B030D-6E8A-4147-A177-3AD203B41FA5}">
                      <a16:colId xmlns:a16="http://schemas.microsoft.com/office/drawing/2014/main" val="2389574640"/>
                    </a:ext>
                  </a:extLst>
                </a:gridCol>
                <a:gridCol w="5288683">
                  <a:extLst>
                    <a:ext uri="{9D8B030D-6E8A-4147-A177-3AD203B41FA5}">
                      <a16:colId xmlns:a16="http://schemas.microsoft.com/office/drawing/2014/main" val="168306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JSON – Easy to understand format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SOAP – Tech knowledge needed to understand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0197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{"menu": {</a:t>
                      </a:r>
                    </a:p>
                    <a:p>
                      <a:r>
                        <a:rPr lang="en-US" dirty="0"/>
                        <a:t>"id": "file",</a:t>
                      </a:r>
                    </a:p>
                    <a:p>
                      <a:r>
                        <a:rPr lang="en-US" dirty="0"/>
                        <a:t>"value": "File",</a:t>
                      </a:r>
                    </a:p>
                    <a:p>
                      <a:r>
                        <a:rPr lang="en-US" dirty="0"/>
                        <a:t>"popup": {</a:t>
                      </a:r>
                    </a:p>
                    <a:p>
                      <a:r>
                        <a:rPr lang="en-US" dirty="0"/>
                        <a:t>"</a:t>
                      </a:r>
                      <a:r>
                        <a:rPr lang="en-US" dirty="0" err="1"/>
                        <a:t>menuitem</a:t>
                      </a:r>
                      <a:r>
                        <a:rPr lang="en-US" dirty="0"/>
                        <a:t>": [</a:t>
                      </a:r>
                    </a:p>
                    <a:p>
                      <a:r>
                        <a:rPr lang="en-US" dirty="0"/>
                        <a:t>{"value": "New", "onclick": "</a:t>
                      </a:r>
                      <a:r>
                        <a:rPr lang="en-US" dirty="0" err="1"/>
                        <a:t>CreateNewDoc</a:t>
                      </a:r>
                      <a:r>
                        <a:rPr lang="en-US" dirty="0"/>
                        <a:t>()"},</a:t>
                      </a:r>
                    </a:p>
                    <a:p>
                      <a:r>
                        <a:rPr lang="en-US" dirty="0"/>
                        <a:t>{"value": "Open",</a:t>
                      </a:r>
                    </a:p>
                    <a:p>
                      <a:r>
                        <a:rPr lang="en-US" dirty="0"/>
                        <a:t>"onclick": "OpenDoc()"},</a:t>
                      </a:r>
                    </a:p>
                    <a:p>
                      <a:r>
                        <a:rPr lang="en-US" dirty="0"/>
                        <a:t>{"value": "Close",</a:t>
                      </a:r>
                    </a:p>
                    <a:p>
                      <a:r>
                        <a:rPr lang="en-US" dirty="0"/>
                        <a:t>"onclick": "</a:t>
                      </a:r>
                      <a:r>
                        <a:rPr lang="en-US" dirty="0" err="1"/>
                        <a:t>CloseDoc</a:t>
                      </a:r>
                      <a:r>
                        <a:rPr lang="en-US" dirty="0"/>
                        <a:t>()"}</a:t>
                      </a:r>
                    </a:p>
                    <a:p>
                      <a:r>
                        <a:rPr lang="en-US" dirty="0"/>
                        <a:t>] }</a:t>
                      </a:r>
                    </a:p>
                    <a:p>
                      <a:r>
                        <a:rPr lang="en-US" dirty="0"/>
                        <a:t>}}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&lt;?xml version="1.0"?&gt;</a:t>
                      </a:r>
                    </a:p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soap:Envelope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xmlns:soap</a:t>
                      </a:r>
                      <a:r>
                        <a:rPr lang="en-US" dirty="0"/>
                        <a:t>="http://</a:t>
                      </a:r>
                      <a:r>
                        <a:rPr lang="en-US" dirty="0" err="1"/>
                        <a:t>www.netflix.com</a:t>
                      </a:r>
                      <a:r>
                        <a:rPr lang="en-US" dirty="0"/>
                        <a:t>/2020/movies/soap-envelope/"</a:t>
                      </a:r>
                    </a:p>
                    <a:p>
                      <a:r>
                        <a:rPr lang="en-US" dirty="0" err="1"/>
                        <a:t>soap:encodingStyle</a:t>
                      </a:r>
                      <a:r>
                        <a:rPr lang="en-US" dirty="0"/>
                        <a:t>="http://</a:t>
                      </a:r>
                      <a:r>
                        <a:rPr lang="en-US" dirty="0" err="1"/>
                        <a:t>www.netflix.com</a:t>
                      </a:r>
                      <a:r>
                        <a:rPr lang="en-US" dirty="0"/>
                        <a:t>/2020/tv/soap-encoding"&gt;</a:t>
                      </a:r>
                    </a:p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soap:Header</a:t>
                      </a:r>
                      <a:r>
                        <a:rPr lang="en-US" dirty="0"/>
                        <a:t>&gt; ... &lt;/</a:t>
                      </a:r>
                      <a:r>
                        <a:rPr lang="en-US" dirty="0" err="1"/>
                        <a:t>soap:Header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soap:Body</a:t>
                      </a:r>
                      <a:r>
                        <a:rPr lang="en-US" dirty="0"/>
                        <a:t>&gt; ... &lt;</a:t>
                      </a:r>
                      <a:r>
                        <a:rPr lang="en-US" dirty="0" err="1"/>
                        <a:t>soap:Fault</a:t>
                      </a:r>
                      <a:r>
                        <a:rPr lang="en-US" dirty="0"/>
                        <a:t>&gt; ... &lt;/</a:t>
                      </a:r>
                      <a:r>
                        <a:rPr lang="en-US" dirty="0" err="1"/>
                        <a:t>soap:Fault</a:t>
                      </a:r>
                      <a:r>
                        <a:rPr lang="en-US" dirty="0"/>
                        <a:t>&gt; &lt;/</a:t>
                      </a:r>
                      <a:r>
                        <a:rPr lang="en-US" dirty="0" err="1"/>
                        <a:t>soap:Body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&lt;/</a:t>
                      </a:r>
                      <a:r>
                        <a:rPr lang="en-US" dirty="0" err="1"/>
                        <a:t>soap:Envelope</a:t>
                      </a:r>
                      <a:r>
                        <a:rPr lang="en-US" dirty="0"/>
                        <a:t>&gt;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8115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92476A-11DB-664D-8618-246F7FBBB581}"/>
              </a:ext>
            </a:extLst>
          </p:cNvPr>
          <p:cNvSpPr txBox="1"/>
          <p:nvPr/>
        </p:nvSpPr>
        <p:spPr>
          <a:xfrm>
            <a:off x="1736125" y="172212"/>
            <a:ext cx="757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</a:rPr>
              <a:t>JSON Headers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FF8BE-5775-5545-8748-3090835B80F2}"/>
              </a:ext>
            </a:extLst>
          </p:cNvPr>
          <p:cNvSpPr txBox="1"/>
          <p:nvPr/>
        </p:nvSpPr>
        <p:spPr>
          <a:xfrm>
            <a:off x="2804983" y="951287"/>
            <a:ext cx="489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HTTP headers and common query string parameters for JSON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A2979-3A8B-5940-A920-452E13D1C618}"/>
              </a:ext>
            </a:extLst>
          </p:cNvPr>
          <p:cNvSpPr txBox="1"/>
          <p:nvPr/>
        </p:nvSpPr>
        <p:spPr>
          <a:xfrm>
            <a:off x="193054" y="2000054"/>
            <a:ext cx="4453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JSON API uses standard HTTP headers: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Cache-Control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Content-ID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Content-Length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Content-Range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Content-Type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Content-Transfer-Encoding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ETag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If-Match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If-None-Match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E1B07-133D-4142-831D-E0C90858AC40}"/>
              </a:ext>
            </a:extLst>
          </p:cNvPr>
          <p:cNvSpPr txBox="1"/>
          <p:nvPr/>
        </p:nvSpPr>
        <p:spPr>
          <a:xfrm>
            <a:off x="6285229" y="1952721"/>
            <a:ext cx="55234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JSON API also uses other extension (custom) HTTP headers: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X-</a:t>
            </a:r>
            <a:r>
              <a:rPr lang="en-US" dirty="0" err="1"/>
              <a:t>Goog</a:t>
            </a:r>
            <a:r>
              <a:rPr lang="en-US" dirty="0"/>
              <a:t>-Content-Length-Range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X-</a:t>
            </a:r>
            <a:r>
              <a:rPr lang="en-US" dirty="0" err="1"/>
              <a:t>Goog</a:t>
            </a:r>
            <a:r>
              <a:rPr lang="en-US" dirty="0"/>
              <a:t>-Encryption-Algorithm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X-</a:t>
            </a:r>
            <a:r>
              <a:rPr lang="en-US" dirty="0" err="1"/>
              <a:t>Goog</a:t>
            </a:r>
            <a:r>
              <a:rPr lang="en-US" dirty="0"/>
              <a:t>-Encryption-Key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X-Goog-Encryption-Key-Sha256</a:t>
            </a:r>
          </a:p>
          <a:p>
            <a:pPr lvl="1"/>
            <a:r>
              <a:rPr lang="en-US" dirty="0"/>
              <a:t>(not a complete list, just an example)</a:t>
            </a:r>
          </a:p>
          <a:p>
            <a:pPr lvl="1"/>
            <a:endParaRPr lang="en-US" dirty="0"/>
          </a:p>
          <a:p>
            <a:r>
              <a:rPr lang="en-US" b="1" dirty="0"/>
              <a:t>Standard HTTP headers</a:t>
            </a:r>
          </a:p>
          <a:p>
            <a:r>
              <a:rPr lang="en-US" dirty="0"/>
              <a:t>Authorization: A request header that contains a string used to authenticate requests.</a:t>
            </a:r>
          </a:p>
          <a:p>
            <a:endParaRPr lang="en-US" dirty="0"/>
          </a:p>
          <a:p>
            <a:r>
              <a:rPr lang="en-US" dirty="0"/>
              <a:t>Valid Value - An authentication identifier ( Bearer | GOOG1 | AWS ) is  followed by one of by one of these: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valid OAuth 2.0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access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signature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2BFFE0-8393-D44D-96CD-7F91F5E50BEB}"/>
              </a:ext>
            </a:extLst>
          </p:cNvPr>
          <p:cNvSpPr txBox="1"/>
          <p:nvPr/>
        </p:nvSpPr>
        <p:spPr>
          <a:xfrm>
            <a:off x="2001818" y="399705"/>
            <a:ext cx="808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JSON Request &amp; Response 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03E2-661E-3F49-BE5D-7F79B410D9B4}"/>
              </a:ext>
            </a:extLst>
          </p:cNvPr>
          <p:cNvSpPr txBox="1"/>
          <p:nvPr/>
        </p:nvSpPr>
        <p:spPr>
          <a:xfrm>
            <a:off x="210066" y="1408670"/>
            <a:ext cx="56841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JSON Request Body is the POST, PUT and PATCH requests and can have the request body (or a payload), such as JSON or XML data.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In *Swagger terms, the request body is called a body parameter.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The data type is usually an object but can also be a primitive (such as a string or number) or an array.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The json() method of the Body </a:t>
            </a:r>
            <a:r>
              <a:rPr lang="en-US" dirty="0" err="1">
                <a:latin typeface="Bookman Old Style" panose="02050604050505020204" pitchFamily="18" charset="0"/>
              </a:rPr>
              <a:t>mixin</a:t>
            </a:r>
            <a:r>
              <a:rPr lang="en-US" dirty="0">
                <a:latin typeface="Bookman Old Style" panose="02050604050505020204" pitchFamily="18" charset="0"/>
              </a:rPr>
              <a:t> takes a Response stream and reads it to completion.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It returns a promise that resolves with the result of parsing the body text as JSON.</a:t>
            </a:r>
          </a:p>
          <a:p>
            <a:pPr lvl="1"/>
            <a:r>
              <a:rPr lang="en-US" b="1" i="1" u="sng" dirty="0">
                <a:latin typeface="Bookman Old Style" panose="02050604050505020204" pitchFamily="18" charset="0"/>
              </a:rPr>
              <a:t>Example: </a:t>
            </a:r>
          </a:p>
          <a:p>
            <a:pPr lvl="1"/>
            <a:r>
              <a:rPr lang="en-US" dirty="0" err="1">
                <a:latin typeface="Bookman Old Style" panose="02050604050505020204" pitchFamily="18" charset="0"/>
              </a:rPr>
              <a:t>response.json</a:t>
            </a:r>
            <a:r>
              <a:rPr lang="en-US" dirty="0">
                <a:latin typeface="Bookman Old Style" panose="02050604050505020204" pitchFamily="18" charset="0"/>
              </a:rPr>
              <a:t>().then(data =&gt; {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  // does something with data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ADD6B-1771-C04C-9BF4-96CFB76E033B}"/>
              </a:ext>
            </a:extLst>
          </p:cNvPr>
          <p:cNvSpPr txBox="1"/>
          <p:nvPr/>
        </p:nvSpPr>
        <p:spPr>
          <a:xfrm>
            <a:off x="6972850" y="1943776"/>
            <a:ext cx="301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b="1" i="1" dirty="0"/>
              <a:t>SWAGGER:</a:t>
            </a:r>
          </a:p>
          <a:p>
            <a:r>
              <a:rPr lang="en-US" dirty="0"/>
              <a:t> This allows you to describe the structure of your APIs so that machines can read them.</a:t>
            </a:r>
          </a:p>
          <a:p>
            <a:endParaRPr lang="en-US" dirty="0"/>
          </a:p>
          <a:p>
            <a:r>
              <a:rPr lang="en-US" dirty="0"/>
              <a:t> Swagger does this by asking your API to return a YAML or JSON that contains a detailed description of your entire API. </a:t>
            </a:r>
          </a:p>
          <a:p>
            <a:endParaRPr lang="en-US" dirty="0"/>
          </a:p>
          <a:p>
            <a:r>
              <a:rPr lang="en-US" dirty="0"/>
              <a:t>This file is essentially a resource listing of your API which adheres to </a:t>
            </a:r>
            <a:r>
              <a:rPr lang="en-US" dirty="0" err="1"/>
              <a:t>OpenAPI</a:t>
            </a:r>
            <a:r>
              <a:rPr lang="en-US" dirty="0"/>
              <a:t> Specification.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E6CC4-981B-6A4D-B136-07DE30A2504A}"/>
              </a:ext>
            </a:extLst>
          </p:cNvPr>
          <p:cNvSpPr txBox="1"/>
          <p:nvPr/>
        </p:nvSpPr>
        <p:spPr>
          <a:xfrm>
            <a:off x="695815" y="234778"/>
            <a:ext cx="692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JSON Data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D9D-508B-BC4B-83A0-AFE2078CB167}"/>
              </a:ext>
            </a:extLst>
          </p:cNvPr>
          <p:cNvSpPr txBox="1"/>
          <p:nvPr/>
        </p:nvSpPr>
        <p:spPr>
          <a:xfrm>
            <a:off x="593124" y="1037968"/>
            <a:ext cx="10903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End-to-end data flow of a typical JSON API.</a:t>
            </a:r>
          </a:p>
          <a:p>
            <a:endParaRPr lang="en-US" dirty="0"/>
          </a:p>
          <a:p>
            <a:r>
              <a:rPr lang="en-US" dirty="0"/>
              <a:t>The JSON format is syntactically identical to the code for creating JavaScript objects. Because of this similarity, a JavaScript program can easily convert JSON data into native JavaScript objects. The JSON syntax is derived from JavaScript object notation syntax, but the JSON format is text only. It defines a object, such as employees, in an array for employee records: Example (4 Employees)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"employees":[</a:t>
            </a:r>
          </a:p>
          <a:p>
            <a:r>
              <a:rPr lang="en-US" dirty="0"/>
              <a:t>    {"</a:t>
            </a:r>
            <a:r>
              <a:rPr lang="en-US" dirty="0" err="1"/>
              <a:t>firstName</a:t>
            </a:r>
            <a:r>
              <a:rPr lang="en-US" dirty="0"/>
              <a:t>":"John", "</a:t>
            </a:r>
            <a:r>
              <a:rPr lang="en-US" dirty="0" err="1"/>
              <a:t>lastName</a:t>
            </a:r>
            <a:r>
              <a:rPr lang="en-US" dirty="0"/>
              <a:t>":"Doe"},</a:t>
            </a:r>
          </a:p>
          <a:p>
            <a:r>
              <a:rPr lang="en-US" dirty="0"/>
              <a:t>    {"</a:t>
            </a:r>
            <a:r>
              <a:rPr lang="en-US" dirty="0" err="1"/>
              <a:t>firstName</a:t>
            </a:r>
            <a:r>
              <a:rPr lang="en-US" dirty="0"/>
              <a:t>":"Anna", 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</a:p>
          <a:p>
            <a:r>
              <a:rPr lang="en-US" dirty="0"/>
              <a:t>    {"</a:t>
            </a:r>
            <a:r>
              <a:rPr lang="en-US" dirty="0" err="1"/>
              <a:t>firstName</a:t>
            </a:r>
            <a:r>
              <a:rPr lang="en-US" dirty="0"/>
              <a:t>":"Peter", 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  <a:br>
              <a:rPr lang="en-US" dirty="0"/>
            </a:br>
            <a:r>
              <a:rPr lang="en-US" dirty="0"/>
              <a:t>    {“</a:t>
            </a:r>
            <a:r>
              <a:rPr lang="en-US" dirty="0" err="1"/>
              <a:t>firstName</a:t>
            </a:r>
            <a:r>
              <a:rPr lang="en-US" dirty="0"/>
              <a:t>”:“Mary”, “</a:t>
            </a:r>
            <a:r>
              <a:rPr lang="en-US" dirty="0" err="1"/>
              <a:t>lastName</a:t>
            </a:r>
            <a:r>
              <a:rPr lang="en-US" dirty="0"/>
              <a:t>”: “Reynolds”}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3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1EBBE-F78A-434C-AC9A-A951FC192F93}"/>
              </a:ext>
            </a:extLst>
          </p:cNvPr>
          <p:cNvSpPr txBox="1"/>
          <p:nvPr/>
        </p:nvSpPr>
        <p:spPr>
          <a:xfrm>
            <a:off x="6326659" y="148281"/>
            <a:ext cx="516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JSON Collections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E7122-C53B-CD40-A8A4-87927B76FA4C}"/>
              </a:ext>
            </a:extLst>
          </p:cNvPr>
          <p:cNvSpPr txBox="1"/>
          <p:nvPr/>
        </p:nvSpPr>
        <p:spPr>
          <a:xfrm>
            <a:off x="345989" y="1136822"/>
            <a:ext cx="107750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ookman Old Style" panose="02050604050505020204" pitchFamily="18" charset="0"/>
              </a:rPr>
              <a:t>Generic JSON collections are a data store of JSON documents formatted as different objects. The objects have a set of properties and the properties or fields can be different among documents in a collection.  If you add new fields to the documents, then you do not have to query the database like you do when using SQL.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Bookman Old Style" panose="0205060405050502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ookman Old Style" panose="02050604050505020204" pitchFamily="18" charset="0"/>
              </a:rPr>
              <a:t>They respond to HTTP requests as expected and perform CRUD operations as defined by HTTP rules. Generic JSON collections define base-level collection operations that can be used to serve as a starting point for application design.</a:t>
            </a:r>
          </a:p>
        </p:txBody>
      </p:sp>
    </p:spTree>
    <p:extLst>
      <p:ext uri="{BB962C8B-B14F-4D97-AF65-F5344CB8AC3E}">
        <p14:creationId xmlns:p14="http://schemas.microsoft.com/office/powerpoint/2010/main" val="417699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BE84-629C-934D-8FC3-DBC2B47308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16679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DB9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6AF1C6-6EDE-3042-A34B-D9FD504716C4}"/>
              </a:ext>
            </a:extLst>
          </p:cNvPr>
          <p:cNvSpPr txBox="1"/>
          <p:nvPr/>
        </p:nvSpPr>
        <p:spPr>
          <a:xfrm>
            <a:off x="494270" y="259492"/>
            <a:ext cx="716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Other JSON Facts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36004-D84B-D04D-896B-B3C0BE4FBC90}"/>
              </a:ext>
            </a:extLst>
          </p:cNvPr>
          <p:cNvSpPr txBox="1"/>
          <p:nvPr/>
        </p:nvSpPr>
        <p:spPr>
          <a:xfrm>
            <a:off x="494270" y="1322173"/>
            <a:ext cx="110003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JSON Syntax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in name/value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separated by commas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Curly braces hold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brackets hold arrays</a:t>
            </a:r>
          </a:p>
          <a:p>
            <a:r>
              <a:rPr lang="en-US" dirty="0"/>
              <a:t>JSON formats &amp;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JSON format is syntactically identical to the code for creating JavaScript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the similarities, a JavaScript program can easily convert JSON data into native JavaScript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JSON:API community has created a collection of extensions that APIs can use to provide clients with information or functionality beyond the pre-described in the base JSON:API specification.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extensions are called “profiles”.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JSON:API is a specification for how a client should request that resources be fetched or modified, and how a server should respond to those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JSON:API is designed to minimize both the number of requests and the amount of data transmitted between clients and servers. This efficiency is achieved without compromising readability, flexibility, or discoverability.</a:t>
            </a:r>
          </a:p>
        </p:txBody>
      </p:sp>
    </p:spTree>
    <p:extLst>
      <p:ext uri="{BB962C8B-B14F-4D97-AF65-F5344CB8AC3E}">
        <p14:creationId xmlns:p14="http://schemas.microsoft.com/office/powerpoint/2010/main" val="292803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5141</TotalTime>
  <Words>1251</Words>
  <Application>Microsoft Macintosh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Dante</vt:lpstr>
      <vt:lpstr>Dante (Headings)2</vt:lpstr>
      <vt:lpstr>Wingdings</vt:lpstr>
      <vt:lpstr>Wingdings 2</vt:lpstr>
      <vt:lpstr>OffsetVTI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Rivas, Rhonda A.</dc:creator>
  <cp:lastModifiedBy>Rivas, Rhonda A.</cp:lastModifiedBy>
  <cp:revision>12</cp:revision>
  <dcterms:created xsi:type="dcterms:W3CDTF">2020-07-25T03:47:14Z</dcterms:created>
  <dcterms:modified xsi:type="dcterms:W3CDTF">2020-07-28T17:28:34Z</dcterms:modified>
</cp:coreProperties>
</file>