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58" r:id="rId5"/>
    <p:sldId id="259" r:id="rId6"/>
    <p:sldId id="260" r:id="rId7"/>
    <p:sldId id="261" r:id="rId8"/>
    <p:sldId id="262" r:id="rId9"/>
    <p:sldId id="263" r:id="rId10"/>
    <p:sldId id="264"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9"/>
  </p:normalViewPr>
  <p:slideViewPr>
    <p:cSldViewPr snapToGrid="0" snapToObjects="1" showGuides="1">
      <p:cViewPr varScale="1">
        <p:scale>
          <a:sx n="103" d="100"/>
          <a:sy n="103" d="100"/>
        </p:scale>
        <p:origin x="896"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37CB-C135-E34C-9DD8-7E0316ED06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A97929-811F-AC40-BE06-2FC70EF7E5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DA756D-E752-EB44-8F23-DBA15007CBF4}"/>
              </a:ext>
            </a:extLst>
          </p:cNvPr>
          <p:cNvSpPr>
            <a:spLocks noGrp="1"/>
          </p:cNvSpPr>
          <p:nvPr>
            <p:ph type="dt" sz="half" idx="10"/>
          </p:nvPr>
        </p:nvSpPr>
        <p:spPr/>
        <p:txBody>
          <a:bodyPr/>
          <a:lstStyle/>
          <a:p>
            <a:fld id="{A5E4F5DA-5753-5B4A-BD4D-39D394DA95DD}" type="datetimeFigureOut">
              <a:rPr lang="en-US" smtClean="0"/>
              <a:t>8/17/20</a:t>
            </a:fld>
            <a:endParaRPr lang="en-US"/>
          </a:p>
        </p:txBody>
      </p:sp>
      <p:sp>
        <p:nvSpPr>
          <p:cNvPr id="5" name="Footer Placeholder 4">
            <a:extLst>
              <a:ext uri="{FF2B5EF4-FFF2-40B4-BE49-F238E27FC236}">
                <a16:creationId xmlns:a16="http://schemas.microsoft.com/office/drawing/2014/main" id="{6E7F7D43-C6D0-5444-9CE2-DED2F4E2EB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600355-994D-034A-896A-E22E5CE71C67}"/>
              </a:ext>
            </a:extLst>
          </p:cNvPr>
          <p:cNvSpPr>
            <a:spLocks noGrp="1"/>
          </p:cNvSpPr>
          <p:nvPr>
            <p:ph type="sldNum" sz="quarter" idx="12"/>
          </p:nvPr>
        </p:nvSpPr>
        <p:spPr/>
        <p:txBody>
          <a:bodyPr/>
          <a:lstStyle/>
          <a:p>
            <a:fld id="{348B0107-145A-DA4D-9FFC-89F486A629AC}" type="slidenum">
              <a:rPr lang="en-US" smtClean="0"/>
              <a:t>‹#›</a:t>
            </a:fld>
            <a:endParaRPr lang="en-US"/>
          </a:p>
        </p:txBody>
      </p:sp>
    </p:spTree>
    <p:extLst>
      <p:ext uri="{BB962C8B-B14F-4D97-AF65-F5344CB8AC3E}">
        <p14:creationId xmlns:p14="http://schemas.microsoft.com/office/powerpoint/2010/main" val="144103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9B52-9E99-324B-8BC9-75C1FEFA20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32B574-1890-8D4A-8D24-91FC26BA51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9C945B-A001-F24C-B98F-C3E97CD9088A}"/>
              </a:ext>
            </a:extLst>
          </p:cNvPr>
          <p:cNvSpPr>
            <a:spLocks noGrp="1"/>
          </p:cNvSpPr>
          <p:nvPr>
            <p:ph type="dt" sz="half" idx="10"/>
          </p:nvPr>
        </p:nvSpPr>
        <p:spPr/>
        <p:txBody>
          <a:bodyPr/>
          <a:lstStyle/>
          <a:p>
            <a:fld id="{A5E4F5DA-5753-5B4A-BD4D-39D394DA95DD}" type="datetimeFigureOut">
              <a:rPr lang="en-US" smtClean="0"/>
              <a:t>8/17/20</a:t>
            </a:fld>
            <a:endParaRPr lang="en-US"/>
          </a:p>
        </p:txBody>
      </p:sp>
      <p:sp>
        <p:nvSpPr>
          <p:cNvPr id="5" name="Footer Placeholder 4">
            <a:extLst>
              <a:ext uri="{FF2B5EF4-FFF2-40B4-BE49-F238E27FC236}">
                <a16:creationId xmlns:a16="http://schemas.microsoft.com/office/drawing/2014/main" id="{24439D26-54AC-F746-94F7-587478ECA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F5CC3-2810-DB44-9575-ADBE9532308D}"/>
              </a:ext>
            </a:extLst>
          </p:cNvPr>
          <p:cNvSpPr>
            <a:spLocks noGrp="1"/>
          </p:cNvSpPr>
          <p:nvPr>
            <p:ph type="sldNum" sz="quarter" idx="12"/>
          </p:nvPr>
        </p:nvSpPr>
        <p:spPr/>
        <p:txBody>
          <a:bodyPr/>
          <a:lstStyle/>
          <a:p>
            <a:fld id="{348B0107-145A-DA4D-9FFC-89F486A629AC}" type="slidenum">
              <a:rPr lang="en-US" smtClean="0"/>
              <a:t>‹#›</a:t>
            </a:fld>
            <a:endParaRPr lang="en-US"/>
          </a:p>
        </p:txBody>
      </p:sp>
    </p:spTree>
    <p:extLst>
      <p:ext uri="{BB962C8B-B14F-4D97-AF65-F5344CB8AC3E}">
        <p14:creationId xmlns:p14="http://schemas.microsoft.com/office/powerpoint/2010/main" val="3007932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CA44C2-664F-3744-9CA8-0CB0912EA1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D57006-646D-4547-81C4-C1C9E0BDF3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CE2EB-21C2-AD46-A6F8-9B2819444101}"/>
              </a:ext>
            </a:extLst>
          </p:cNvPr>
          <p:cNvSpPr>
            <a:spLocks noGrp="1"/>
          </p:cNvSpPr>
          <p:nvPr>
            <p:ph type="dt" sz="half" idx="10"/>
          </p:nvPr>
        </p:nvSpPr>
        <p:spPr/>
        <p:txBody>
          <a:bodyPr/>
          <a:lstStyle/>
          <a:p>
            <a:fld id="{A5E4F5DA-5753-5B4A-BD4D-39D394DA95DD}" type="datetimeFigureOut">
              <a:rPr lang="en-US" smtClean="0"/>
              <a:t>8/17/20</a:t>
            </a:fld>
            <a:endParaRPr lang="en-US"/>
          </a:p>
        </p:txBody>
      </p:sp>
      <p:sp>
        <p:nvSpPr>
          <p:cNvPr id="5" name="Footer Placeholder 4">
            <a:extLst>
              <a:ext uri="{FF2B5EF4-FFF2-40B4-BE49-F238E27FC236}">
                <a16:creationId xmlns:a16="http://schemas.microsoft.com/office/drawing/2014/main" id="{38076750-F74C-EA49-AD4F-BD9D93079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DF688-5592-7943-BBB9-10B77F5B420B}"/>
              </a:ext>
            </a:extLst>
          </p:cNvPr>
          <p:cNvSpPr>
            <a:spLocks noGrp="1"/>
          </p:cNvSpPr>
          <p:nvPr>
            <p:ph type="sldNum" sz="quarter" idx="12"/>
          </p:nvPr>
        </p:nvSpPr>
        <p:spPr/>
        <p:txBody>
          <a:bodyPr/>
          <a:lstStyle/>
          <a:p>
            <a:fld id="{348B0107-145A-DA4D-9FFC-89F486A629AC}" type="slidenum">
              <a:rPr lang="en-US" smtClean="0"/>
              <a:t>‹#›</a:t>
            </a:fld>
            <a:endParaRPr lang="en-US"/>
          </a:p>
        </p:txBody>
      </p:sp>
    </p:spTree>
    <p:extLst>
      <p:ext uri="{BB962C8B-B14F-4D97-AF65-F5344CB8AC3E}">
        <p14:creationId xmlns:p14="http://schemas.microsoft.com/office/powerpoint/2010/main" val="42471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17BA-C2AB-3F41-85A4-0F4C1A9179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BCD89-299E-1647-999D-43CCB9E1FB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8FC110-CBCF-DE49-AD99-BADAD239EBE2}"/>
              </a:ext>
            </a:extLst>
          </p:cNvPr>
          <p:cNvSpPr>
            <a:spLocks noGrp="1"/>
          </p:cNvSpPr>
          <p:nvPr>
            <p:ph type="dt" sz="half" idx="10"/>
          </p:nvPr>
        </p:nvSpPr>
        <p:spPr/>
        <p:txBody>
          <a:bodyPr/>
          <a:lstStyle/>
          <a:p>
            <a:fld id="{A5E4F5DA-5753-5B4A-BD4D-39D394DA95DD}" type="datetimeFigureOut">
              <a:rPr lang="en-US" smtClean="0"/>
              <a:t>8/17/20</a:t>
            </a:fld>
            <a:endParaRPr lang="en-US"/>
          </a:p>
        </p:txBody>
      </p:sp>
      <p:sp>
        <p:nvSpPr>
          <p:cNvPr id="5" name="Footer Placeholder 4">
            <a:extLst>
              <a:ext uri="{FF2B5EF4-FFF2-40B4-BE49-F238E27FC236}">
                <a16:creationId xmlns:a16="http://schemas.microsoft.com/office/drawing/2014/main" id="{442A5EF2-68CB-5941-A6D3-557DE95F68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9CD4E-69CB-7241-9144-06783D8446F3}"/>
              </a:ext>
            </a:extLst>
          </p:cNvPr>
          <p:cNvSpPr>
            <a:spLocks noGrp="1"/>
          </p:cNvSpPr>
          <p:nvPr>
            <p:ph type="sldNum" sz="quarter" idx="12"/>
          </p:nvPr>
        </p:nvSpPr>
        <p:spPr/>
        <p:txBody>
          <a:bodyPr/>
          <a:lstStyle/>
          <a:p>
            <a:fld id="{348B0107-145A-DA4D-9FFC-89F486A629AC}" type="slidenum">
              <a:rPr lang="en-US" smtClean="0"/>
              <a:t>‹#›</a:t>
            </a:fld>
            <a:endParaRPr lang="en-US"/>
          </a:p>
        </p:txBody>
      </p:sp>
    </p:spTree>
    <p:extLst>
      <p:ext uri="{BB962C8B-B14F-4D97-AF65-F5344CB8AC3E}">
        <p14:creationId xmlns:p14="http://schemas.microsoft.com/office/powerpoint/2010/main" val="98991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E74C-397A-2E44-91D9-5BB0A677F4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E55E16-24F1-4E47-BDF5-D66BAD9560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7E01E9-D511-6D4A-980A-F75E1FEC0EDC}"/>
              </a:ext>
            </a:extLst>
          </p:cNvPr>
          <p:cNvSpPr>
            <a:spLocks noGrp="1"/>
          </p:cNvSpPr>
          <p:nvPr>
            <p:ph type="dt" sz="half" idx="10"/>
          </p:nvPr>
        </p:nvSpPr>
        <p:spPr/>
        <p:txBody>
          <a:bodyPr/>
          <a:lstStyle/>
          <a:p>
            <a:fld id="{A5E4F5DA-5753-5B4A-BD4D-39D394DA95DD}" type="datetimeFigureOut">
              <a:rPr lang="en-US" smtClean="0"/>
              <a:t>8/17/20</a:t>
            </a:fld>
            <a:endParaRPr lang="en-US"/>
          </a:p>
        </p:txBody>
      </p:sp>
      <p:sp>
        <p:nvSpPr>
          <p:cNvPr id="5" name="Footer Placeholder 4">
            <a:extLst>
              <a:ext uri="{FF2B5EF4-FFF2-40B4-BE49-F238E27FC236}">
                <a16:creationId xmlns:a16="http://schemas.microsoft.com/office/drawing/2014/main" id="{43D4CBC6-46D1-0D4B-90D1-B5C8F2C331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AE8FB-3FA2-4A4A-9861-06EB4AC912A3}"/>
              </a:ext>
            </a:extLst>
          </p:cNvPr>
          <p:cNvSpPr>
            <a:spLocks noGrp="1"/>
          </p:cNvSpPr>
          <p:nvPr>
            <p:ph type="sldNum" sz="quarter" idx="12"/>
          </p:nvPr>
        </p:nvSpPr>
        <p:spPr/>
        <p:txBody>
          <a:bodyPr/>
          <a:lstStyle/>
          <a:p>
            <a:fld id="{348B0107-145A-DA4D-9FFC-89F486A629AC}" type="slidenum">
              <a:rPr lang="en-US" smtClean="0"/>
              <a:t>‹#›</a:t>
            </a:fld>
            <a:endParaRPr lang="en-US"/>
          </a:p>
        </p:txBody>
      </p:sp>
    </p:spTree>
    <p:extLst>
      <p:ext uri="{BB962C8B-B14F-4D97-AF65-F5344CB8AC3E}">
        <p14:creationId xmlns:p14="http://schemas.microsoft.com/office/powerpoint/2010/main" val="27504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E1FB-6DD5-844F-A50C-6026005D7E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AD508A-5894-1140-B6BD-B099C2790E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B1ABED-3CDF-2242-8AE2-8D5D489E5B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9D1732-719A-CE4A-A9BE-C451B880D865}"/>
              </a:ext>
            </a:extLst>
          </p:cNvPr>
          <p:cNvSpPr>
            <a:spLocks noGrp="1"/>
          </p:cNvSpPr>
          <p:nvPr>
            <p:ph type="dt" sz="half" idx="10"/>
          </p:nvPr>
        </p:nvSpPr>
        <p:spPr/>
        <p:txBody>
          <a:bodyPr/>
          <a:lstStyle/>
          <a:p>
            <a:fld id="{A5E4F5DA-5753-5B4A-BD4D-39D394DA95DD}" type="datetimeFigureOut">
              <a:rPr lang="en-US" smtClean="0"/>
              <a:t>8/17/20</a:t>
            </a:fld>
            <a:endParaRPr lang="en-US"/>
          </a:p>
        </p:txBody>
      </p:sp>
      <p:sp>
        <p:nvSpPr>
          <p:cNvPr id="6" name="Footer Placeholder 5">
            <a:extLst>
              <a:ext uri="{FF2B5EF4-FFF2-40B4-BE49-F238E27FC236}">
                <a16:creationId xmlns:a16="http://schemas.microsoft.com/office/drawing/2014/main" id="{BB3C3111-9BCC-604B-83B9-402832D64B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C99196-CADA-AD48-A3ED-1A0EB5ADED48}"/>
              </a:ext>
            </a:extLst>
          </p:cNvPr>
          <p:cNvSpPr>
            <a:spLocks noGrp="1"/>
          </p:cNvSpPr>
          <p:nvPr>
            <p:ph type="sldNum" sz="quarter" idx="12"/>
          </p:nvPr>
        </p:nvSpPr>
        <p:spPr/>
        <p:txBody>
          <a:bodyPr/>
          <a:lstStyle/>
          <a:p>
            <a:fld id="{348B0107-145A-DA4D-9FFC-89F486A629AC}" type="slidenum">
              <a:rPr lang="en-US" smtClean="0"/>
              <a:t>‹#›</a:t>
            </a:fld>
            <a:endParaRPr lang="en-US"/>
          </a:p>
        </p:txBody>
      </p:sp>
    </p:spTree>
    <p:extLst>
      <p:ext uri="{BB962C8B-B14F-4D97-AF65-F5344CB8AC3E}">
        <p14:creationId xmlns:p14="http://schemas.microsoft.com/office/powerpoint/2010/main" val="1141302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11FD8-CE35-9A42-927D-92BBAC7FF4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90FA44-28D9-2B47-AF74-AEE8E91013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9CAABB-9689-B24E-915C-BEFB6F1AF6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5E6B02-0E8D-7A4A-B684-6A5C0FEC12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C00B94-8D29-E742-BFCF-C5ED17B7A4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A51B40-BA72-F447-9C06-7E64BF441389}"/>
              </a:ext>
            </a:extLst>
          </p:cNvPr>
          <p:cNvSpPr>
            <a:spLocks noGrp="1"/>
          </p:cNvSpPr>
          <p:nvPr>
            <p:ph type="dt" sz="half" idx="10"/>
          </p:nvPr>
        </p:nvSpPr>
        <p:spPr/>
        <p:txBody>
          <a:bodyPr/>
          <a:lstStyle/>
          <a:p>
            <a:fld id="{A5E4F5DA-5753-5B4A-BD4D-39D394DA95DD}" type="datetimeFigureOut">
              <a:rPr lang="en-US" smtClean="0"/>
              <a:t>8/17/20</a:t>
            </a:fld>
            <a:endParaRPr lang="en-US"/>
          </a:p>
        </p:txBody>
      </p:sp>
      <p:sp>
        <p:nvSpPr>
          <p:cNvPr id="8" name="Footer Placeholder 7">
            <a:extLst>
              <a:ext uri="{FF2B5EF4-FFF2-40B4-BE49-F238E27FC236}">
                <a16:creationId xmlns:a16="http://schemas.microsoft.com/office/drawing/2014/main" id="{4D074D14-002D-4245-ABA2-12BBD5FBA9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7D42AE-CF4B-3344-84B0-5D2C7871C44D}"/>
              </a:ext>
            </a:extLst>
          </p:cNvPr>
          <p:cNvSpPr>
            <a:spLocks noGrp="1"/>
          </p:cNvSpPr>
          <p:nvPr>
            <p:ph type="sldNum" sz="quarter" idx="12"/>
          </p:nvPr>
        </p:nvSpPr>
        <p:spPr/>
        <p:txBody>
          <a:bodyPr/>
          <a:lstStyle/>
          <a:p>
            <a:fld id="{348B0107-145A-DA4D-9FFC-89F486A629AC}" type="slidenum">
              <a:rPr lang="en-US" smtClean="0"/>
              <a:t>‹#›</a:t>
            </a:fld>
            <a:endParaRPr lang="en-US"/>
          </a:p>
        </p:txBody>
      </p:sp>
    </p:spTree>
    <p:extLst>
      <p:ext uri="{BB962C8B-B14F-4D97-AF65-F5344CB8AC3E}">
        <p14:creationId xmlns:p14="http://schemas.microsoft.com/office/powerpoint/2010/main" val="1265768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DF32-B92C-0743-9C3A-6A19AD75A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D6FB0D-E05D-1D4C-87AF-76A63243515C}"/>
              </a:ext>
            </a:extLst>
          </p:cNvPr>
          <p:cNvSpPr>
            <a:spLocks noGrp="1"/>
          </p:cNvSpPr>
          <p:nvPr>
            <p:ph type="dt" sz="half" idx="10"/>
          </p:nvPr>
        </p:nvSpPr>
        <p:spPr/>
        <p:txBody>
          <a:bodyPr/>
          <a:lstStyle/>
          <a:p>
            <a:fld id="{A5E4F5DA-5753-5B4A-BD4D-39D394DA95DD}" type="datetimeFigureOut">
              <a:rPr lang="en-US" smtClean="0"/>
              <a:t>8/17/20</a:t>
            </a:fld>
            <a:endParaRPr lang="en-US"/>
          </a:p>
        </p:txBody>
      </p:sp>
      <p:sp>
        <p:nvSpPr>
          <p:cNvPr id="4" name="Footer Placeholder 3">
            <a:extLst>
              <a:ext uri="{FF2B5EF4-FFF2-40B4-BE49-F238E27FC236}">
                <a16:creationId xmlns:a16="http://schemas.microsoft.com/office/drawing/2014/main" id="{A8AE212A-B0BA-CF43-A916-0CA8B785B9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AD9C3C-3C11-5241-9CE0-345011D47CD8}"/>
              </a:ext>
            </a:extLst>
          </p:cNvPr>
          <p:cNvSpPr>
            <a:spLocks noGrp="1"/>
          </p:cNvSpPr>
          <p:nvPr>
            <p:ph type="sldNum" sz="quarter" idx="12"/>
          </p:nvPr>
        </p:nvSpPr>
        <p:spPr/>
        <p:txBody>
          <a:bodyPr/>
          <a:lstStyle/>
          <a:p>
            <a:fld id="{348B0107-145A-DA4D-9FFC-89F486A629AC}" type="slidenum">
              <a:rPr lang="en-US" smtClean="0"/>
              <a:t>‹#›</a:t>
            </a:fld>
            <a:endParaRPr lang="en-US"/>
          </a:p>
        </p:txBody>
      </p:sp>
    </p:spTree>
    <p:extLst>
      <p:ext uri="{BB962C8B-B14F-4D97-AF65-F5344CB8AC3E}">
        <p14:creationId xmlns:p14="http://schemas.microsoft.com/office/powerpoint/2010/main" val="2418957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5DFD8-99BD-8247-A3CE-FA9378AC3219}"/>
              </a:ext>
            </a:extLst>
          </p:cNvPr>
          <p:cNvSpPr>
            <a:spLocks noGrp="1"/>
          </p:cNvSpPr>
          <p:nvPr>
            <p:ph type="dt" sz="half" idx="10"/>
          </p:nvPr>
        </p:nvSpPr>
        <p:spPr/>
        <p:txBody>
          <a:bodyPr/>
          <a:lstStyle/>
          <a:p>
            <a:fld id="{A5E4F5DA-5753-5B4A-BD4D-39D394DA95DD}" type="datetimeFigureOut">
              <a:rPr lang="en-US" smtClean="0"/>
              <a:t>8/17/20</a:t>
            </a:fld>
            <a:endParaRPr lang="en-US"/>
          </a:p>
        </p:txBody>
      </p:sp>
      <p:sp>
        <p:nvSpPr>
          <p:cNvPr id="3" name="Footer Placeholder 2">
            <a:extLst>
              <a:ext uri="{FF2B5EF4-FFF2-40B4-BE49-F238E27FC236}">
                <a16:creationId xmlns:a16="http://schemas.microsoft.com/office/drawing/2014/main" id="{60A073D4-6B81-D947-B71F-782E101E27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E6C0F-BCE0-7245-AC8C-99E9708FF3F7}"/>
              </a:ext>
            </a:extLst>
          </p:cNvPr>
          <p:cNvSpPr>
            <a:spLocks noGrp="1"/>
          </p:cNvSpPr>
          <p:nvPr>
            <p:ph type="sldNum" sz="quarter" idx="12"/>
          </p:nvPr>
        </p:nvSpPr>
        <p:spPr/>
        <p:txBody>
          <a:bodyPr/>
          <a:lstStyle/>
          <a:p>
            <a:fld id="{348B0107-145A-DA4D-9FFC-89F486A629AC}" type="slidenum">
              <a:rPr lang="en-US" smtClean="0"/>
              <a:t>‹#›</a:t>
            </a:fld>
            <a:endParaRPr lang="en-US"/>
          </a:p>
        </p:txBody>
      </p:sp>
    </p:spTree>
    <p:extLst>
      <p:ext uri="{BB962C8B-B14F-4D97-AF65-F5344CB8AC3E}">
        <p14:creationId xmlns:p14="http://schemas.microsoft.com/office/powerpoint/2010/main" val="1542509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7116-AB9A-924E-9EE0-DBA8754822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2C18C9-BF46-EF47-9539-080C6D067D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CB69EC-16DB-5D4B-80D3-B238A29D4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3E09F2-4AA8-1940-A61D-06C9129D68F4}"/>
              </a:ext>
            </a:extLst>
          </p:cNvPr>
          <p:cNvSpPr>
            <a:spLocks noGrp="1"/>
          </p:cNvSpPr>
          <p:nvPr>
            <p:ph type="dt" sz="half" idx="10"/>
          </p:nvPr>
        </p:nvSpPr>
        <p:spPr/>
        <p:txBody>
          <a:bodyPr/>
          <a:lstStyle/>
          <a:p>
            <a:fld id="{A5E4F5DA-5753-5B4A-BD4D-39D394DA95DD}" type="datetimeFigureOut">
              <a:rPr lang="en-US" smtClean="0"/>
              <a:t>8/17/20</a:t>
            </a:fld>
            <a:endParaRPr lang="en-US"/>
          </a:p>
        </p:txBody>
      </p:sp>
      <p:sp>
        <p:nvSpPr>
          <p:cNvPr id="6" name="Footer Placeholder 5">
            <a:extLst>
              <a:ext uri="{FF2B5EF4-FFF2-40B4-BE49-F238E27FC236}">
                <a16:creationId xmlns:a16="http://schemas.microsoft.com/office/drawing/2014/main" id="{8C1133D8-5EB2-C74B-8A8C-03BAC786BB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A281FC-2FAE-7241-BF1D-C750A237465A}"/>
              </a:ext>
            </a:extLst>
          </p:cNvPr>
          <p:cNvSpPr>
            <a:spLocks noGrp="1"/>
          </p:cNvSpPr>
          <p:nvPr>
            <p:ph type="sldNum" sz="quarter" idx="12"/>
          </p:nvPr>
        </p:nvSpPr>
        <p:spPr/>
        <p:txBody>
          <a:bodyPr/>
          <a:lstStyle/>
          <a:p>
            <a:fld id="{348B0107-145A-DA4D-9FFC-89F486A629AC}" type="slidenum">
              <a:rPr lang="en-US" smtClean="0"/>
              <a:t>‹#›</a:t>
            </a:fld>
            <a:endParaRPr lang="en-US"/>
          </a:p>
        </p:txBody>
      </p:sp>
    </p:spTree>
    <p:extLst>
      <p:ext uri="{BB962C8B-B14F-4D97-AF65-F5344CB8AC3E}">
        <p14:creationId xmlns:p14="http://schemas.microsoft.com/office/powerpoint/2010/main" val="12567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4922-209C-0144-8410-583B93F955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CC7AD8-E458-5A48-8320-E446BFBC74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099471-9141-9644-B0A9-7FEA60704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F15F91-055D-9A46-A083-7853F437A510}"/>
              </a:ext>
            </a:extLst>
          </p:cNvPr>
          <p:cNvSpPr>
            <a:spLocks noGrp="1"/>
          </p:cNvSpPr>
          <p:nvPr>
            <p:ph type="dt" sz="half" idx="10"/>
          </p:nvPr>
        </p:nvSpPr>
        <p:spPr/>
        <p:txBody>
          <a:bodyPr/>
          <a:lstStyle/>
          <a:p>
            <a:fld id="{A5E4F5DA-5753-5B4A-BD4D-39D394DA95DD}" type="datetimeFigureOut">
              <a:rPr lang="en-US" smtClean="0"/>
              <a:t>8/17/20</a:t>
            </a:fld>
            <a:endParaRPr lang="en-US"/>
          </a:p>
        </p:txBody>
      </p:sp>
      <p:sp>
        <p:nvSpPr>
          <p:cNvPr id="6" name="Footer Placeholder 5">
            <a:extLst>
              <a:ext uri="{FF2B5EF4-FFF2-40B4-BE49-F238E27FC236}">
                <a16:creationId xmlns:a16="http://schemas.microsoft.com/office/drawing/2014/main" id="{41EA98B3-0D9D-7D48-AABB-5883EA4594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BCDDD7-DB21-1241-9505-4CB64D291D38}"/>
              </a:ext>
            </a:extLst>
          </p:cNvPr>
          <p:cNvSpPr>
            <a:spLocks noGrp="1"/>
          </p:cNvSpPr>
          <p:nvPr>
            <p:ph type="sldNum" sz="quarter" idx="12"/>
          </p:nvPr>
        </p:nvSpPr>
        <p:spPr/>
        <p:txBody>
          <a:bodyPr/>
          <a:lstStyle/>
          <a:p>
            <a:fld id="{348B0107-145A-DA4D-9FFC-89F486A629AC}" type="slidenum">
              <a:rPr lang="en-US" smtClean="0"/>
              <a:t>‹#›</a:t>
            </a:fld>
            <a:endParaRPr lang="en-US"/>
          </a:p>
        </p:txBody>
      </p:sp>
    </p:spTree>
    <p:extLst>
      <p:ext uri="{BB962C8B-B14F-4D97-AF65-F5344CB8AC3E}">
        <p14:creationId xmlns:p14="http://schemas.microsoft.com/office/powerpoint/2010/main" val="2559766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D2408B-8086-AF41-A51A-BB1552AFF4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EDF924-E7EB-F34A-8211-5991639D25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A287D-D04C-BB47-A269-A83BFD3EFD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4F5DA-5753-5B4A-BD4D-39D394DA95DD}" type="datetimeFigureOut">
              <a:rPr lang="en-US" smtClean="0"/>
              <a:t>8/17/20</a:t>
            </a:fld>
            <a:endParaRPr lang="en-US"/>
          </a:p>
        </p:txBody>
      </p:sp>
      <p:sp>
        <p:nvSpPr>
          <p:cNvPr id="5" name="Footer Placeholder 4">
            <a:extLst>
              <a:ext uri="{FF2B5EF4-FFF2-40B4-BE49-F238E27FC236}">
                <a16:creationId xmlns:a16="http://schemas.microsoft.com/office/drawing/2014/main" id="{3117F9DD-B354-C847-BB16-A937498A4A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953DC0-C326-2A4D-8B33-727F2E668E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B0107-145A-DA4D-9FFC-89F486A629AC}" type="slidenum">
              <a:rPr lang="en-US" smtClean="0"/>
              <a:t>‹#›</a:t>
            </a:fld>
            <a:endParaRPr lang="en-US"/>
          </a:p>
        </p:txBody>
      </p:sp>
    </p:spTree>
    <p:extLst>
      <p:ext uri="{BB962C8B-B14F-4D97-AF65-F5344CB8AC3E}">
        <p14:creationId xmlns:p14="http://schemas.microsoft.com/office/powerpoint/2010/main" val="1756787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s://www.cleo.com/blog/knowledge-base-soa-service-oriented-architecture" TargetMode="External"/><Relationship Id="rId3" Type="http://schemas.openxmlformats.org/officeDocument/2006/relationships/hyperlink" Target="https://medium.com/@SoftwareDevelopmentCommunity/what-is-service-oriented-architecture-fa894d11a7ec" TargetMode="External"/><Relationship Id="rId7" Type="http://schemas.openxmlformats.org/officeDocument/2006/relationships/hyperlink" Target="http://organizational-economics.blogspot.com/2011/03/soa-orchestration-and-choreography.html"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www.infoq.com/articles/SOA-enterprise-data/" TargetMode="External"/><Relationship Id="rId5" Type="http://schemas.openxmlformats.org/officeDocument/2006/relationships/hyperlink" Target="https://blogs.mulesoft.com/dev/connectivity-dev/esb-vs-soa/" TargetMode="External"/><Relationship Id="rId4" Type="http://schemas.openxmlformats.org/officeDocument/2006/relationships/hyperlink" Target="https://www.itrelease.com/2018/10/advantages-and-disadvantages-of-service-oriented-architecture-soa/" TargetMode="External"/><Relationship Id="rId9" Type="http://schemas.openxmlformats.org/officeDocument/2006/relationships/hyperlink" Target="https://docs.oracle.com/cd/E16764_01/core.1111/e10105/scaling.ht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AFC7-98AF-304C-B1A2-D1ABCD42A70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FAE141F-D7B1-0D44-A44D-980BA76400A2}"/>
              </a:ext>
            </a:extLst>
          </p:cNvPr>
          <p:cNvSpPr>
            <a:spLocks noGrp="1"/>
          </p:cNvSpPr>
          <p:nvPr>
            <p:ph type="subTitle" idx="1"/>
          </p:nvPr>
        </p:nvSpPr>
        <p:spPr/>
        <p:txBody>
          <a:bodyPr/>
          <a:lstStyle/>
          <a:p>
            <a:endParaRPr lang="en-US"/>
          </a:p>
        </p:txBody>
      </p:sp>
      <p:pic>
        <p:nvPicPr>
          <p:cNvPr id="5" name="Picture 4" descr="A close up of a logo&#10;&#10;Description automatically generated">
            <a:extLst>
              <a:ext uri="{FF2B5EF4-FFF2-40B4-BE49-F238E27FC236}">
                <a16:creationId xmlns:a16="http://schemas.microsoft.com/office/drawing/2014/main" id="{4709F78A-BDE5-0640-8D5F-9C1BFB65F41B}"/>
              </a:ext>
            </a:extLst>
          </p:cNvPr>
          <p:cNvPicPr>
            <a:picLocks noChangeAspect="1"/>
          </p:cNvPicPr>
          <p:nvPr/>
        </p:nvPicPr>
        <p:blipFill>
          <a:blip r:embed="rId2"/>
          <a:stretch>
            <a:fillRect/>
          </a:stretch>
        </p:blipFill>
        <p:spPr>
          <a:xfrm>
            <a:off x="1" y="30345"/>
            <a:ext cx="12192000" cy="6861446"/>
          </a:xfrm>
          <a:prstGeom prst="rect">
            <a:avLst/>
          </a:prstGeom>
        </p:spPr>
      </p:pic>
      <p:sp>
        <p:nvSpPr>
          <p:cNvPr id="6" name="TextBox 5">
            <a:extLst>
              <a:ext uri="{FF2B5EF4-FFF2-40B4-BE49-F238E27FC236}">
                <a16:creationId xmlns:a16="http://schemas.microsoft.com/office/drawing/2014/main" id="{A27DCC38-194D-6D4C-929B-216057A7CDD0}"/>
              </a:ext>
            </a:extLst>
          </p:cNvPr>
          <p:cNvSpPr txBox="1"/>
          <p:nvPr/>
        </p:nvSpPr>
        <p:spPr>
          <a:xfrm>
            <a:off x="2846175" y="2632800"/>
            <a:ext cx="6738551" cy="1754326"/>
          </a:xfrm>
          <a:prstGeom prst="rect">
            <a:avLst/>
          </a:prstGeom>
          <a:noFill/>
        </p:spPr>
        <p:txBody>
          <a:bodyPr wrap="square" rtlCol="0">
            <a:spAutoFit/>
          </a:bodyPr>
          <a:lstStyle/>
          <a:p>
            <a:pPr algn="ctr"/>
            <a:r>
              <a:rPr lang="en-US" sz="3600" b="1" dirty="0">
                <a:latin typeface="Bookman Old Style" panose="02050604050505020204" pitchFamily="18" charset="0"/>
              </a:rPr>
              <a:t>Domain Specific Formats:</a:t>
            </a:r>
          </a:p>
          <a:p>
            <a:pPr algn="ctr"/>
            <a:r>
              <a:rPr lang="en-US" sz="3600" b="1" dirty="0">
                <a:latin typeface="Bookman Old Style" panose="02050604050505020204" pitchFamily="18" charset="0"/>
              </a:rPr>
              <a:t>Service Oriented </a:t>
            </a:r>
            <a:r>
              <a:rPr lang="en-US" sz="3600" b="1" dirty="0" err="1">
                <a:latin typeface="Bookman Old Style" panose="02050604050505020204" pitchFamily="18" charset="0"/>
              </a:rPr>
              <a:t>Arcitecture</a:t>
            </a:r>
            <a:r>
              <a:rPr lang="en-US" sz="3600" b="1" dirty="0">
                <a:latin typeface="Bookman Old Style" panose="02050604050505020204" pitchFamily="18" charset="0"/>
              </a:rPr>
              <a:t> (SOA)</a:t>
            </a:r>
          </a:p>
        </p:txBody>
      </p:sp>
      <p:sp>
        <p:nvSpPr>
          <p:cNvPr id="7" name="TextBox 6">
            <a:extLst>
              <a:ext uri="{FF2B5EF4-FFF2-40B4-BE49-F238E27FC236}">
                <a16:creationId xmlns:a16="http://schemas.microsoft.com/office/drawing/2014/main" id="{985FA6C9-763C-F543-A6B4-802BA925362D}"/>
              </a:ext>
            </a:extLst>
          </p:cNvPr>
          <p:cNvSpPr txBox="1"/>
          <p:nvPr/>
        </p:nvSpPr>
        <p:spPr>
          <a:xfrm>
            <a:off x="8674443" y="5349875"/>
            <a:ext cx="2990335" cy="646331"/>
          </a:xfrm>
          <a:prstGeom prst="rect">
            <a:avLst/>
          </a:prstGeom>
          <a:noFill/>
        </p:spPr>
        <p:txBody>
          <a:bodyPr wrap="square" rtlCol="0">
            <a:spAutoFit/>
          </a:bodyPr>
          <a:lstStyle/>
          <a:p>
            <a:pPr algn="ctr"/>
            <a:r>
              <a:rPr lang="en-US" b="1" dirty="0">
                <a:latin typeface="Bookman Old Style" panose="02050604050505020204" pitchFamily="18" charset="0"/>
              </a:rPr>
              <a:t>Rhonda Rivas</a:t>
            </a:r>
          </a:p>
          <a:p>
            <a:pPr algn="ctr"/>
            <a:r>
              <a:rPr lang="en-US" b="1" dirty="0">
                <a:latin typeface="Bookman Old Style" panose="02050604050505020204" pitchFamily="18" charset="0"/>
              </a:rPr>
              <a:t>WEB-420</a:t>
            </a:r>
          </a:p>
        </p:txBody>
      </p:sp>
    </p:spTree>
    <p:extLst>
      <p:ext uri="{BB962C8B-B14F-4D97-AF65-F5344CB8AC3E}">
        <p14:creationId xmlns:p14="http://schemas.microsoft.com/office/powerpoint/2010/main" val="347797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AFC7-98AF-304C-B1A2-D1ABCD42A70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FAE141F-D7B1-0D44-A44D-980BA76400A2}"/>
              </a:ext>
            </a:extLst>
          </p:cNvPr>
          <p:cNvSpPr>
            <a:spLocks noGrp="1"/>
          </p:cNvSpPr>
          <p:nvPr>
            <p:ph type="subTitle" idx="1"/>
          </p:nvPr>
        </p:nvSpPr>
        <p:spPr/>
        <p:txBody>
          <a:bodyPr/>
          <a:lstStyle/>
          <a:p>
            <a:endParaRPr lang="en-US"/>
          </a:p>
        </p:txBody>
      </p:sp>
      <p:pic>
        <p:nvPicPr>
          <p:cNvPr id="5" name="Picture 4" descr="A close up of a logo&#10;&#10;Description automatically generated">
            <a:extLst>
              <a:ext uri="{FF2B5EF4-FFF2-40B4-BE49-F238E27FC236}">
                <a16:creationId xmlns:a16="http://schemas.microsoft.com/office/drawing/2014/main" id="{4709F78A-BDE5-0640-8D5F-9C1BFB65F41B}"/>
              </a:ext>
            </a:extLst>
          </p:cNvPr>
          <p:cNvPicPr>
            <a:picLocks noChangeAspect="1"/>
          </p:cNvPicPr>
          <p:nvPr/>
        </p:nvPicPr>
        <p:blipFill>
          <a:blip r:embed="rId2"/>
          <a:stretch>
            <a:fillRect/>
          </a:stretch>
        </p:blipFill>
        <p:spPr>
          <a:xfrm>
            <a:off x="0" y="0"/>
            <a:ext cx="12192000" cy="6861446"/>
          </a:xfrm>
          <a:prstGeom prst="rect">
            <a:avLst/>
          </a:prstGeom>
        </p:spPr>
      </p:pic>
      <p:sp>
        <p:nvSpPr>
          <p:cNvPr id="4" name="TextBox 3">
            <a:extLst>
              <a:ext uri="{FF2B5EF4-FFF2-40B4-BE49-F238E27FC236}">
                <a16:creationId xmlns:a16="http://schemas.microsoft.com/office/drawing/2014/main" id="{94282221-B343-494C-9C8E-4A8ABC12FE2A}"/>
              </a:ext>
            </a:extLst>
          </p:cNvPr>
          <p:cNvSpPr txBox="1"/>
          <p:nvPr/>
        </p:nvSpPr>
        <p:spPr>
          <a:xfrm>
            <a:off x="1865869" y="245983"/>
            <a:ext cx="8106033" cy="1354217"/>
          </a:xfrm>
          <a:prstGeom prst="rect">
            <a:avLst/>
          </a:prstGeom>
          <a:noFill/>
        </p:spPr>
        <p:txBody>
          <a:bodyPr wrap="square" rtlCol="0">
            <a:spAutoFit/>
          </a:bodyPr>
          <a:lstStyle/>
          <a:p>
            <a:pPr algn="ctr"/>
            <a:r>
              <a:rPr lang="en-US" sz="3200" b="1" dirty="0">
                <a:latin typeface="Bookman Old Style" panose="02050604050505020204" pitchFamily="18" charset="0"/>
              </a:rPr>
              <a:t>How is Data transmitted through a SOA environment?</a:t>
            </a:r>
          </a:p>
          <a:p>
            <a:endParaRPr lang="en-US" dirty="0">
              <a:latin typeface="Bookman Old Style" panose="02050604050505020204" pitchFamily="18" charset="0"/>
            </a:endParaRPr>
          </a:p>
        </p:txBody>
      </p:sp>
      <p:sp>
        <p:nvSpPr>
          <p:cNvPr id="6" name="TextBox 5">
            <a:extLst>
              <a:ext uri="{FF2B5EF4-FFF2-40B4-BE49-F238E27FC236}">
                <a16:creationId xmlns:a16="http://schemas.microsoft.com/office/drawing/2014/main" id="{7FAE0078-E81E-DA4A-A6D2-23AEF56FBE1F}"/>
              </a:ext>
            </a:extLst>
          </p:cNvPr>
          <p:cNvSpPr txBox="1"/>
          <p:nvPr/>
        </p:nvSpPr>
        <p:spPr>
          <a:xfrm>
            <a:off x="883507" y="1377779"/>
            <a:ext cx="10070756" cy="5355312"/>
          </a:xfrm>
          <a:prstGeom prst="rect">
            <a:avLst/>
          </a:prstGeom>
          <a:noFill/>
        </p:spPr>
        <p:txBody>
          <a:bodyPr wrap="square" rtlCol="0">
            <a:spAutoFit/>
          </a:bodyPr>
          <a:lstStyle/>
          <a:p>
            <a:pPr algn="ctr"/>
            <a:r>
              <a:rPr lang="en-US" b="1" dirty="0">
                <a:latin typeface="Bookman Old Style" panose="02050604050505020204" pitchFamily="18" charset="0"/>
              </a:rPr>
              <a:t>Orchestration and Choreography</a:t>
            </a:r>
          </a:p>
          <a:p>
            <a:endParaRPr lang="en-US" dirty="0">
              <a:latin typeface="Bookman Old Style" panose="02050604050505020204" pitchFamily="18" charset="0"/>
            </a:endParaRPr>
          </a:p>
          <a:p>
            <a:r>
              <a:rPr lang="en-US" u="sng" dirty="0">
                <a:latin typeface="Bookman Old Style" panose="02050604050505020204" pitchFamily="18" charset="0"/>
              </a:rPr>
              <a:t>Choreography</a:t>
            </a:r>
            <a:r>
              <a:rPr lang="en-US" dirty="0">
                <a:latin typeface="Bookman Old Style" panose="02050604050505020204" pitchFamily="18" charset="0"/>
              </a:rPr>
              <a:t> is a technique used to characterize and to compose service-oriented business collaborations. These are based on ordered message exchanges between peer entities in order to achieve a common business goal. Choreography engine is like a code interpreter.  An interpreter executes or processes a single statement or step and then gets the next to execute; so it is a stepwise processor. </a:t>
            </a:r>
          </a:p>
          <a:p>
            <a:endParaRPr lang="en-US" dirty="0">
              <a:latin typeface="Bookman Old Style" panose="02050604050505020204" pitchFamily="18" charset="0"/>
            </a:endParaRPr>
          </a:p>
          <a:p>
            <a:r>
              <a:rPr lang="en-US" u="sng" dirty="0">
                <a:latin typeface="Bookman Old Style" panose="02050604050505020204" pitchFamily="18" charset="0"/>
              </a:rPr>
              <a:t>Orchestration</a:t>
            </a:r>
            <a:r>
              <a:rPr lang="en-US" dirty="0">
                <a:latin typeface="Bookman Old Style" panose="02050604050505020204" pitchFamily="18" charset="0"/>
              </a:rPr>
              <a:t> is a technique used to compose hierarchical and self-contained service-oriented business processes that are executed and coordinated by a single agent acting in a "conductor" role. This method uses an orchestration engine ("the conductor") executes compiled process code as a complete application. The composite application is complete before it is rolled out into operation, that is, all of the service components locations are known and the process flow is fully coded.  This means that there is no need for dynamic linking of service components. </a:t>
            </a:r>
          </a:p>
          <a:p>
            <a:endParaRPr lang="en-US" dirty="0">
              <a:latin typeface="Bookman Old Style" panose="02050604050505020204" pitchFamily="18" charset="0"/>
            </a:endParaRPr>
          </a:p>
          <a:p>
            <a:r>
              <a:rPr lang="en-US" dirty="0">
                <a:latin typeface="Bookman Old Style" panose="02050604050505020204" pitchFamily="18" charset="0"/>
              </a:rPr>
              <a:t>Neither are easily implemented. There are other engines, such as </a:t>
            </a:r>
            <a:r>
              <a:rPr lang="en-US" dirty="0" err="1">
                <a:latin typeface="Bookman Old Style" panose="02050604050505020204" pitchFamily="18" charset="0"/>
              </a:rPr>
              <a:t>Savara</a:t>
            </a:r>
            <a:r>
              <a:rPr lang="en-US" dirty="0">
                <a:latin typeface="Bookman Old Style" panose="02050604050505020204" pitchFamily="18" charset="0"/>
              </a:rPr>
              <a:t>. </a:t>
            </a:r>
          </a:p>
          <a:p>
            <a:endParaRPr lang="en-US" dirty="0">
              <a:latin typeface="Bookman Old Style" panose="02050604050505020204" pitchFamily="18" charset="0"/>
            </a:endParaRPr>
          </a:p>
          <a:p>
            <a:endParaRPr lang="en-US" dirty="0">
              <a:latin typeface="Bookman Old Style" panose="02050604050505020204" pitchFamily="18" charset="0"/>
            </a:endParaRPr>
          </a:p>
        </p:txBody>
      </p:sp>
    </p:spTree>
    <p:extLst>
      <p:ext uri="{BB962C8B-B14F-4D97-AF65-F5344CB8AC3E}">
        <p14:creationId xmlns:p14="http://schemas.microsoft.com/office/powerpoint/2010/main" val="165161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AFC7-98AF-304C-B1A2-D1ABCD42A70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FAE141F-D7B1-0D44-A44D-980BA76400A2}"/>
              </a:ext>
            </a:extLst>
          </p:cNvPr>
          <p:cNvSpPr>
            <a:spLocks noGrp="1"/>
          </p:cNvSpPr>
          <p:nvPr>
            <p:ph type="subTitle" idx="1"/>
          </p:nvPr>
        </p:nvSpPr>
        <p:spPr/>
        <p:txBody>
          <a:bodyPr/>
          <a:lstStyle/>
          <a:p>
            <a:endParaRPr lang="en-US"/>
          </a:p>
        </p:txBody>
      </p:sp>
      <p:pic>
        <p:nvPicPr>
          <p:cNvPr id="5" name="Picture 4" descr="A close up of a logo&#10;&#10;Description automatically generated">
            <a:extLst>
              <a:ext uri="{FF2B5EF4-FFF2-40B4-BE49-F238E27FC236}">
                <a16:creationId xmlns:a16="http://schemas.microsoft.com/office/drawing/2014/main" id="{4709F78A-BDE5-0640-8D5F-9C1BFB65F41B}"/>
              </a:ext>
            </a:extLst>
          </p:cNvPr>
          <p:cNvPicPr>
            <a:picLocks noChangeAspect="1"/>
          </p:cNvPicPr>
          <p:nvPr/>
        </p:nvPicPr>
        <p:blipFill>
          <a:blip r:embed="rId2"/>
          <a:stretch>
            <a:fillRect/>
          </a:stretch>
        </p:blipFill>
        <p:spPr>
          <a:xfrm>
            <a:off x="0" y="-3446"/>
            <a:ext cx="12192000" cy="6861446"/>
          </a:xfrm>
          <a:prstGeom prst="rect">
            <a:avLst/>
          </a:prstGeom>
        </p:spPr>
      </p:pic>
      <p:sp>
        <p:nvSpPr>
          <p:cNvPr id="4" name="TextBox 3">
            <a:extLst>
              <a:ext uri="{FF2B5EF4-FFF2-40B4-BE49-F238E27FC236}">
                <a16:creationId xmlns:a16="http://schemas.microsoft.com/office/drawing/2014/main" id="{5741C1BC-F551-DA40-9216-9C2E0B01DAA7}"/>
              </a:ext>
            </a:extLst>
          </p:cNvPr>
          <p:cNvSpPr txBox="1"/>
          <p:nvPr/>
        </p:nvSpPr>
        <p:spPr>
          <a:xfrm>
            <a:off x="1524000" y="518984"/>
            <a:ext cx="7916562" cy="584775"/>
          </a:xfrm>
          <a:prstGeom prst="rect">
            <a:avLst/>
          </a:prstGeom>
          <a:noFill/>
        </p:spPr>
        <p:txBody>
          <a:bodyPr wrap="square" rtlCol="0">
            <a:spAutoFit/>
          </a:bodyPr>
          <a:lstStyle/>
          <a:p>
            <a:pPr algn="ctr"/>
            <a:r>
              <a:rPr lang="en-US" sz="3200" b="1" dirty="0">
                <a:latin typeface="Bookman Old Style" panose="02050604050505020204" pitchFamily="18" charset="0"/>
              </a:rPr>
              <a:t>Scaling a SOA Environment</a:t>
            </a:r>
          </a:p>
        </p:txBody>
      </p:sp>
      <p:sp>
        <p:nvSpPr>
          <p:cNvPr id="6" name="TextBox 5">
            <a:extLst>
              <a:ext uri="{FF2B5EF4-FFF2-40B4-BE49-F238E27FC236}">
                <a16:creationId xmlns:a16="http://schemas.microsoft.com/office/drawing/2014/main" id="{73CC5EC6-2352-4741-817C-AF8992F1127D}"/>
              </a:ext>
            </a:extLst>
          </p:cNvPr>
          <p:cNvSpPr txBox="1"/>
          <p:nvPr/>
        </p:nvSpPr>
        <p:spPr>
          <a:xfrm>
            <a:off x="803189" y="1122363"/>
            <a:ext cx="10025449" cy="5632311"/>
          </a:xfrm>
          <a:prstGeom prst="rect">
            <a:avLst/>
          </a:prstGeom>
          <a:noFill/>
        </p:spPr>
        <p:txBody>
          <a:bodyPr wrap="square" rtlCol="0">
            <a:spAutoFit/>
          </a:bodyPr>
          <a:lstStyle/>
          <a:p>
            <a:pPr algn="ctr"/>
            <a:r>
              <a:rPr lang="en-US" b="1" dirty="0"/>
              <a:t>Scalability is critical when designing Service-Oriented Architectures.</a:t>
            </a:r>
          </a:p>
          <a:p>
            <a:endParaRPr lang="en-US" dirty="0"/>
          </a:p>
          <a:p>
            <a:r>
              <a:rPr lang="en-US" b="1" i="1" u="sng" dirty="0"/>
              <a:t>Scalability</a:t>
            </a:r>
            <a:r>
              <a:rPr lang="en-US" dirty="0"/>
              <a:t> is the ability of a system to provide throughput in proportion to, and limited only by the available hardware resources. A scalable system, then can be described as one that can be handled by increasing the numbers of requests without adversely affecting response time and throughput.</a:t>
            </a:r>
          </a:p>
          <a:p>
            <a:endParaRPr lang="en-US" dirty="0"/>
          </a:p>
          <a:p>
            <a:r>
              <a:rPr lang="en-US" dirty="0"/>
              <a:t>To create a scalable SOA, it requires an analysis of scalability requirements and issues at design time.  These are some common requirements across some different industries: </a:t>
            </a:r>
          </a:p>
          <a:p>
            <a:endParaRPr lang="en-US" dirty="0"/>
          </a:p>
          <a:p>
            <a:r>
              <a:rPr lang="en-US" dirty="0"/>
              <a:t>Properly estimating usage patterns.</a:t>
            </a:r>
          </a:p>
          <a:p>
            <a:r>
              <a:rPr lang="en-US" dirty="0"/>
              <a:t>Managing user authentication/authorization.</a:t>
            </a:r>
          </a:p>
          <a:p>
            <a:r>
              <a:rPr lang="en-US" dirty="0"/>
              <a:t>Managing session state (where applicable).</a:t>
            </a:r>
          </a:p>
          <a:p>
            <a:r>
              <a:rPr lang="en-US" dirty="0"/>
              <a:t>Scaling customer or internal-facing web sites.</a:t>
            </a:r>
          </a:p>
          <a:p>
            <a:r>
              <a:rPr lang="en-US" dirty="0"/>
              <a:t>Scaling data resources.</a:t>
            </a:r>
          </a:p>
          <a:p>
            <a:r>
              <a:rPr lang="en-US" dirty="0"/>
              <a:t>Scaling CPU load.</a:t>
            </a:r>
          </a:p>
          <a:p>
            <a:endParaRPr lang="en-US" dirty="0"/>
          </a:p>
          <a:p>
            <a:r>
              <a:rPr lang="en-US" dirty="0">
                <a:latin typeface="Bookman Old Style" panose="02050604050505020204" pitchFamily="18" charset="0"/>
              </a:rPr>
              <a:t>You can expand your environment by adding Managed Servers, expanding your domain to include other products, creating a cluster of Managed Servers, or cloning existing Middleware homes and Oracle homes</a:t>
            </a:r>
          </a:p>
          <a:p>
            <a:pPr algn="ctr"/>
            <a:endParaRPr lang="en-US" dirty="0"/>
          </a:p>
        </p:txBody>
      </p:sp>
    </p:spTree>
    <p:extLst>
      <p:ext uri="{BB962C8B-B14F-4D97-AF65-F5344CB8AC3E}">
        <p14:creationId xmlns:p14="http://schemas.microsoft.com/office/powerpoint/2010/main" val="606962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AFC7-98AF-304C-B1A2-D1ABCD42A70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FAE141F-D7B1-0D44-A44D-980BA76400A2}"/>
              </a:ext>
            </a:extLst>
          </p:cNvPr>
          <p:cNvSpPr>
            <a:spLocks noGrp="1"/>
          </p:cNvSpPr>
          <p:nvPr>
            <p:ph type="subTitle" idx="1"/>
          </p:nvPr>
        </p:nvSpPr>
        <p:spPr/>
        <p:txBody>
          <a:bodyPr/>
          <a:lstStyle/>
          <a:p>
            <a:endParaRPr lang="en-US"/>
          </a:p>
        </p:txBody>
      </p:sp>
      <p:pic>
        <p:nvPicPr>
          <p:cNvPr id="5" name="Picture 4" descr="A close up of a logo&#10;&#10;Description automatically generated">
            <a:extLst>
              <a:ext uri="{FF2B5EF4-FFF2-40B4-BE49-F238E27FC236}">
                <a16:creationId xmlns:a16="http://schemas.microsoft.com/office/drawing/2014/main" id="{4709F78A-BDE5-0640-8D5F-9C1BFB65F41B}"/>
              </a:ext>
            </a:extLst>
          </p:cNvPr>
          <p:cNvPicPr>
            <a:picLocks noChangeAspect="1"/>
          </p:cNvPicPr>
          <p:nvPr/>
        </p:nvPicPr>
        <p:blipFill>
          <a:blip r:embed="rId2"/>
          <a:stretch>
            <a:fillRect/>
          </a:stretch>
        </p:blipFill>
        <p:spPr>
          <a:xfrm>
            <a:off x="0" y="-3445"/>
            <a:ext cx="12188952" cy="6859731"/>
          </a:xfrm>
          <a:prstGeom prst="rect">
            <a:avLst/>
          </a:prstGeom>
        </p:spPr>
      </p:pic>
      <p:sp>
        <p:nvSpPr>
          <p:cNvPr id="4" name="TextBox 3">
            <a:extLst>
              <a:ext uri="{FF2B5EF4-FFF2-40B4-BE49-F238E27FC236}">
                <a16:creationId xmlns:a16="http://schemas.microsoft.com/office/drawing/2014/main" id="{1F984A4D-5701-224F-A584-228C5C3284FA}"/>
              </a:ext>
            </a:extLst>
          </p:cNvPr>
          <p:cNvSpPr txBox="1"/>
          <p:nvPr/>
        </p:nvSpPr>
        <p:spPr>
          <a:xfrm>
            <a:off x="1643449" y="370702"/>
            <a:ext cx="7006281" cy="646331"/>
          </a:xfrm>
          <a:prstGeom prst="rect">
            <a:avLst/>
          </a:prstGeom>
          <a:noFill/>
        </p:spPr>
        <p:txBody>
          <a:bodyPr wrap="square" rtlCol="0">
            <a:spAutoFit/>
          </a:bodyPr>
          <a:lstStyle/>
          <a:p>
            <a:r>
              <a:rPr lang="en-US" sz="3600" b="1" dirty="0">
                <a:latin typeface="Bookman Old Style" panose="02050604050505020204" pitchFamily="18" charset="0"/>
              </a:rPr>
              <a:t>References</a:t>
            </a:r>
          </a:p>
        </p:txBody>
      </p:sp>
      <p:sp>
        <p:nvSpPr>
          <p:cNvPr id="6" name="TextBox 5">
            <a:extLst>
              <a:ext uri="{FF2B5EF4-FFF2-40B4-BE49-F238E27FC236}">
                <a16:creationId xmlns:a16="http://schemas.microsoft.com/office/drawing/2014/main" id="{02D93E18-509A-894D-A652-1707EB6BA965}"/>
              </a:ext>
            </a:extLst>
          </p:cNvPr>
          <p:cNvSpPr txBox="1"/>
          <p:nvPr/>
        </p:nvSpPr>
        <p:spPr>
          <a:xfrm>
            <a:off x="457200" y="1285103"/>
            <a:ext cx="10091351" cy="4247317"/>
          </a:xfrm>
          <a:prstGeom prst="rect">
            <a:avLst/>
          </a:prstGeom>
          <a:noFill/>
        </p:spPr>
        <p:txBody>
          <a:bodyPr wrap="square" rtlCol="0">
            <a:spAutoFit/>
          </a:bodyPr>
          <a:lstStyle/>
          <a:p>
            <a:pPr marL="285750" indent="-285750">
              <a:buFont typeface="Arial" panose="020B0604020202020204" pitchFamily="34" charset="0"/>
              <a:buChar char="•"/>
            </a:pPr>
            <a:r>
              <a:rPr lang="en-US" dirty="0"/>
              <a:t>What is SOA?: </a:t>
            </a:r>
            <a:r>
              <a:rPr lang="en-US" dirty="0">
                <a:hlinkClick r:id="rId3"/>
              </a:rPr>
              <a:t>https://medium.com/@SoftwareDevelopmentCommunity/what-is-service-oriented-architecture-fa894d11a7ec</a:t>
            </a:r>
            <a:endParaRPr lang="en-US" dirty="0"/>
          </a:p>
          <a:p>
            <a:pPr marL="285750" indent="-285750">
              <a:buFont typeface="Arial" panose="020B0604020202020204" pitchFamily="34" charset="0"/>
              <a:buChar char="•"/>
            </a:pPr>
            <a:r>
              <a:rPr lang="en-US" dirty="0"/>
              <a:t>Advantages and disadvantages of service oriented architecture (SOA): </a:t>
            </a:r>
            <a:r>
              <a:rPr lang="en-US" dirty="0">
                <a:hlinkClick r:id="rId4"/>
              </a:rPr>
              <a:t>https://www.itrelease.com/2018/10/advantages-and-disadvantages-of-service-oriented-architecture-soa/</a:t>
            </a:r>
            <a:endParaRPr lang="en-US" dirty="0"/>
          </a:p>
          <a:p>
            <a:pPr marL="285750" indent="-285750">
              <a:buFont typeface="Arial" panose="020B0604020202020204" pitchFamily="34" charset="0"/>
              <a:buChar char="•"/>
            </a:pPr>
            <a:r>
              <a:rPr lang="en-US" dirty="0"/>
              <a:t>Enterprise Service Bus vs Traditional SOA: </a:t>
            </a:r>
            <a:r>
              <a:rPr lang="en-US" dirty="0">
                <a:hlinkClick r:id="rId5"/>
              </a:rPr>
              <a:t>https://blogs.mulesoft.com/dev/connectivity-dev/esb-vs-soa/</a:t>
            </a:r>
            <a:endParaRPr lang="en-US" dirty="0"/>
          </a:p>
          <a:p>
            <a:pPr marL="285750" indent="-285750">
              <a:buFont typeface="Arial" panose="020B0604020202020204" pitchFamily="34" charset="0"/>
              <a:buChar char="•"/>
            </a:pPr>
            <a:r>
              <a:rPr lang="en-US" dirty="0"/>
              <a:t>Incorporating Enterprise Data into SOA: </a:t>
            </a:r>
            <a:r>
              <a:rPr lang="en-US" dirty="0">
                <a:hlinkClick r:id="rId6"/>
              </a:rPr>
              <a:t>https://www.infoq.com/articles/SOA-enterprise-data/</a:t>
            </a:r>
            <a:endParaRPr lang="en-US" dirty="0"/>
          </a:p>
          <a:p>
            <a:pPr marL="285750" indent="-285750">
              <a:buFont typeface="Arial" panose="020B0604020202020204" pitchFamily="34" charset="0"/>
              <a:buChar char="•"/>
            </a:pPr>
            <a:r>
              <a:rPr lang="en-US" dirty="0"/>
              <a:t>Organizational Economics: </a:t>
            </a:r>
            <a:r>
              <a:rPr lang="en-US" dirty="0">
                <a:hlinkClick r:id="rId7"/>
              </a:rPr>
              <a:t>http://organizational-economics.blogspot.com/2011/03/soa-orchestration-and-choreography.html</a:t>
            </a:r>
            <a:endParaRPr lang="en-US" dirty="0"/>
          </a:p>
          <a:p>
            <a:pPr marL="285750" indent="-285750">
              <a:buFont typeface="Arial" panose="020B0604020202020204" pitchFamily="34" charset="0"/>
              <a:buChar char="•"/>
            </a:pPr>
            <a:r>
              <a:rPr lang="en-US" dirty="0"/>
              <a:t>The Ins and Outs of a Service Oriented Architecture (SOA): </a:t>
            </a:r>
            <a:r>
              <a:rPr lang="en-US" dirty="0">
                <a:hlinkClick r:id="rId8"/>
              </a:rPr>
              <a:t>https://www.cleo.com/blog/knowledge-base-soa-service-oriented-architecture</a:t>
            </a:r>
            <a:endParaRPr lang="en-US" dirty="0"/>
          </a:p>
          <a:p>
            <a:pPr marL="285750" indent="-285750">
              <a:buFont typeface="Arial" panose="020B0604020202020204" pitchFamily="34" charset="0"/>
              <a:buChar char="•"/>
            </a:pPr>
            <a:r>
              <a:rPr lang="en-US" dirty="0"/>
              <a:t>Oracle Fusion Middleware Administrators Guide:18 Scaling your Environment  </a:t>
            </a:r>
            <a:r>
              <a:rPr lang="en-US" dirty="0">
                <a:hlinkClick r:id="rId9"/>
              </a:rPr>
              <a:t>https://docs.oracle.com/cd/E16764_01/core.1111/e10105/scaling.htm</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76376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AFC7-98AF-304C-B1A2-D1ABCD42A70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FAE141F-D7B1-0D44-A44D-980BA76400A2}"/>
              </a:ext>
            </a:extLst>
          </p:cNvPr>
          <p:cNvSpPr>
            <a:spLocks noGrp="1"/>
          </p:cNvSpPr>
          <p:nvPr>
            <p:ph type="subTitle" idx="1"/>
          </p:nvPr>
        </p:nvSpPr>
        <p:spPr/>
        <p:txBody>
          <a:bodyPr/>
          <a:lstStyle/>
          <a:p>
            <a:endParaRPr lang="en-US"/>
          </a:p>
        </p:txBody>
      </p:sp>
      <p:pic>
        <p:nvPicPr>
          <p:cNvPr id="5" name="Picture 4" descr="A close up of a logo&#10;&#10;Description automatically generated">
            <a:extLst>
              <a:ext uri="{FF2B5EF4-FFF2-40B4-BE49-F238E27FC236}">
                <a16:creationId xmlns:a16="http://schemas.microsoft.com/office/drawing/2014/main" id="{4709F78A-BDE5-0640-8D5F-9C1BFB65F41B}"/>
              </a:ext>
            </a:extLst>
          </p:cNvPr>
          <p:cNvPicPr>
            <a:picLocks noChangeAspect="1"/>
          </p:cNvPicPr>
          <p:nvPr/>
        </p:nvPicPr>
        <p:blipFill>
          <a:blip r:embed="rId2"/>
          <a:stretch>
            <a:fillRect/>
          </a:stretch>
        </p:blipFill>
        <p:spPr>
          <a:xfrm>
            <a:off x="0" y="-3446"/>
            <a:ext cx="12192000" cy="6861446"/>
          </a:xfrm>
          <a:prstGeom prst="rect">
            <a:avLst/>
          </a:prstGeom>
        </p:spPr>
      </p:pic>
      <p:sp>
        <p:nvSpPr>
          <p:cNvPr id="6" name="TextBox 5">
            <a:extLst>
              <a:ext uri="{FF2B5EF4-FFF2-40B4-BE49-F238E27FC236}">
                <a16:creationId xmlns:a16="http://schemas.microsoft.com/office/drawing/2014/main" id="{206DEBAB-C62F-164A-8677-E97CF8468C58}"/>
              </a:ext>
            </a:extLst>
          </p:cNvPr>
          <p:cNvSpPr txBox="1"/>
          <p:nvPr/>
        </p:nvSpPr>
        <p:spPr>
          <a:xfrm>
            <a:off x="1524000" y="372044"/>
            <a:ext cx="8167817" cy="523220"/>
          </a:xfrm>
          <a:prstGeom prst="rect">
            <a:avLst/>
          </a:prstGeom>
          <a:noFill/>
        </p:spPr>
        <p:txBody>
          <a:bodyPr wrap="square" rtlCol="0">
            <a:spAutoFit/>
          </a:bodyPr>
          <a:lstStyle/>
          <a:p>
            <a:r>
              <a:rPr lang="en-US" sz="2800" b="1" dirty="0">
                <a:latin typeface="Bookman Old Style" panose="02050604050505020204" pitchFamily="18" charset="0"/>
              </a:rPr>
              <a:t>What are Service-Oriented Architectures?</a:t>
            </a:r>
          </a:p>
        </p:txBody>
      </p:sp>
      <p:sp>
        <p:nvSpPr>
          <p:cNvPr id="10" name="TextBox 9">
            <a:extLst>
              <a:ext uri="{FF2B5EF4-FFF2-40B4-BE49-F238E27FC236}">
                <a16:creationId xmlns:a16="http://schemas.microsoft.com/office/drawing/2014/main" id="{004611DF-146E-5E4A-A9D9-8D74C7619EE4}"/>
              </a:ext>
            </a:extLst>
          </p:cNvPr>
          <p:cNvSpPr txBox="1"/>
          <p:nvPr/>
        </p:nvSpPr>
        <p:spPr>
          <a:xfrm>
            <a:off x="630195" y="1462495"/>
            <a:ext cx="10626810" cy="3477875"/>
          </a:xfrm>
          <a:prstGeom prst="rect">
            <a:avLst/>
          </a:prstGeom>
          <a:noFill/>
        </p:spPr>
        <p:txBody>
          <a:bodyPr wrap="square" rtlCol="0">
            <a:spAutoFit/>
          </a:bodyPr>
          <a:lstStyle/>
          <a:p>
            <a:r>
              <a:rPr lang="en-US" sz="2000" dirty="0">
                <a:latin typeface="Bookman Old Style" panose="02050604050505020204" pitchFamily="18" charset="0"/>
              </a:rPr>
              <a:t>Service-Oriented Architecture or  SOA for short,  is a style of software design where services are provided to the other components by application components. It uses communication protocol over a network. The principles are independent of vendors and other technologies.</a:t>
            </a:r>
          </a:p>
          <a:p>
            <a:endParaRPr lang="en-US" sz="2000" dirty="0">
              <a:latin typeface="Bookman Old Style" panose="02050604050505020204" pitchFamily="18" charset="0"/>
            </a:endParaRPr>
          </a:p>
          <a:p>
            <a:r>
              <a:rPr lang="en-US" sz="2000" dirty="0">
                <a:latin typeface="Bookman Old Style" panose="02050604050505020204" pitchFamily="18" charset="0"/>
              </a:rPr>
              <a:t>A number of services communicate with each other, in one of two ways: through passing data or through two or more services coordinating an activity.</a:t>
            </a:r>
          </a:p>
          <a:p>
            <a:endParaRPr lang="en-US" sz="2000" dirty="0">
              <a:latin typeface="Bookman Old Style" panose="02050604050505020204" pitchFamily="18" charset="0"/>
            </a:endParaRPr>
          </a:p>
          <a:p>
            <a:r>
              <a:rPr lang="en-US" sz="2000" dirty="0">
                <a:latin typeface="Bookman Old Style" panose="02050604050505020204" pitchFamily="18" charset="0"/>
              </a:rPr>
              <a:t>This service is a discrete unit of functionality that can be accessed remotely and acted upon and updated independently, for example, retrieving a credit card statement online.</a:t>
            </a:r>
          </a:p>
        </p:txBody>
      </p:sp>
    </p:spTree>
    <p:extLst>
      <p:ext uri="{BB962C8B-B14F-4D97-AF65-F5344CB8AC3E}">
        <p14:creationId xmlns:p14="http://schemas.microsoft.com/office/powerpoint/2010/main" val="140898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AFC7-98AF-304C-B1A2-D1ABCD42A70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FAE141F-D7B1-0D44-A44D-980BA76400A2}"/>
              </a:ext>
            </a:extLst>
          </p:cNvPr>
          <p:cNvSpPr>
            <a:spLocks noGrp="1"/>
          </p:cNvSpPr>
          <p:nvPr>
            <p:ph type="subTitle" idx="1"/>
          </p:nvPr>
        </p:nvSpPr>
        <p:spPr/>
        <p:txBody>
          <a:bodyPr/>
          <a:lstStyle/>
          <a:p>
            <a:endParaRPr lang="en-US"/>
          </a:p>
        </p:txBody>
      </p:sp>
      <p:pic>
        <p:nvPicPr>
          <p:cNvPr id="5" name="Picture 4" descr="A close up of a logo&#10;&#10;Description automatically generated">
            <a:extLst>
              <a:ext uri="{FF2B5EF4-FFF2-40B4-BE49-F238E27FC236}">
                <a16:creationId xmlns:a16="http://schemas.microsoft.com/office/drawing/2014/main" id="{4709F78A-BDE5-0640-8D5F-9C1BFB65F41B}"/>
              </a:ext>
            </a:extLst>
          </p:cNvPr>
          <p:cNvPicPr>
            <a:picLocks noChangeAspect="1"/>
          </p:cNvPicPr>
          <p:nvPr/>
        </p:nvPicPr>
        <p:blipFill>
          <a:blip r:embed="rId2"/>
          <a:stretch>
            <a:fillRect/>
          </a:stretch>
        </p:blipFill>
        <p:spPr>
          <a:xfrm>
            <a:off x="1" y="0"/>
            <a:ext cx="12185877" cy="6858000"/>
          </a:xfrm>
          <a:prstGeom prst="rect">
            <a:avLst/>
          </a:prstGeom>
        </p:spPr>
      </p:pic>
      <p:sp>
        <p:nvSpPr>
          <p:cNvPr id="4" name="TextBox 3">
            <a:extLst>
              <a:ext uri="{FF2B5EF4-FFF2-40B4-BE49-F238E27FC236}">
                <a16:creationId xmlns:a16="http://schemas.microsoft.com/office/drawing/2014/main" id="{38E88DF5-37A4-0A47-A43A-445B4138D559}"/>
              </a:ext>
            </a:extLst>
          </p:cNvPr>
          <p:cNvSpPr txBox="1"/>
          <p:nvPr/>
        </p:nvSpPr>
        <p:spPr>
          <a:xfrm>
            <a:off x="457200" y="197708"/>
            <a:ext cx="8760941" cy="1231106"/>
          </a:xfrm>
          <a:prstGeom prst="rect">
            <a:avLst/>
          </a:prstGeom>
          <a:noFill/>
        </p:spPr>
        <p:txBody>
          <a:bodyPr wrap="square" rtlCol="0">
            <a:spAutoFit/>
          </a:bodyPr>
          <a:lstStyle/>
          <a:p>
            <a:pPr algn="ctr"/>
            <a:r>
              <a:rPr lang="en-US" sz="2800" b="1" dirty="0">
                <a:latin typeface="Bookman Old Style" panose="02050604050505020204" pitchFamily="18" charset="0"/>
              </a:rPr>
              <a:t>What are Service-Oriented Architectures?</a:t>
            </a:r>
          </a:p>
          <a:p>
            <a:pPr algn="r"/>
            <a:r>
              <a:rPr lang="en-US" sz="2800" b="1" dirty="0">
                <a:latin typeface="Bookman Old Style" panose="02050604050505020204" pitchFamily="18" charset="0"/>
              </a:rPr>
              <a:t>Continued….</a:t>
            </a:r>
          </a:p>
          <a:p>
            <a:endParaRPr lang="en-US" dirty="0"/>
          </a:p>
        </p:txBody>
      </p:sp>
      <p:sp>
        <p:nvSpPr>
          <p:cNvPr id="7" name="TextBox 6">
            <a:extLst>
              <a:ext uri="{FF2B5EF4-FFF2-40B4-BE49-F238E27FC236}">
                <a16:creationId xmlns:a16="http://schemas.microsoft.com/office/drawing/2014/main" id="{B68CCB2C-0CEF-A541-B15B-B6A2FDFE3FDF}"/>
              </a:ext>
            </a:extLst>
          </p:cNvPr>
          <p:cNvSpPr txBox="1"/>
          <p:nvPr/>
        </p:nvSpPr>
        <p:spPr>
          <a:xfrm>
            <a:off x="877330" y="1428814"/>
            <a:ext cx="9790670" cy="3693319"/>
          </a:xfrm>
          <a:prstGeom prst="rect">
            <a:avLst/>
          </a:prstGeom>
          <a:noFill/>
        </p:spPr>
        <p:txBody>
          <a:bodyPr wrap="square" rtlCol="0">
            <a:spAutoFit/>
          </a:bodyPr>
          <a:lstStyle/>
          <a:p>
            <a:r>
              <a:rPr lang="en-US" dirty="0">
                <a:latin typeface="Bookman Old Style" panose="02050604050505020204" pitchFamily="18" charset="0"/>
              </a:rPr>
              <a:t>There are several distinct features to this architectural style:</a:t>
            </a:r>
          </a:p>
          <a:p>
            <a:endParaRPr lang="en-US" dirty="0">
              <a:latin typeface="Bookman Old Style" panose="02050604050505020204" pitchFamily="18" charset="0"/>
            </a:endParaRPr>
          </a:p>
          <a:p>
            <a:pPr marL="285750" indent="-285750">
              <a:buFont typeface="Arial" panose="020B0604020202020204" pitchFamily="34" charset="0"/>
              <a:buChar char="•"/>
            </a:pPr>
            <a:r>
              <a:rPr lang="en-US" dirty="0">
                <a:latin typeface="Bookman Old Style" panose="02050604050505020204" pitchFamily="18" charset="0"/>
              </a:rPr>
              <a:t>The service design is contextualized and further based on business processes</a:t>
            </a:r>
          </a:p>
          <a:p>
            <a:pPr marL="285750" indent="-285750">
              <a:buFont typeface="Arial" panose="020B0604020202020204" pitchFamily="34" charset="0"/>
              <a:buChar char="•"/>
            </a:pPr>
            <a:r>
              <a:rPr lang="en-US" dirty="0">
                <a:latin typeface="Bookman Old Style" panose="02050604050505020204" pitchFamily="18" charset="0"/>
              </a:rPr>
              <a:t>There are several interaction models including resource-oriented, method-oriented, or event driven</a:t>
            </a:r>
          </a:p>
          <a:p>
            <a:pPr marL="285750" indent="-285750">
              <a:buFont typeface="Arial" panose="020B0604020202020204" pitchFamily="34" charset="0"/>
              <a:buChar char="•"/>
            </a:pPr>
            <a:r>
              <a:rPr lang="en-US" dirty="0">
                <a:latin typeface="Bookman Old Style" panose="02050604050505020204" pitchFamily="18" charset="0"/>
              </a:rPr>
              <a:t>Relies on reuse of existing infrastructure</a:t>
            </a:r>
          </a:p>
          <a:p>
            <a:pPr marL="285750" indent="-285750">
              <a:buFont typeface="Arial" panose="020B0604020202020204" pitchFamily="34" charset="0"/>
              <a:buChar char="•"/>
            </a:pPr>
            <a:r>
              <a:rPr lang="en-US" dirty="0">
                <a:latin typeface="Bookman Old Style" panose="02050604050505020204" pitchFamily="18" charset="0"/>
              </a:rPr>
              <a:t>Effective implementation relies on service representation governance</a:t>
            </a:r>
          </a:p>
          <a:p>
            <a:pPr marL="285750" indent="-285750">
              <a:buFont typeface="Arial" panose="020B0604020202020204" pitchFamily="34" charset="0"/>
              <a:buChar char="•"/>
            </a:pPr>
            <a:endParaRPr lang="en-US" dirty="0">
              <a:latin typeface="Bookman Old Style" panose="02050604050505020204" pitchFamily="18" charset="0"/>
            </a:endParaRPr>
          </a:p>
          <a:p>
            <a:r>
              <a:rPr lang="en-US" dirty="0">
                <a:latin typeface="Bookman Old Style" panose="02050604050505020204" pitchFamily="18" charset="0"/>
              </a:rPr>
              <a:t>Using an SOA style allows IT to deploy software services, each consisting of a piece of logic that resides within an application. A service can be loosely defined and has a range of capabilities specific to the intended function of the software service. </a:t>
            </a:r>
          </a:p>
          <a:p>
            <a:endParaRPr lang="en-US" dirty="0">
              <a:latin typeface="Bookman Old Style" panose="02050604050505020204" pitchFamily="18" charset="0"/>
            </a:endParaRPr>
          </a:p>
          <a:p>
            <a:endParaRPr lang="en-US" dirty="0">
              <a:latin typeface="Bookman Old Style" panose="02050604050505020204" pitchFamily="18" charset="0"/>
            </a:endParaRPr>
          </a:p>
        </p:txBody>
      </p:sp>
    </p:spTree>
    <p:extLst>
      <p:ext uri="{BB962C8B-B14F-4D97-AF65-F5344CB8AC3E}">
        <p14:creationId xmlns:p14="http://schemas.microsoft.com/office/powerpoint/2010/main" val="2711659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AFC7-98AF-304C-B1A2-D1ABCD42A70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FAE141F-D7B1-0D44-A44D-980BA76400A2}"/>
              </a:ext>
            </a:extLst>
          </p:cNvPr>
          <p:cNvSpPr>
            <a:spLocks noGrp="1"/>
          </p:cNvSpPr>
          <p:nvPr>
            <p:ph type="subTitle" idx="1"/>
          </p:nvPr>
        </p:nvSpPr>
        <p:spPr/>
        <p:txBody>
          <a:bodyPr/>
          <a:lstStyle/>
          <a:p>
            <a:endParaRPr lang="en-US"/>
          </a:p>
        </p:txBody>
      </p:sp>
      <p:pic>
        <p:nvPicPr>
          <p:cNvPr id="5" name="Picture 4" descr="A close up of a logo&#10;&#10;Description automatically generated">
            <a:extLst>
              <a:ext uri="{FF2B5EF4-FFF2-40B4-BE49-F238E27FC236}">
                <a16:creationId xmlns:a16="http://schemas.microsoft.com/office/drawing/2014/main" id="{4709F78A-BDE5-0640-8D5F-9C1BFB65F41B}"/>
              </a:ext>
            </a:extLst>
          </p:cNvPr>
          <p:cNvPicPr>
            <a:picLocks noChangeAspect="1"/>
          </p:cNvPicPr>
          <p:nvPr/>
        </p:nvPicPr>
        <p:blipFill>
          <a:blip r:embed="rId2"/>
          <a:stretch>
            <a:fillRect/>
          </a:stretch>
        </p:blipFill>
        <p:spPr>
          <a:xfrm>
            <a:off x="0" y="0"/>
            <a:ext cx="12192000" cy="6861446"/>
          </a:xfrm>
          <a:prstGeom prst="rect">
            <a:avLst/>
          </a:prstGeom>
        </p:spPr>
      </p:pic>
      <p:sp>
        <p:nvSpPr>
          <p:cNvPr id="4" name="TextBox 3">
            <a:extLst>
              <a:ext uri="{FF2B5EF4-FFF2-40B4-BE49-F238E27FC236}">
                <a16:creationId xmlns:a16="http://schemas.microsoft.com/office/drawing/2014/main" id="{385F3E99-5C4B-8540-B3BB-23002B98C99B}"/>
              </a:ext>
            </a:extLst>
          </p:cNvPr>
          <p:cNvSpPr txBox="1"/>
          <p:nvPr/>
        </p:nvSpPr>
        <p:spPr>
          <a:xfrm>
            <a:off x="1235676" y="370702"/>
            <a:ext cx="9341708" cy="1138773"/>
          </a:xfrm>
          <a:prstGeom prst="rect">
            <a:avLst/>
          </a:prstGeom>
          <a:noFill/>
        </p:spPr>
        <p:txBody>
          <a:bodyPr wrap="square" rtlCol="0">
            <a:spAutoFit/>
          </a:bodyPr>
          <a:lstStyle/>
          <a:p>
            <a:pPr algn="ctr"/>
            <a:r>
              <a:rPr lang="en-US" sz="3200" b="1" dirty="0">
                <a:latin typeface="Bookman Old Style" panose="02050604050505020204" pitchFamily="18" charset="0"/>
              </a:rPr>
              <a:t>Characteristics of SOA</a:t>
            </a:r>
          </a:p>
          <a:p>
            <a:endParaRPr lang="en-US" dirty="0"/>
          </a:p>
          <a:p>
            <a:endParaRPr lang="en-US" dirty="0"/>
          </a:p>
        </p:txBody>
      </p:sp>
      <p:sp>
        <p:nvSpPr>
          <p:cNvPr id="6" name="TextBox 5">
            <a:extLst>
              <a:ext uri="{FF2B5EF4-FFF2-40B4-BE49-F238E27FC236}">
                <a16:creationId xmlns:a16="http://schemas.microsoft.com/office/drawing/2014/main" id="{826FF372-9D76-AA41-97CA-67807ACE8330}"/>
              </a:ext>
            </a:extLst>
          </p:cNvPr>
          <p:cNvSpPr txBox="1"/>
          <p:nvPr/>
        </p:nvSpPr>
        <p:spPr>
          <a:xfrm>
            <a:off x="479854" y="1841480"/>
            <a:ext cx="11232292" cy="4524315"/>
          </a:xfrm>
          <a:prstGeom prst="rect">
            <a:avLst/>
          </a:prstGeom>
          <a:noFill/>
        </p:spPr>
        <p:txBody>
          <a:bodyPr wrap="square" rtlCol="0">
            <a:spAutoFit/>
          </a:bodyPr>
          <a:lstStyle/>
          <a:p>
            <a:r>
              <a:rPr lang="en-US" dirty="0"/>
              <a:t>Concepts for SOA will vary from company to company based on their needs and purpose. There are six key tenets that overarch the broad concept of Service-Oriented Architecture. </a:t>
            </a:r>
          </a:p>
          <a:p>
            <a:endParaRPr lang="en-US" dirty="0"/>
          </a:p>
          <a:p>
            <a:r>
              <a:rPr lang="en-US" dirty="0"/>
              <a:t>These core values and characteristics include:</a:t>
            </a:r>
          </a:p>
          <a:p>
            <a:endParaRPr lang="en-US" dirty="0"/>
          </a:p>
          <a:p>
            <a:pPr marL="285750" indent="-285750">
              <a:buFont typeface="Wingdings" pitchFamily="2" charset="2"/>
              <a:buChar char="v"/>
            </a:pPr>
            <a:r>
              <a:rPr lang="en-US" dirty="0">
                <a:latin typeface="Bookman Old Style" panose="02050604050505020204" pitchFamily="18" charset="0"/>
              </a:rPr>
              <a:t>Business Value</a:t>
            </a:r>
          </a:p>
          <a:p>
            <a:pPr marL="285750" indent="-285750">
              <a:buFont typeface="Wingdings" pitchFamily="2" charset="2"/>
              <a:buChar char="v"/>
            </a:pPr>
            <a:r>
              <a:rPr lang="en-US" dirty="0">
                <a:latin typeface="Bookman Old Style" panose="02050604050505020204" pitchFamily="18" charset="0"/>
              </a:rPr>
              <a:t>Strategic Goals</a:t>
            </a:r>
          </a:p>
          <a:p>
            <a:pPr marL="285750" indent="-285750">
              <a:buFont typeface="Wingdings" pitchFamily="2" charset="2"/>
              <a:buChar char="v"/>
            </a:pPr>
            <a:r>
              <a:rPr lang="en-US" dirty="0">
                <a:latin typeface="Bookman Old Style" panose="02050604050505020204" pitchFamily="18" charset="0"/>
              </a:rPr>
              <a:t>Intrinsic inter-operability</a:t>
            </a:r>
          </a:p>
          <a:p>
            <a:pPr marL="285750" indent="-285750">
              <a:buFont typeface="Wingdings" pitchFamily="2" charset="2"/>
              <a:buChar char="v"/>
            </a:pPr>
            <a:r>
              <a:rPr lang="en-US" dirty="0">
                <a:latin typeface="Bookman Old Style" panose="02050604050505020204" pitchFamily="18" charset="0"/>
              </a:rPr>
              <a:t>Shared Services</a:t>
            </a:r>
          </a:p>
          <a:p>
            <a:pPr marL="285750" indent="-285750">
              <a:buFont typeface="Wingdings" pitchFamily="2" charset="2"/>
              <a:buChar char="v"/>
            </a:pPr>
            <a:r>
              <a:rPr lang="en-US" dirty="0">
                <a:latin typeface="Bookman Old Style" panose="02050604050505020204" pitchFamily="18" charset="0"/>
              </a:rPr>
              <a:t>Flexibility</a:t>
            </a:r>
          </a:p>
          <a:p>
            <a:pPr marL="285750" indent="-285750">
              <a:buFont typeface="Wingdings" pitchFamily="2" charset="2"/>
              <a:buChar char="v"/>
            </a:pPr>
            <a:r>
              <a:rPr lang="en-US" dirty="0">
                <a:latin typeface="Bookman Old Style" panose="02050604050505020204" pitchFamily="18" charset="0"/>
              </a:rPr>
              <a:t>Evolutionary refinement</a:t>
            </a:r>
          </a:p>
          <a:p>
            <a:pPr marL="285750" indent="-285750">
              <a:buFont typeface="Wingdings" pitchFamily="2" charset="2"/>
              <a:buChar char="v"/>
            </a:pPr>
            <a:r>
              <a:rPr lang="en-US" dirty="0">
                <a:latin typeface="Bookman Old Style" panose="02050604050505020204" pitchFamily="18" charset="0"/>
              </a:rPr>
              <a:t>Remains independent of other software</a:t>
            </a:r>
          </a:p>
          <a:p>
            <a:pPr marL="285750" indent="-285750">
              <a:buFont typeface="Wingdings" pitchFamily="2" charset="2"/>
              <a:buChar char="v"/>
            </a:pPr>
            <a:r>
              <a:rPr lang="en-US" dirty="0">
                <a:latin typeface="Bookman Old Style" panose="02050604050505020204" pitchFamily="18" charset="0"/>
              </a:rPr>
              <a:t>May be a composite of other services</a:t>
            </a:r>
          </a:p>
          <a:p>
            <a:pPr marL="285750" indent="-285750">
              <a:buFont typeface="Wingdings" pitchFamily="2" charset="2"/>
              <a:buChar char="v"/>
            </a:pPr>
            <a:r>
              <a:rPr lang="en-US" dirty="0">
                <a:latin typeface="Bookman Old Style" panose="02050604050505020204" pitchFamily="18" charset="0"/>
              </a:rPr>
              <a:t>Modeled for specific business processes</a:t>
            </a:r>
          </a:p>
          <a:p>
            <a:pPr marL="285750" indent="-285750">
              <a:buFont typeface="Wingdings" pitchFamily="2" charset="2"/>
              <a:buChar char="v"/>
            </a:pPr>
            <a:r>
              <a:rPr lang="en-US" dirty="0">
                <a:latin typeface="Bookman Old Style" panose="02050604050505020204" pitchFamily="18" charset="0"/>
              </a:rPr>
              <a:t>Responds to another service using runtime technology to access a web application</a:t>
            </a:r>
            <a:r>
              <a:rPr lang="en-US" dirty="0"/>
              <a:t>.</a:t>
            </a:r>
            <a:endParaRPr lang="en-US" dirty="0">
              <a:latin typeface="Bookman Old Style" panose="02050604050505020204" pitchFamily="18" charset="0"/>
            </a:endParaRPr>
          </a:p>
          <a:p>
            <a:endParaRPr lang="en-US" dirty="0"/>
          </a:p>
        </p:txBody>
      </p:sp>
    </p:spTree>
    <p:extLst>
      <p:ext uri="{BB962C8B-B14F-4D97-AF65-F5344CB8AC3E}">
        <p14:creationId xmlns:p14="http://schemas.microsoft.com/office/powerpoint/2010/main" val="3866818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AFC7-98AF-304C-B1A2-D1ABCD42A70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FAE141F-D7B1-0D44-A44D-980BA76400A2}"/>
              </a:ext>
            </a:extLst>
          </p:cNvPr>
          <p:cNvSpPr>
            <a:spLocks noGrp="1"/>
          </p:cNvSpPr>
          <p:nvPr>
            <p:ph type="subTitle" idx="1"/>
          </p:nvPr>
        </p:nvSpPr>
        <p:spPr/>
        <p:txBody>
          <a:bodyPr/>
          <a:lstStyle/>
          <a:p>
            <a:endParaRPr lang="en-US"/>
          </a:p>
        </p:txBody>
      </p:sp>
      <p:pic>
        <p:nvPicPr>
          <p:cNvPr id="5" name="Picture 4" descr="A close up of a logo&#10;&#10;Description automatically generated">
            <a:extLst>
              <a:ext uri="{FF2B5EF4-FFF2-40B4-BE49-F238E27FC236}">
                <a16:creationId xmlns:a16="http://schemas.microsoft.com/office/drawing/2014/main" id="{4709F78A-BDE5-0640-8D5F-9C1BFB65F41B}"/>
              </a:ext>
            </a:extLst>
          </p:cNvPr>
          <p:cNvPicPr>
            <a:picLocks noChangeAspect="1"/>
          </p:cNvPicPr>
          <p:nvPr/>
        </p:nvPicPr>
        <p:blipFill>
          <a:blip r:embed="rId2"/>
          <a:stretch>
            <a:fillRect/>
          </a:stretch>
        </p:blipFill>
        <p:spPr>
          <a:xfrm>
            <a:off x="0" y="-3446"/>
            <a:ext cx="12192000" cy="6861446"/>
          </a:xfrm>
          <a:prstGeom prst="rect">
            <a:avLst/>
          </a:prstGeom>
        </p:spPr>
      </p:pic>
      <p:pic>
        <p:nvPicPr>
          <p:cNvPr id="6" name="Picture 5" descr="A picture containing object, mirror&#10;&#10;Description automatically generated">
            <a:extLst>
              <a:ext uri="{FF2B5EF4-FFF2-40B4-BE49-F238E27FC236}">
                <a16:creationId xmlns:a16="http://schemas.microsoft.com/office/drawing/2014/main" id="{75FFD2CD-0EC0-514C-99A7-995E622FB0F0}"/>
              </a:ext>
            </a:extLst>
          </p:cNvPr>
          <p:cNvPicPr>
            <a:picLocks noChangeAspect="1"/>
          </p:cNvPicPr>
          <p:nvPr/>
        </p:nvPicPr>
        <p:blipFill>
          <a:blip r:embed="rId3"/>
          <a:stretch>
            <a:fillRect/>
          </a:stretch>
        </p:blipFill>
        <p:spPr>
          <a:xfrm>
            <a:off x="7415823" y="1704385"/>
            <a:ext cx="4685561" cy="3795305"/>
          </a:xfrm>
          <a:prstGeom prst="rect">
            <a:avLst/>
          </a:prstGeom>
        </p:spPr>
      </p:pic>
      <p:sp>
        <p:nvSpPr>
          <p:cNvPr id="4" name="TextBox 3">
            <a:extLst>
              <a:ext uri="{FF2B5EF4-FFF2-40B4-BE49-F238E27FC236}">
                <a16:creationId xmlns:a16="http://schemas.microsoft.com/office/drawing/2014/main" id="{1CE0091F-CF87-9E4B-B18B-CB1D6953F7A6}"/>
              </a:ext>
            </a:extLst>
          </p:cNvPr>
          <p:cNvSpPr txBox="1"/>
          <p:nvPr/>
        </p:nvSpPr>
        <p:spPr>
          <a:xfrm>
            <a:off x="420130" y="160638"/>
            <a:ext cx="10540313" cy="646331"/>
          </a:xfrm>
          <a:prstGeom prst="rect">
            <a:avLst/>
          </a:prstGeom>
          <a:noFill/>
        </p:spPr>
        <p:txBody>
          <a:bodyPr wrap="square" rtlCol="0">
            <a:spAutoFit/>
          </a:bodyPr>
          <a:lstStyle/>
          <a:p>
            <a:pPr algn="ctr"/>
            <a:r>
              <a:rPr lang="en-US" sz="3600" b="1" dirty="0">
                <a:latin typeface="Bookman Old Style" panose="02050604050505020204" pitchFamily="18" charset="0"/>
              </a:rPr>
              <a:t>Implementation for SOA</a:t>
            </a:r>
          </a:p>
        </p:txBody>
      </p:sp>
      <p:sp>
        <p:nvSpPr>
          <p:cNvPr id="7" name="TextBox 6">
            <a:extLst>
              <a:ext uri="{FF2B5EF4-FFF2-40B4-BE49-F238E27FC236}">
                <a16:creationId xmlns:a16="http://schemas.microsoft.com/office/drawing/2014/main" id="{664C0F1E-5BF0-2144-9434-92EC64F4AE60}"/>
              </a:ext>
            </a:extLst>
          </p:cNvPr>
          <p:cNvSpPr txBox="1"/>
          <p:nvPr/>
        </p:nvSpPr>
        <p:spPr>
          <a:xfrm>
            <a:off x="152109" y="1224637"/>
            <a:ext cx="6561438" cy="4801314"/>
          </a:xfrm>
          <a:prstGeom prst="rect">
            <a:avLst/>
          </a:prstGeom>
          <a:noFill/>
        </p:spPr>
        <p:txBody>
          <a:bodyPr wrap="square" rtlCol="0">
            <a:spAutoFit/>
          </a:bodyPr>
          <a:lstStyle/>
          <a:p>
            <a:r>
              <a:rPr lang="en-US" dirty="0">
                <a:latin typeface="Bookman Old Style" panose="02050604050505020204" pitchFamily="18" charset="0"/>
              </a:rPr>
              <a:t>Service-oriented architecture can be implemented with web services or Microservices. This is done to make the functional building-blocks accessible over standard Internet protocols that are independent of platforms and programming languages. These services can represent either new applications or just wrappers around existing legacy systems to make them network-enabled.</a:t>
            </a:r>
          </a:p>
          <a:p>
            <a:endParaRPr lang="en-US" dirty="0">
              <a:latin typeface="Bookman Old Style" panose="02050604050505020204" pitchFamily="18" charset="0"/>
            </a:endParaRPr>
          </a:p>
          <a:p>
            <a:r>
              <a:rPr lang="en-US" dirty="0">
                <a:latin typeface="Bookman Old Style" panose="02050604050505020204" pitchFamily="18" charset="0"/>
              </a:rPr>
              <a:t>Implementers commonly build SOAs using web services standards. </a:t>
            </a:r>
          </a:p>
          <a:p>
            <a:endParaRPr lang="en-US" dirty="0">
              <a:latin typeface="Bookman Old Style" panose="02050604050505020204" pitchFamily="18" charset="0"/>
            </a:endParaRPr>
          </a:p>
          <a:p>
            <a:r>
              <a:rPr lang="en-US" dirty="0">
                <a:latin typeface="Bookman Old Style" panose="02050604050505020204" pitchFamily="18" charset="0"/>
              </a:rPr>
              <a:t>Implementations can use one or more of these protocols. For example, it may use a file-system mechanism to communicate data following a defined interface specification between processes conforming to the SOA concept.</a:t>
            </a:r>
          </a:p>
          <a:p>
            <a:endParaRPr lang="en-US" dirty="0">
              <a:latin typeface="Bookman Old Style" panose="02050604050505020204" pitchFamily="18" charset="0"/>
            </a:endParaRPr>
          </a:p>
        </p:txBody>
      </p:sp>
      <p:sp>
        <p:nvSpPr>
          <p:cNvPr id="8" name="TextBox 7">
            <a:extLst>
              <a:ext uri="{FF2B5EF4-FFF2-40B4-BE49-F238E27FC236}">
                <a16:creationId xmlns:a16="http://schemas.microsoft.com/office/drawing/2014/main" id="{A0E3013E-EC8D-9E41-90B4-C2B5C48B428E}"/>
              </a:ext>
            </a:extLst>
          </p:cNvPr>
          <p:cNvSpPr txBox="1"/>
          <p:nvPr/>
        </p:nvSpPr>
        <p:spPr>
          <a:xfrm>
            <a:off x="7512908" y="5735637"/>
            <a:ext cx="4258962" cy="369332"/>
          </a:xfrm>
          <a:prstGeom prst="rect">
            <a:avLst/>
          </a:prstGeom>
          <a:noFill/>
        </p:spPr>
        <p:txBody>
          <a:bodyPr wrap="square" rtlCol="0">
            <a:spAutoFit/>
          </a:bodyPr>
          <a:lstStyle/>
          <a:p>
            <a:pPr algn="ctr"/>
            <a:r>
              <a:rPr lang="en-US" dirty="0"/>
              <a:t>SOA Architecture Patterns</a:t>
            </a:r>
          </a:p>
        </p:txBody>
      </p:sp>
    </p:spTree>
    <p:extLst>
      <p:ext uri="{BB962C8B-B14F-4D97-AF65-F5344CB8AC3E}">
        <p14:creationId xmlns:p14="http://schemas.microsoft.com/office/powerpoint/2010/main" val="2757283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AFC7-98AF-304C-B1A2-D1ABCD42A70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FAE141F-D7B1-0D44-A44D-980BA76400A2}"/>
              </a:ext>
            </a:extLst>
          </p:cNvPr>
          <p:cNvSpPr>
            <a:spLocks noGrp="1"/>
          </p:cNvSpPr>
          <p:nvPr>
            <p:ph type="subTitle" idx="1"/>
          </p:nvPr>
        </p:nvSpPr>
        <p:spPr/>
        <p:txBody>
          <a:bodyPr/>
          <a:lstStyle/>
          <a:p>
            <a:endParaRPr lang="en-US"/>
          </a:p>
        </p:txBody>
      </p:sp>
      <p:pic>
        <p:nvPicPr>
          <p:cNvPr id="5" name="Picture 4" descr="A close up of a logo&#10;&#10;Description automatically generated">
            <a:extLst>
              <a:ext uri="{FF2B5EF4-FFF2-40B4-BE49-F238E27FC236}">
                <a16:creationId xmlns:a16="http://schemas.microsoft.com/office/drawing/2014/main" id="{4709F78A-BDE5-0640-8D5F-9C1BFB65F41B}"/>
              </a:ext>
            </a:extLst>
          </p:cNvPr>
          <p:cNvPicPr>
            <a:picLocks noChangeAspect="1"/>
          </p:cNvPicPr>
          <p:nvPr/>
        </p:nvPicPr>
        <p:blipFill>
          <a:blip r:embed="rId2"/>
          <a:stretch>
            <a:fillRect/>
          </a:stretch>
        </p:blipFill>
        <p:spPr>
          <a:xfrm>
            <a:off x="0" y="0"/>
            <a:ext cx="12192000" cy="6861446"/>
          </a:xfrm>
          <a:prstGeom prst="rect">
            <a:avLst/>
          </a:prstGeom>
        </p:spPr>
      </p:pic>
      <p:sp>
        <p:nvSpPr>
          <p:cNvPr id="6" name="TextBox 5">
            <a:extLst>
              <a:ext uri="{FF2B5EF4-FFF2-40B4-BE49-F238E27FC236}">
                <a16:creationId xmlns:a16="http://schemas.microsoft.com/office/drawing/2014/main" id="{270CED85-07CA-5E48-9279-90B44246B897}"/>
              </a:ext>
            </a:extLst>
          </p:cNvPr>
          <p:cNvSpPr txBox="1"/>
          <p:nvPr/>
        </p:nvSpPr>
        <p:spPr>
          <a:xfrm>
            <a:off x="708454" y="299572"/>
            <a:ext cx="10775092" cy="523220"/>
          </a:xfrm>
          <a:prstGeom prst="rect">
            <a:avLst/>
          </a:prstGeom>
          <a:noFill/>
        </p:spPr>
        <p:txBody>
          <a:bodyPr wrap="square" rtlCol="0">
            <a:spAutoFit/>
          </a:bodyPr>
          <a:lstStyle/>
          <a:p>
            <a:pPr algn="ctr"/>
            <a:r>
              <a:rPr lang="en-US" sz="2800" b="1" dirty="0">
                <a:latin typeface="Bookman Old Style" panose="02050604050505020204" pitchFamily="18" charset="0"/>
              </a:rPr>
              <a:t>Some Benefits of SOA</a:t>
            </a:r>
          </a:p>
        </p:txBody>
      </p:sp>
      <p:sp>
        <p:nvSpPr>
          <p:cNvPr id="7" name="TextBox 6">
            <a:extLst>
              <a:ext uri="{FF2B5EF4-FFF2-40B4-BE49-F238E27FC236}">
                <a16:creationId xmlns:a16="http://schemas.microsoft.com/office/drawing/2014/main" id="{DD3BF250-9A37-6D46-9AD1-CAA3D5030099}"/>
              </a:ext>
            </a:extLst>
          </p:cNvPr>
          <p:cNvSpPr txBox="1"/>
          <p:nvPr/>
        </p:nvSpPr>
        <p:spPr>
          <a:xfrm>
            <a:off x="210065" y="1122363"/>
            <a:ext cx="11182865" cy="4247317"/>
          </a:xfrm>
          <a:prstGeom prst="rect">
            <a:avLst/>
          </a:prstGeom>
          <a:noFill/>
        </p:spPr>
        <p:txBody>
          <a:bodyPr wrap="square" rtlCol="0">
            <a:spAutoFit/>
          </a:bodyPr>
          <a:lstStyle/>
          <a:p>
            <a:r>
              <a:rPr lang="en-US" dirty="0">
                <a:latin typeface="Bookman Old Style" panose="02050604050505020204" pitchFamily="18" charset="0"/>
              </a:rPr>
              <a:t>SOA can increase speed of reaction of the users. Service enables implementation of flexible systems, and architecture cantered on business and technology enables impact of changes to be isolated and business processes to be modified more easily and quickly in order to meet performance requirements.</a:t>
            </a:r>
          </a:p>
          <a:p>
            <a:endParaRPr lang="en-US" dirty="0">
              <a:latin typeface="Bookman Old Style" panose="02050604050505020204" pitchFamily="18" charset="0"/>
            </a:endParaRPr>
          </a:p>
          <a:p>
            <a:r>
              <a:rPr lang="en-US" dirty="0">
                <a:latin typeface="Bookman Old Style" panose="02050604050505020204" pitchFamily="18" charset="0"/>
              </a:rPr>
              <a:t>SOA can simplify the delivery of enhanced services. SOA and business models based on "services" allow effective management of cooperation by simplifying access to services and value streamlined chains beyond organizational boundaries</a:t>
            </a:r>
          </a:p>
          <a:p>
            <a:endParaRPr lang="en-US" dirty="0">
              <a:latin typeface="Bookman Old Style" panose="02050604050505020204" pitchFamily="18" charset="0"/>
            </a:endParaRPr>
          </a:p>
          <a:p>
            <a:r>
              <a:rPr lang="en-US" dirty="0">
                <a:latin typeface="Bookman Old Style" panose="02050604050505020204" pitchFamily="18" charset="0"/>
              </a:rPr>
              <a:t>SOA can streamline business administration. It facilitates investment leading to</a:t>
            </a:r>
          </a:p>
          <a:p>
            <a:r>
              <a:rPr lang="en-US" dirty="0">
                <a:latin typeface="Bookman Old Style" panose="02050604050505020204" pitchFamily="18" charset="0"/>
              </a:rPr>
              <a:t>The reduction for leverage level of public and private sector (legacy of the economic crisis) through a model centered on the reuse of existing capacities, eliminate undesired redundancies and existence activity between two or more services</a:t>
            </a:r>
          </a:p>
          <a:p>
            <a:endParaRPr lang="en-US" dirty="0">
              <a:latin typeface="Bookman Old Style" panose="02050604050505020204" pitchFamily="18" charset="0"/>
            </a:endParaRPr>
          </a:p>
          <a:p>
            <a:endParaRPr lang="en-US" dirty="0">
              <a:latin typeface="Bookman Old Style" panose="02050604050505020204" pitchFamily="18" charset="0"/>
            </a:endParaRPr>
          </a:p>
        </p:txBody>
      </p:sp>
    </p:spTree>
    <p:extLst>
      <p:ext uri="{BB962C8B-B14F-4D97-AF65-F5344CB8AC3E}">
        <p14:creationId xmlns:p14="http://schemas.microsoft.com/office/powerpoint/2010/main" val="4067257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AFC7-98AF-304C-B1A2-D1ABCD42A70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FAE141F-D7B1-0D44-A44D-980BA76400A2}"/>
              </a:ext>
            </a:extLst>
          </p:cNvPr>
          <p:cNvSpPr>
            <a:spLocks noGrp="1"/>
          </p:cNvSpPr>
          <p:nvPr>
            <p:ph type="subTitle" idx="1"/>
          </p:nvPr>
        </p:nvSpPr>
        <p:spPr/>
        <p:txBody>
          <a:bodyPr/>
          <a:lstStyle/>
          <a:p>
            <a:endParaRPr lang="en-US"/>
          </a:p>
        </p:txBody>
      </p:sp>
      <p:pic>
        <p:nvPicPr>
          <p:cNvPr id="5" name="Picture 4" descr="A close up of a logo&#10;&#10;Description automatically generated">
            <a:extLst>
              <a:ext uri="{FF2B5EF4-FFF2-40B4-BE49-F238E27FC236}">
                <a16:creationId xmlns:a16="http://schemas.microsoft.com/office/drawing/2014/main" id="{4709F78A-BDE5-0640-8D5F-9C1BFB65F41B}"/>
              </a:ext>
            </a:extLst>
          </p:cNvPr>
          <p:cNvPicPr>
            <a:picLocks noChangeAspect="1"/>
          </p:cNvPicPr>
          <p:nvPr/>
        </p:nvPicPr>
        <p:blipFill>
          <a:blip r:embed="rId2"/>
          <a:stretch>
            <a:fillRect/>
          </a:stretch>
        </p:blipFill>
        <p:spPr>
          <a:xfrm>
            <a:off x="0" y="0"/>
            <a:ext cx="12192000" cy="6861446"/>
          </a:xfrm>
          <a:prstGeom prst="rect">
            <a:avLst/>
          </a:prstGeom>
        </p:spPr>
      </p:pic>
      <p:sp>
        <p:nvSpPr>
          <p:cNvPr id="4" name="TextBox 3">
            <a:extLst>
              <a:ext uri="{FF2B5EF4-FFF2-40B4-BE49-F238E27FC236}">
                <a16:creationId xmlns:a16="http://schemas.microsoft.com/office/drawing/2014/main" id="{607B2892-9F2A-434E-9220-BB7AADA52AF8}"/>
              </a:ext>
            </a:extLst>
          </p:cNvPr>
          <p:cNvSpPr txBox="1"/>
          <p:nvPr/>
        </p:nvSpPr>
        <p:spPr>
          <a:xfrm>
            <a:off x="1548714" y="199163"/>
            <a:ext cx="9119286" cy="584775"/>
          </a:xfrm>
          <a:prstGeom prst="rect">
            <a:avLst/>
          </a:prstGeom>
          <a:noFill/>
        </p:spPr>
        <p:txBody>
          <a:bodyPr wrap="square" rtlCol="0">
            <a:spAutoFit/>
          </a:bodyPr>
          <a:lstStyle/>
          <a:p>
            <a:pPr algn="ctr"/>
            <a:r>
              <a:rPr lang="en-US" sz="3200" b="1" dirty="0">
                <a:latin typeface="Bookman Old Style" panose="02050604050505020204" pitchFamily="18" charset="0"/>
              </a:rPr>
              <a:t>Disadvantages of SOA</a:t>
            </a:r>
          </a:p>
        </p:txBody>
      </p:sp>
      <p:sp>
        <p:nvSpPr>
          <p:cNvPr id="6" name="TextBox 5">
            <a:extLst>
              <a:ext uri="{FF2B5EF4-FFF2-40B4-BE49-F238E27FC236}">
                <a16:creationId xmlns:a16="http://schemas.microsoft.com/office/drawing/2014/main" id="{C529433B-4B1D-9A41-AF6F-CDD1B041D6D9}"/>
              </a:ext>
            </a:extLst>
          </p:cNvPr>
          <p:cNvSpPr txBox="1"/>
          <p:nvPr/>
        </p:nvSpPr>
        <p:spPr>
          <a:xfrm>
            <a:off x="506627" y="877330"/>
            <a:ext cx="11121081" cy="2308324"/>
          </a:xfrm>
          <a:prstGeom prst="rect">
            <a:avLst/>
          </a:prstGeom>
          <a:noFill/>
        </p:spPr>
        <p:txBody>
          <a:bodyPr wrap="square" rtlCol="0">
            <a:spAutoFit/>
          </a:bodyPr>
          <a:lstStyle/>
          <a:p>
            <a:r>
              <a:rPr lang="en-US" b="1" u="sng" dirty="0">
                <a:latin typeface="Bookman Old Style" panose="02050604050505020204" pitchFamily="18" charset="0"/>
              </a:rPr>
              <a:t>Overload</a:t>
            </a:r>
            <a:r>
              <a:rPr lang="en-US" dirty="0">
                <a:latin typeface="Bookman Old Style" panose="02050604050505020204" pitchFamily="18" charset="0"/>
              </a:rPr>
              <a:t>:  In SOA, all inputs are validated before it is sent to the service. If you are using multiple services, then it will overload your system with extra computation.</a:t>
            </a:r>
          </a:p>
          <a:p>
            <a:endParaRPr lang="en-US" dirty="0">
              <a:latin typeface="Bookman Old Style" panose="02050604050505020204" pitchFamily="18" charset="0"/>
            </a:endParaRPr>
          </a:p>
          <a:p>
            <a:r>
              <a:rPr lang="en-US" b="1" u="sng" dirty="0">
                <a:latin typeface="Bookman Old Style" panose="02050604050505020204" pitchFamily="18" charset="0"/>
              </a:rPr>
              <a:t>High cost</a:t>
            </a:r>
            <a:r>
              <a:rPr lang="en-US" dirty="0">
                <a:latin typeface="Bookman Old Style" panose="02050604050505020204" pitchFamily="18" charset="0"/>
              </a:rPr>
              <a:t>: SOA is costly in terms of human resource, development, and technology.</a:t>
            </a:r>
          </a:p>
          <a:p>
            <a:endParaRPr lang="en-US" dirty="0">
              <a:latin typeface="Bookman Old Style" panose="02050604050505020204" pitchFamily="18" charset="0"/>
            </a:endParaRPr>
          </a:p>
          <a:p>
            <a:r>
              <a:rPr lang="en-US" b="1" u="sng" dirty="0">
                <a:latin typeface="Bookman Old Style" panose="02050604050505020204" pitchFamily="18" charset="0"/>
              </a:rPr>
              <a:t>High bandwidth server</a:t>
            </a:r>
            <a:r>
              <a:rPr lang="en-US" dirty="0">
                <a:latin typeface="Bookman Old Style" panose="02050604050505020204" pitchFamily="18" charset="0"/>
              </a:rPr>
              <a:t>: As some web service sends and receives messages and information frequently so it easily reaches a million requests per day. So it involves a high-speed server with a lot of data bandwidth to run a web service.</a:t>
            </a:r>
          </a:p>
        </p:txBody>
      </p:sp>
    </p:spTree>
    <p:extLst>
      <p:ext uri="{BB962C8B-B14F-4D97-AF65-F5344CB8AC3E}">
        <p14:creationId xmlns:p14="http://schemas.microsoft.com/office/powerpoint/2010/main" val="3687423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AFC7-98AF-304C-B1A2-D1ABCD42A70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FAE141F-D7B1-0D44-A44D-980BA76400A2}"/>
              </a:ext>
            </a:extLst>
          </p:cNvPr>
          <p:cNvSpPr>
            <a:spLocks noGrp="1"/>
          </p:cNvSpPr>
          <p:nvPr>
            <p:ph type="subTitle" idx="1"/>
          </p:nvPr>
        </p:nvSpPr>
        <p:spPr/>
        <p:txBody>
          <a:bodyPr/>
          <a:lstStyle/>
          <a:p>
            <a:endParaRPr lang="en-US"/>
          </a:p>
        </p:txBody>
      </p:sp>
      <p:pic>
        <p:nvPicPr>
          <p:cNvPr id="5" name="Picture 4" descr="A close up of a logo&#10;&#10;Description automatically generated">
            <a:extLst>
              <a:ext uri="{FF2B5EF4-FFF2-40B4-BE49-F238E27FC236}">
                <a16:creationId xmlns:a16="http://schemas.microsoft.com/office/drawing/2014/main" id="{4709F78A-BDE5-0640-8D5F-9C1BFB65F41B}"/>
              </a:ext>
            </a:extLst>
          </p:cNvPr>
          <p:cNvPicPr>
            <a:picLocks noChangeAspect="1"/>
          </p:cNvPicPr>
          <p:nvPr/>
        </p:nvPicPr>
        <p:blipFill>
          <a:blip r:embed="rId2"/>
          <a:stretch>
            <a:fillRect/>
          </a:stretch>
        </p:blipFill>
        <p:spPr>
          <a:xfrm>
            <a:off x="0" y="-3446"/>
            <a:ext cx="12192000" cy="6861446"/>
          </a:xfrm>
          <a:prstGeom prst="rect">
            <a:avLst/>
          </a:prstGeom>
        </p:spPr>
      </p:pic>
      <p:sp>
        <p:nvSpPr>
          <p:cNvPr id="4" name="TextBox 3">
            <a:extLst>
              <a:ext uri="{FF2B5EF4-FFF2-40B4-BE49-F238E27FC236}">
                <a16:creationId xmlns:a16="http://schemas.microsoft.com/office/drawing/2014/main" id="{08D446E2-8A9D-7F4E-8D57-97593AA7CDCB}"/>
              </a:ext>
            </a:extLst>
          </p:cNvPr>
          <p:cNvSpPr txBox="1"/>
          <p:nvPr/>
        </p:nvSpPr>
        <p:spPr>
          <a:xfrm>
            <a:off x="1357184" y="267071"/>
            <a:ext cx="9477632" cy="584775"/>
          </a:xfrm>
          <a:prstGeom prst="rect">
            <a:avLst/>
          </a:prstGeom>
          <a:noFill/>
        </p:spPr>
        <p:txBody>
          <a:bodyPr wrap="square" rtlCol="0">
            <a:spAutoFit/>
          </a:bodyPr>
          <a:lstStyle/>
          <a:p>
            <a:pPr algn="ctr"/>
            <a:r>
              <a:rPr lang="en-US" sz="3200" b="1" dirty="0">
                <a:latin typeface="Bookman Old Style" panose="02050604050505020204" pitchFamily="18" charset="0"/>
              </a:rPr>
              <a:t>What is Enterprise Service Bus?</a:t>
            </a:r>
          </a:p>
        </p:txBody>
      </p:sp>
      <p:sp>
        <p:nvSpPr>
          <p:cNvPr id="6" name="TextBox 5">
            <a:extLst>
              <a:ext uri="{FF2B5EF4-FFF2-40B4-BE49-F238E27FC236}">
                <a16:creationId xmlns:a16="http://schemas.microsoft.com/office/drawing/2014/main" id="{34308C72-DBD9-9D4D-B066-A816D7977BE7}"/>
              </a:ext>
            </a:extLst>
          </p:cNvPr>
          <p:cNvSpPr txBox="1"/>
          <p:nvPr/>
        </p:nvSpPr>
        <p:spPr>
          <a:xfrm>
            <a:off x="432486" y="1122363"/>
            <a:ext cx="11009871" cy="3139321"/>
          </a:xfrm>
          <a:prstGeom prst="rect">
            <a:avLst/>
          </a:prstGeom>
          <a:noFill/>
        </p:spPr>
        <p:txBody>
          <a:bodyPr wrap="square" rtlCol="0">
            <a:spAutoFit/>
          </a:bodyPr>
          <a:lstStyle/>
          <a:p>
            <a:r>
              <a:rPr lang="en-US" dirty="0">
                <a:latin typeface="Bookman Old Style" panose="02050604050505020204" pitchFamily="18" charset="0"/>
              </a:rPr>
              <a:t>An enterprise service bus (ESB) implements a communication system between mutually interacting software applications in a service-oriented architecture (SOA). </a:t>
            </a:r>
          </a:p>
          <a:p>
            <a:endParaRPr lang="en-US" dirty="0">
              <a:latin typeface="Bookman Old Style" panose="02050604050505020204" pitchFamily="18" charset="0"/>
            </a:endParaRPr>
          </a:p>
          <a:p>
            <a:r>
              <a:rPr lang="en-US" dirty="0">
                <a:latin typeface="Bookman Old Style" panose="02050604050505020204" pitchFamily="18" charset="0"/>
              </a:rPr>
              <a:t>Its primary use is in enterprise application integration (EAI) of heterogeneous and complex service landscapes.</a:t>
            </a:r>
          </a:p>
          <a:p>
            <a:endParaRPr lang="en-US" dirty="0">
              <a:latin typeface="Bookman Old Style" panose="02050604050505020204" pitchFamily="18" charset="0"/>
            </a:endParaRPr>
          </a:p>
          <a:p>
            <a:r>
              <a:rPr lang="en-US" dirty="0">
                <a:latin typeface="Bookman Old Style" panose="02050604050505020204" pitchFamily="18" charset="0"/>
              </a:rPr>
              <a:t>ESB is also described, more plainly as </a:t>
            </a:r>
            <a:r>
              <a:rPr lang="en-US" dirty="0"/>
              <a:t>a </a:t>
            </a:r>
            <a:r>
              <a:rPr lang="en-US" dirty="0">
                <a:latin typeface="Bookman Old Style" panose="02050604050505020204" pitchFamily="18" charset="0"/>
              </a:rPr>
              <a:t>type of software platform known as middleware, which works behind the scenes to aid application-to-application communication. We can think of an ESB as a “bus” that picks up information from one system and delivers it to another.</a:t>
            </a:r>
          </a:p>
          <a:p>
            <a:endParaRPr lang="en-US" dirty="0">
              <a:latin typeface="Bookman Old Style" panose="02050604050505020204" pitchFamily="18" charset="0"/>
            </a:endParaRPr>
          </a:p>
          <a:p>
            <a:endParaRPr lang="en-US" dirty="0">
              <a:latin typeface="Bookman Old Style" panose="02050604050505020204" pitchFamily="18" charset="0"/>
            </a:endParaRPr>
          </a:p>
        </p:txBody>
      </p:sp>
    </p:spTree>
    <p:extLst>
      <p:ext uri="{BB962C8B-B14F-4D97-AF65-F5344CB8AC3E}">
        <p14:creationId xmlns:p14="http://schemas.microsoft.com/office/powerpoint/2010/main" val="153546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AFC7-98AF-304C-B1A2-D1ABCD42A70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FAE141F-D7B1-0D44-A44D-980BA76400A2}"/>
              </a:ext>
            </a:extLst>
          </p:cNvPr>
          <p:cNvSpPr>
            <a:spLocks noGrp="1"/>
          </p:cNvSpPr>
          <p:nvPr>
            <p:ph type="subTitle" idx="1"/>
          </p:nvPr>
        </p:nvSpPr>
        <p:spPr/>
        <p:txBody>
          <a:bodyPr/>
          <a:lstStyle/>
          <a:p>
            <a:endParaRPr lang="en-US"/>
          </a:p>
        </p:txBody>
      </p:sp>
      <p:pic>
        <p:nvPicPr>
          <p:cNvPr id="5" name="Picture 4" descr="A close up of a logo&#10;&#10;Description automatically generated">
            <a:extLst>
              <a:ext uri="{FF2B5EF4-FFF2-40B4-BE49-F238E27FC236}">
                <a16:creationId xmlns:a16="http://schemas.microsoft.com/office/drawing/2014/main" id="{4709F78A-BDE5-0640-8D5F-9C1BFB65F41B}"/>
              </a:ext>
            </a:extLst>
          </p:cNvPr>
          <p:cNvPicPr>
            <a:picLocks noChangeAspect="1"/>
          </p:cNvPicPr>
          <p:nvPr/>
        </p:nvPicPr>
        <p:blipFill>
          <a:blip r:embed="rId2"/>
          <a:stretch>
            <a:fillRect/>
          </a:stretch>
        </p:blipFill>
        <p:spPr>
          <a:xfrm>
            <a:off x="1" y="30345"/>
            <a:ext cx="12192000" cy="6861446"/>
          </a:xfrm>
          <a:prstGeom prst="rect">
            <a:avLst/>
          </a:prstGeom>
        </p:spPr>
      </p:pic>
      <p:sp>
        <p:nvSpPr>
          <p:cNvPr id="4" name="TextBox 3">
            <a:extLst>
              <a:ext uri="{FF2B5EF4-FFF2-40B4-BE49-F238E27FC236}">
                <a16:creationId xmlns:a16="http://schemas.microsoft.com/office/drawing/2014/main" id="{DE0E9C83-58F7-834E-9BF8-4C405D50ECEE}"/>
              </a:ext>
            </a:extLst>
          </p:cNvPr>
          <p:cNvSpPr txBox="1"/>
          <p:nvPr/>
        </p:nvSpPr>
        <p:spPr>
          <a:xfrm>
            <a:off x="1371600" y="420129"/>
            <a:ext cx="9069860" cy="523220"/>
          </a:xfrm>
          <a:prstGeom prst="rect">
            <a:avLst/>
          </a:prstGeom>
          <a:noFill/>
        </p:spPr>
        <p:txBody>
          <a:bodyPr wrap="square" rtlCol="0">
            <a:spAutoFit/>
          </a:bodyPr>
          <a:lstStyle/>
          <a:p>
            <a:pPr algn="ctr"/>
            <a:r>
              <a:rPr lang="en-US" sz="2800" b="1" dirty="0">
                <a:latin typeface="Bookman Old Style" panose="02050604050505020204" pitchFamily="18" charset="0"/>
              </a:rPr>
              <a:t>The Relationship between SOA and ESB</a:t>
            </a:r>
          </a:p>
        </p:txBody>
      </p:sp>
      <p:sp>
        <p:nvSpPr>
          <p:cNvPr id="6" name="TextBox 5">
            <a:extLst>
              <a:ext uri="{FF2B5EF4-FFF2-40B4-BE49-F238E27FC236}">
                <a16:creationId xmlns:a16="http://schemas.microsoft.com/office/drawing/2014/main" id="{72BC38DD-E316-4A4E-88E5-62B5FBB6CAF8}"/>
              </a:ext>
            </a:extLst>
          </p:cNvPr>
          <p:cNvSpPr txBox="1"/>
          <p:nvPr/>
        </p:nvSpPr>
        <p:spPr>
          <a:xfrm>
            <a:off x="333632" y="1346886"/>
            <a:ext cx="10676238" cy="4801314"/>
          </a:xfrm>
          <a:prstGeom prst="rect">
            <a:avLst/>
          </a:prstGeom>
          <a:noFill/>
        </p:spPr>
        <p:txBody>
          <a:bodyPr wrap="square" rtlCol="0">
            <a:spAutoFit/>
          </a:bodyPr>
          <a:lstStyle/>
          <a:p>
            <a:r>
              <a:rPr lang="en-US" dirty="0">
                <a:latin typeface="Bookman Old Style" panose="02050604050505020204" pitchFamily="18" charset="0"/>
              </a:rPr>
              <a:t>SOA is an architectural approach where you expose and encapsulate 'services' in a coarse-grained manner. It does not prescribe any technical mechanism or implementation. SOA is more related to boundary / integration interaction between systems. So if system A exposes services using a SOA I can interact with those services from system B.</a:t>
            </a:r>
          </a:p>
          <a:p>
            <a:endParaRPr lang="en-US" dirty="0"/>
          </a:p>
          <a:p>
            <a:r>
              <a:rPr lang="en-US" dirty="0">
                <a:latin typeface="Bookman Old Style" panose="02050604050505020204" pitchFamily="18" charset="0"/>
              </a:rPr>
              <a:t>An ESB on the other hand is a technical implementation that aids in delivering a SOA</a:t>
            </a:r>
            <a:r>
              <a:rPr lang="en-US" dirty="0"/>
              <a:t>.</a:t>
            </a:r>
          </a:p>
          <a:p>
            <a:endParaRPr lang="en-US" dirty="0">
              <a:latin typeface="Bookman Old Style" panose="02050604050505020204" pitchFamily="18" charset="0"/>
            </a:endParaRPr>
          </a:p>
          <a:p>
            <a:r>
              <a:rPr lang="en-US" dirty="0">
                <a:latin typeface="Bookman Old Style" panose="02050604050505020204" pitchFamily="18" charset="0"/>
              </a:rPr>
              <a:t>Service reuse and reconfiguration: When a service needs to be updated or changed, rather than starting completely from scratch, developers can simply reconfigure the way the services are deployed.</a:t>
            </a:r>
          </a:p>
          <a:p>
            <a:endParaRPr lang="en-US" dirty="0">
              <a:latin typeface="Bookman Old Style" panose="02050604050505020204" pitchFamily="18" charset="0"/>
            </a:endParaRPr>
          </a:p>
          <a:p>
            <a:r>
              <a:rPr lang="en-US" dirty="0">
                <a:latin typeface="Bookman Old Style" panose="02050604050505020204" pitchFamily="18" charset="0"/>
              </a:rPr>
              <a:t>The Enterprise Service Bus (ESB) is a software architecture which connects all the services together over a bus like infrastructure. It acts as communication center in the SOA by allowing linking multiple systems, applications and data and connects multiple systems with no disruption.</a:t>
            </a:r>
          </a:p>
          <a:p>
            <a:endParaRPr lang="en-US" dirty="0"/>
          </a:p>
          <a:p>
            <a:endParaRPr lang="en-US" dirty="0"/>
          </a:p>
        </p:txBody>
      </p:sp>
    </p:spTree>
    <p:extLst>
      <p:ext uri="{BB962C8B-B14F-4D97-AF65-F5344CB8AC3E}">
        <p14:creationId xmlns:p14="http://schemas.microsoft.com/office/powerpoint/2010/main" val="3551520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1996</TotalTime>
  <Words>1386</Words>
  <Application>Microsoft Macintosh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Rivas, Rhonda A.</dc:creator>
  <cp:lastModifiedBy>Rivas, Rhonda A.</cp:lastModifiedBy>
  <cp:revision>21</cp:revision>
  <dcterms:created xsi:type="dcterms:W3CDTF">2020-08-17T14:41:03Z</dcterms:created>
  <dcterms:modified xsi:type="dcterms:W3CDTF">2020-08-18T23:57:17Z</dcterms:modified>
</cp:coreProperties>
</file>