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9"/>
  </p:normalViewPr>
  <p:slideViewPr>
    <p:cSldViewPr snapToGrid="0" snapToObjects="1" showGuides="1">
      <p:cViewPr varScale="1">
        <p:scale>
          <a:sx n="103" d="100"/>
          <a:sy n="103" d="100"/>
        </p:scale>
        <p:origin x="89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29CE-6FDC-D241-B275-94417195C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4B6CA4-D7B8-DE40-BD2E-484F86DE0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871B26-2795-BD4E-9897-709FC41F6851}"/>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5" name="Footer Placeholder 4">
            <a:extLst>
              <a:ext uri="{FF2B5EF4-FFF2-40B4-BE49-F238E27FC236}">
                <a16:creationId xmlns:a16="http://schemas.microsoft.com/office/drawing/2014/main" id="{8722D3C3-5247-E44A-BF9A-28F2908AD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367E1-3CBC-954C-A5E4-66168D2FFFBF}"/>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1067946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B1FB-848A-5F47-BD90-24DA1B74C4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A0F296-F697-354F-A601-5B1144805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8C546-A69E-BC41-B314-3304BED0E580}"/>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5" name="Footer Placeholder 4">
            <a:extLst>
              <a:ext uri="{FF2B5EF4-FFF2-40B4-BE49-F238E27FC236}">
                <a16:creationId xmlns:a16="http://schemas.microsoft.com/office/drawing/2014/main" id="{89405B8B-943E-D24F-B0C4-6731F2919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57C61-17E8-424B-8AA7-042CEC007000}"/>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266790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A4C20-4209-7445-90DA-691689E1A5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6087D-7B03-134B-8B40-824873D1F9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2F1BF-2CDE-B643-815F-74A13672354A}"/>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5" name="Footer Placeholder 4">
            <a:extLst>
              <a:ext uri="{FF2B5EF4-FFF2-40B4-BE49-F238E27FC236}">
                <a16:creationId xmlns:a16="http://schemas.microsoft.com/office/drawing/2014/main" id="{45B14631-1FF4-6841-91F8-FE16A7CF3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99881-7169-944C-8C26-D2F3B0DFA740}"/>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861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58B9-F84D-1E47-8194-68EB35A23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C8ACF-CE55-D342-96FA-22BA414B38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6F38C-7B32-BE49-9F10-14D5076F34C6}"/>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5" name="Footer Placeholder 4">
            <a:extLst>
              <a:ext uri="{FF2B5EF4-FFF2-40B4-BE49-F238E27FC236}">
                <a16:creationId xmlns:a16="http://schemas.microsoft.com/office/drawing/2014/main" id="{A4287DB0-3142-3741-ABD1-4E9B7EFC5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AC711-2502-0B4A-9E01-F5CA0DC3A0C2}"/>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80162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95E5-ADE0-C540-876A-8E70DF414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5318D-E8EB-E54F-B43F-DEAC03E5E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77AEC-D50A-3A48-A382-890D547A8B1D}"/>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5" name="Footer Placeholder 4">
            <a:extLst>
              <a:ext uri="{FF2B5EF4-FFF2-40B4-BE49-F238E27FC236}">
                <a16:creationId xmlns:a16="http://schemas.microsoft.com/office/drawing/2014/main" id="{6CED7368-CD14-5241-92E3-CCD56B4F8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CE660-9D14-4E4E-B2BC-2E88286773B5}"/>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391568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D325-D44E-7246-9FE7-53E356D4D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BC1DF-33AE-7742-A115-1B7DF6EC97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E8302C-D9FA-3A42-BE62-917AFF964E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A0889-FAE0-7344-BB6B-9588FCDB18AF}"/>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6" name="Footer Placeholder 5">
            <a:extLst>
              <a:ext uri="{FF2B5EF4-FFF2-40B4-BE49-F238E27FC236}">
                <a16:creationId xmlns:a16="http://schemas.microsoft.com/office/drawing/2014/main" id="{F74DB849-A8F5-0848-8175-CFB867C27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50128-345E-5046-AB83-357784E8F72D}"/>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114866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5AF9-2488-394E-AC75-8C384B8FA5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99F51-2927-DE4C-A128-66535733C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F43C6-0C58-FD41-AD3E-0F0C5CE738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91E2DB-253B-FB4D-8474-BA07F9B1B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86314-7ECE-A94A-BFAF-D0513AD10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1B19D3-6329-E44E-8040-EFD94E95580A}"/>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8" name="Footer Placeholder 7">
            <a:extLst>
              <a:ext uri="{FF2B5EF4-FFF2-40B4-BE49-F238E27FC236}">
                <a16:creationId xmlns:a16="http://schemas.microsoft.com/office/drawing/2014/main" id="{AA161F55-C569-C541-B520-A10231CA1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CA228-A719-3C4D-BE27-DAC4BB4AF52D}"/>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414229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B2BF-68D3-C140-A214-A875C7D5A0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CD3EC2-63D5-594C-BB9E-C31B976A61EE}"/>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4" name="Footer Placeholder 3">
            <a:extLst>
              <a:ext uri="{FF2B5EF4-FFF2-40B4-BE49-F238E27FC236}">
                <a16:creationId xmlns:a16="http://schemas.microsoft.com/office/drawing/2014/main" id="{BB3FF398-1FF1-7049-8127-40B84CFAC9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29BF4A-1DA1-6B46-8D9A-8919096F9E29}"/>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5743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39F4CC-E834-D448-9035-AD948477D92A}"/>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3" name="Footer Placeholder 2">
            <a:extLst>
              <a:ext uri="{FF2B5EF4-FFF2-40B4-BE49-F238E27FC236}">
                <a16:creationId xmlns:a16="http://schemas.microsoft.com/office/drawing/2014/main" id="{B5CD59B9-7548-534F-83D4-9549C43425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9EB4F-B63A-0E44-86C1-C9340274FAA9}"/>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82162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F0D0-E1C2-2641-8024-AC0D3EBC4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143937-6BD8-8144-A463-7C26B491C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F081E-27A5-4B4C-8F32-772D95869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2332E-3EDB-3E43-B586-A32D3963ABFC}"/>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6" name="Footer Placeholder 5">
            <a:extLst>
              <a:ext uri="{FF2B5EF4-FFF2-40B4-BE49-F238E27FC236}">
                <a16:creationId xmlns:a16="http://schemas.microsoft.com/office/drawing/2014/main" id="{54F157D2-C433-7A44-939E-9DF1C8937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851B8-ED6A-0C4B-9CC6-202532A4182A}"/>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308512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A924-1E6E-C64D-836E-523B0D074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9CA3F0-D71E-9548-9AC3-16E4261FC4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84B7C-2F5E-2A40-A45A-28DD185FE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9DE8A-FCF0-164E-A20C-D9F97AAA586D}"/>
              </a:ext>
            </a:extLst>
          </p:cNvPr>
          <p:cNvSpPr>
            <a:spLocks noGrp="1"/>
          </p:cNvSpPr>
          <p:nvPr>
            <p:ph type="dt" sz="half" idx="10"/>
          </p:nvPr>
        </p:nvSpPr>
        <p:spPr/>
        <p:txBody>
          <a:bodyPr/>
          <a:lstStyle/>
          <a:p>
            <a:fld id="{953718C1-0548-9A42-A83B-DBCE539CB207}" type="datetimeFigureOut">
              <a:rPr lang="en-US" smtClean="0"/>
              <a:t>8/24/20</a:t>
            </a:fld>
            <a:endParaRPr lang="en-US"/>
          </a:p>
        </p:txBody>
      </p:sp>
      <p:sp>
        <p:nvSpPr>
          <p:cNvPr id="6" name="Footer Placeholder 5">
            <a:extLst>
              <a:ext uri="{FF2B5EF4-FFF2-40B4-BE49-F238E27FC236}">
                <a16:creationId xmlns:a16="http://schemas.microsoft.com/office/drawing/2014/main" id="{0C07409E-CA0A-AD44-9B0B-8BBB3AAC5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19BD6-36CB-5E44-88C0-E64435E639FD}"/>
              </a:ext>
            </a:extLst>
          </p:cNvPr>
          <p:cNvSpPr>
            <a:spLocks noGrp="1"/>
          </p:cNvSpPr>
          <p:nvPr>
            <p:ph type="sldNum" sz="quarter" idx="12"/>
          </p:nvPr>
        </p:nvSpPr>
        <p:spPr/>
        <p:txBody>
          <a:bodyPr/>
          <a:lstStyle/>
          <a:p>
            <a:fld id="{47A76120-4651-4343-A493-F05A343EBC2C}" type="slidenum">
              <a:rPr lang="en-US" smtClean="0"/>
              <a:t>‹#›</a:t>
            </a:fld>
            <a:endParaRPr lang="en-US"/>
          </a:p>
        </p:txBody>
      </p:sp>
    </p:spTree>
    <p:extLst>
      <p:ext uri="{BB962C8B-B14F-4D97-AF65-F5344CB8AC3E}">
        <p14:creationId xmlns:p14="http://schemas.microsoft.com/office/powerpoint/2010/main" val="132565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2A556F-C1AD-2F4A-AC18-555E32BC4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F6510-F079-0242-8E73-A816A5119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72252-7581-CC40-B69C-CEF8DA41A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718C1-0548-9A42-A83B-DBCE539CB207}" type="datetimeFigureOut">
              <a:rPr lang="en-US" smtClean="0"/>
              <a:t>8/24/20</a:t>
            </a:fld>
            <a:endParaRPr lang="en-US"/>
          </a:p>
        </p:txBody>
      </p:sp>
      <p:sp>
        <p:nvSpPr>
          <p:cNvPr id="5" name="Footer Placeholder 4">
            <a:extLst>
              <a:ext uri="{FF2B5EF4-FFF2-40B4-BE49-F238E27FC236}">
                <a16:creationId xmlns:a16="http://schemas.microsoft.com/office/drawing/2014/main" id="{2D5CC19B-EF73-9E47-A7FA-FD77CDB9A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411F5-2303-9149-B050-F5AB7AA24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76120-4651-4343-A493-F05A343EBC2C}" type="slidenum">
              <a:rPr lang="en-US" smtClean="0"/>
              <a:t>‹#›</a:t>
            </a:fld>
            <a:endParaRPr lang="en-US"/>
          </a:p>
        </p:txBody>
      </p:sp>
    </p:spTree>
    <p:extLst>
      <p:ext uri="{BB962C8B-B14F-4D97-AF65-F5344CB8AC3E}">
        <p14:creationId xmlns:p14="http://schemas.microsoft.com/office/powerpoint/2010/main" val="2803039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evcentral.f5.com/s/articles/the-art-of-scale-microservices-the-scale-cube-and-load-balancing" TargetMode="External"/><Relationship Id="rId3" Type="http://schemas.openxmlformats.org/officeDocument/2006/relationships/hyperlink" Target="https://content.bellevue.edu/cst/WEB/WEB420/Week%208/Microservices.pdf" TargetMode="External"/><Relationship Id="rId7" Type="http://schemas.openxmlformats.org/officeDocument/2006/relationships/hyperlink" Target="https://searchitoperations.techtarget.com/tip/Follow-these-6-steps-to-deploy-microservices-in-production"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www.express-gateway.io/eg-vs-amazon-aws-api-gateway/" TargetMode="External"/><Relationship Id="rId5" Type="http://schemas.openxmlformats.org/officeDocument/2006/relationships/hyperlink" Target="https://www.nginx.com/blog/building-microservices-using-an-api-gateway/" TargetMode="External"/><Relationship Id="rId10" Type="http://schemas.openxmlformats.org/officeDocument/2006/relationships/hyperlink" Target="https://microservices.io/" TargetMode="External"/><Relationship Id="rId4" Type="http://schemas.openxmlformats.org/officeDocument/2006/relationships/hyperlink" Target="https://cloudacademy.com/blog/microservices-architecture-challenge-advantage-drawback/" TargetMode="External"/><Relationship Id="rId9" Type="http://schemas.openxmlformats.org/officeDocument/2006/relationships/hyperlink" Target="https://techbeacon.com/app-dev-testing/challenges-scaling-microservi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EB3E11A1-DF2F-D242-918F-17D0405EF42F}"/>
              </a:ext>
            </a:extLst>
          </p:cNvPr>
          <p:cNvSpPr txBox="1"/>
          <p:nvPr/>
        </p:nvSpPr>
        <p:spPr>
          <a:xfrm>
            <a:off x="2038864" y="2871241"/>
            <a:ext cx="7920681" cy="1015663"/>
          </a:xfrm>
          <a:prstGeom prst="rect">
            <a:avLst/>
          </a:prstGeom>
          <a:noFill/>
        </p:spPr>
        <p:txBody>
          <a:bodyPr wrap="square" rtlCol="0">
            <a:spAutoFit/>
          </a:bodyPr>
          <a:lstStyle/>
          <a:p>
            <a:pPr algn="ctr"/>
            <a:r>
              <a:rPr lang="en-US" sz="6000" b="1" dirty="0">
                <a:latin typeface="Bookman Old Style" panose="02050604050505020204" pitchFamily="18" charset="0"/>
              </a:rPr>
              <a:t>Microservices</a:t>
            </a:r>
          </a:p>
        </p:txBody>
      </p:sp>
      <p:sp>
        <p:nvSpPr>
          <p:cNvPr id="7" name="TextBox 6">
            <a:extLst>
              <a:ext uri="{FF2B5EF4-FFF2-40B4-BE49-F238E27FC236}">
                <a16:creationId xmlns:a16="http://schemas.microsoft.com/office/drawing/2014/main" id="{6761F5CF-8CD7-364F-98FB-8C8C8A724079}"/>
              </a:ext>
            </a:extLst>
          </p:cNvPr>
          <p:cNvSpPr txBox="1"/>
          <p:nvPr/>
        </p:nvSpPr>
        <p:spPr>
          <a:xfrm>
            <a:off x="7648832" y="5140411"/>
            <a:ext cx="3830595" cy="646331"/>
          </a:xfrm>
          <a:prstGeom prst="rect">
            <a:avLst/>
          </a:prstGeom>
          <a:noFill/>
        </p:spPr>
        <p:txBody>
          <a:bodyPr wrap="square" rtlCol="0">
            <a:spAutoFit/>
          </a:bodyPr>
          <a:lstStyle/>
          <a:p>
            <a:r>
              <a:rPr lang="en-US" dirty="0"/>
              <a:t>Rhonda Rivas</a:t>
            </a:r>
          </a:p>
          <a:p>
            <a:r>
              <a:rPr lang="en-US" dirty="0"/>
              <a:t>WEB-420</a:t>
            </a:r>
          </a:p>
        </p:txBody>
      </p:sp>
    </p:spTree>
    <p:extLst>
      <p:ext uri="{BB962C8B-B14F-4D97-AF65-F5344CB8AC3E}">
        <p14:creationId xmlns:p14="http://schemas.microsoft.com/office/powerpoint/2010/main" val="35588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22858D4E-B66A-2F4A-A046-020B068DD0EA}"/>
              </a:ext>
            </a:extLst>
          </p:cNvPr>
          <p:cNvSpPr txBox="1"/>
          <p:nvPr/>
        </p:nvSpPr>
        <p:spPr>
          <a:xfrm>
            <a:off x="1890584" y="148281"/>
            <a:ext cx="8353167" cy="646331"/>
          </a:xfrm>
          <a:prstGeom prst="rect">
            <a:avLst/>
          </a:prstGeom>
          <a:noFill/>
        </p:spPr>
        <p:txBody>
          <a:bodyPr wrap="square" rtlCol="0">
            <a:spAutoFit/>
          </a:bodyPr>
          <a:lstStyle/>
          <a:p>
            <a:pPr algn="ctr"/>
            <a:r>
              <a:rPr lang="en-US" sz="3600" b="1" dirty="0">
                <a:latin typeface="Bookman Old Style" panose="02050604050505020204" pitchFamily="18" charset="0"/>
              </a:rPr>
              <a:t>References</a:t>
            </a:r>
          </a:p>
        </p:txBody>
      </p:sp>
      <p:sp>
        <p:nvSpPr>
          <p:cNvPr id="6" name="TextBox 5">
            <a:extLst>
              <a:ext uri="{FF2B5EF4-FFF2-40B4-BE49-F238E27FC236}">
                <a16:creationId xmlns:a16="http://schemas.microsoft.com/office/drawing/2014/main" id="{DF882E5D-6FEB-9A4E-89CA-FB54C7803560}"/>
              </a:ext>
            </a:extLst>
          </p:cNvPr>
          <p:cNvSpPr txBox="1"/>
          <p:nvPr/>
        </p:nvSpPr>
        <p:spPr>
          <a:xfrm>
            <a:off x="469557" y="1122363"/>
            <a:ext cx="10836875" cy="5909310"/>
          </a:xfrm>
          <a:prstGeom prst="rect">
            <a:avLst/>
          </a:prstGeom>
          <a:noFill/>
        </p:spPr>
        <p:txBody>
          <a:bodyPr wrap="square" rtlCol="0">
            <a:spAutoFit/>
          </a:bodyPr>
          <a:lstStyle/>
          <a:p>
            <a:pPr marL="342900" indent="-342900">
              <a:buFont typeface="+mj-lt"/>
              <a:buAutoNum type="arabicPeriod"/>
            </a:pPr>
            <a:r>
              <a:rPr lang="en-US" dirty="0">
                <a:latin typeface="Bookman Old Style" panose="02050604050505020204" pitchFamily="18" charset="0"/>
              </a:rPr>
              <a:t>Microservices: </a:t>
            </a:r>
            <a:r>
              <a:rPr lang="en-US" dirty="0">
                <a:latin typeface="Bookman Old Style" panose="02050604050505020204" pitchFamily="18" charset="0"/>
                <a:hlinkClick r:id="rId3"/>
              </a:rPr>
              <a:t>https://content.bellevue.edu/cst/WEB/WEB420/Week%208/Microservices.pdf</a:t>
            </a:r>
            <a:endParaRPr lang="en-US" dirty="0">
              <a:latin typeface="Bookman Old Style" panose="02050604050505020204" pitchFamily="18" charset="0"/>
            </a:endParaRPr>
          </a:p>
          <a:p>
            <a:pPr marL="342900" indent="-342900">
              <a:buFont typeface="+mj-lt"/>
              <a:buAutoNum type="arabicPeriod"/>
            </a:pPr>
            <a:r>
              <a:rPr lang="en-US" dirty="0">
                <a:latin typeface="Bookman Old Style" panose="02050604050505020204" pitchFamily="18" charset="0"/>
              </a:rPr>
              <a:t>Advantages and Disadvantages of </a:t>
            </a:r>
            <a:r>
              <a:rPr lang="en-US" dirty="0" err="1">
                <a:latin typeface="Bookman Old Style" panose="02050604050505020204" pitchFamily="18" charset="0"/>
              </a:rPr>
              <a:t>Mircoservices</a:t>
            </a:r>
            <a:r>
              <a:rPr lang="en-US" dirty="0">
                <a:latin typeface="Bookman Old Style" panose="02050604050505020204" pitchFamily="18" charset="0"/>
              </a:rPr>
              <a:t> Architecture: </a:t>
            </a:r>
            <a:r>
              <a:rPr lang="en-US" dirty="0">
                <a:latin typeface="Bookman Old Style" panose="02050604050505020204" pitchFamily="18" charset="0"/>
                <a:hlinkClick r:id="rId4"/>
              </a:rPr>
              <a:t>https://cloudacademy.com/blog/microservices-architecture-challenge-advantage-drawback/</a:t>
            </a:r>
            <a:endParaRPr lang="en-US" dirty="0">
              <a:latin typeface="Bookman Old Style" panose="02050604050505020204" pitchFamily="18" charset="0"/>
            </a:endParaRPr>
          </a:p>
          <a:p>
            <a:pPr marL="342900" indent="-342900">
              <a:buFont typeface="+mj-lt"/>
              <a:buAutoNum type="arabicPeriod"/>
            </a:pPr>
            <a:r>
              <a:rPr lang="en-US" dirty="0">
                <a:latin typeface="Bookman Old Style" panose="02050604050505020204" pitchFamily="18" charset="0"/>
              </a:rPr>
              <a:t>Building Microservices: Using an API Gateway: </a:t>
            </a:r>
            <a:r>
              <a:rPr lang="en-US" dirty="0">
                <a:latin typeface="Bookman Old Style" panose="02050604050505020204" pitchFamily="18" charset="0"/>
                <a:hlinkClick r:id="rId5"/>
              </a:rPr>
              <a:t>https://www.nginx.com/blog/building-microservices-using-an-api-gateway/</a:t>
            </a:r>
            <a:endParaRPr lang="en-US" dirty="0">
              <a:latin typeface="Bookman Old Style" panose="02050604050505020204" pitchFamily="18" charset="0"/>
            </a:endParaRPr>
          </a:p>
          <a:p>
            <a:pPr marL="342900" indent="-342900">
              <a:buFont typeface="+mj-lt"/>
              <a:buAutoNum type="arabicPeriod"/>
            </a:pPr>
            <a:r>
              <a:rPr lang="en-US" dirty="0">
                <a:latin typeface="Bookman Old Style" panose="02050604050505020204" pitchFamily="18" charset="0"/>
              </a:rPr>
              <a:t>What is an API Gateway?: </a:t>
            </a:r>
            <a:r>
              <a:rPr lang="en-US" dirty="0">
                <a:latin typeface="Bookman Old Style" panose="02050604050505020204" pitchFamily="18" charset="0"/>
                <a:hlinkClick r:id="rId6"/>
              </a:rPr>
              <a:t>https://www.express-gateway.io/eg-vs-amazon-aws-api-gateway/</a:t>
            </a:r>
            <a:endParaRPr lang="en-US" dirty="0">
              <a:latin typeface="Bookman Old Style" panose="02050604050505020204" pitchFamily="18" charset="0"/>
            </a:endParaRPr>
          </a:p>
          <a:p>
            <a:pPr marL="342900" indent="-342900">
              <a:buFont typeface="+mj-lt"/>
              <a:buAutoNum type="arabicPeriod"/>
            </a:pPr>
            <a:r>
              <a:rPr lang="en-US" dirty="0">
                <a:latin typeface="Bookman Old Style" panose="02050604050505020204" pitchFamily="18" charset="0"/>
              </a:rPr>
              <a:t>Follow these 6 steps to deploy microservices in production: </a:t>
            </a:r>
            <a:r>
              <a:rPr lang="en-US" dirty="0">
                <a:latin typeface="Bookman Old Style" panose="02050604050505020204" pitchFamily="18" charset="0"/>
                <a:hlinkClick r:id="rId7"/>
              </a:rPr>
              <a:t>https://searchitoperations.techtarget.com/tip/Follow-these-6-steps-to-deploy-microservices-in-production</a:t>
            </a:r>
            <a:endParaRPr lang="en-US" dirty="0">
              <a:latin typeface="Bookman Old Style" panose="02050604050505020204" pitchFamily="18" charset="0"/>
            </a:endParaRPr>
          </a:p>
          <a:p>
            <a:pPr marL="342900" indent="-342900">
              <a:buFont typeface="+mj-lt"/>
              <a:buAutoNum type="arabicPeriod"/>
            </a:pPr>
            <a:r>
              <a:rPr lang="en-US" dirty="0">
                <a:latin typeface="Bookman Old Style" panose="02050604050505020204" pitchFamily="18" charset="0"/>
              </a:rPr>
              <a:t>The Art of Scale: Microservices, The Scale Cube and Load Balancing: </a:t>
            </a:r>
            <a:r>
              <a:rPr lang="en-US" dirty="0">
                <a:latin typeface="Bookman Old Style" panose="02050604050505020204" pitchFamily="18" charset="0"/>
                <a:hlinkClick r:id="rId8"/>
              </a:rPr>
              <a:t>https://devcentral.f5.com/s/articles/the-art-of-scale-microservices-the-scale-cube-and-load-balancing</a:t>
            </a:r>
            <a:endParaRPr lang="en-US" dirty="0">
              <a:latin typeface="Bookman Old Style" panose="02050604050505020204" pitchFamily="18" charset="0"/>
            </a:endParaRPr>
          </a:p>
          <a:p>
            <a:pPr marL="342900" indent="-342900">
              <a:buFont typeface="+mj-lt"/>
              <a:buAutoNum type="arabicPeriod"/>
            </a:pPr>
            <a:r>
              <a:rPr lang="en-US" dirty="0">
                <a:latin typeface="Bookman Old Style" panose="02050604050505020204" pitchFamily="18" charset="0"/>
              </a:rPr>
              <a:t>The challenges of scaling microservices: </a:t>
            </a:r>
            <a:r>
              <a:rPr lang="en-US" dirty="0">
                <a:latin typeface="Bookman Old Style" panose="02050604050505020204" pitchFamily="18" charset="0"/>
                <a:hlinkClick r:id="rId9"/>
              </a:rPr>
              <a:t>https://techbeacon.com/app-dev-testing/challenges-scaling-microservices</a:t>
            </a:r>
            <a:endParaRPr lang="en-US" dirty="0">
              <a:latin typeface="Bookman Old Style" panose="02050604050505020204" pitchFamily="18" charset="0"/>
            </a:endParaRPr>
          </a:p>
          <a:p>
            <a:pPr marL="342900" indent="-342900">
              <a:buFont typeface="+mj-lt"/>
              <a:buAutoNum type="arabicPeriod"/>
            </a:pPr>
            <a:r>
              <a:rPr lang="en-US" dirty="0">
                <a:latin typeface="Bookman Old Style" panose="02050604050505020204" pitchFamily="18" charset="0"/>
              </a:rPr>
              <a:t>What are microservices?: </a:t>
            </a:r>
            <a:r>
              <a:rPr lang="en-US" dirty="0">
                <a:latin typeface="Bookman Old Style" panose="02050604050505020204" pitchFamily="18" charset="0"/>
                <a:hlinkClick r:id="rId10"/>
              </a:rPr>
              <a:t>https://microservices.io/</a:t>
            </a:r>
            <a:endParaRPr lang="en-US" dirty="0">
              <a:latin typeface="Bookman Old Style" panose="02050604050505020204" pitchFamily="18" charset="0"/>
            </a:endParaRPr>
          </a:p>
          <a:p>
            <a:br>
              <a:rPr lang="en-US" dirty="0"/>
            </a:br>
            <a:endParaRPr lang="en-US" dirty="0"/>
          </a:p>
          <a:p>
            <a:endParaRPr lang="en-US" dirty="0"/>
          </a:p>
        </p:txBody>
      </p:sp>
    </p:spTree>
    <p:extLst>
      <p:ext uri="{BB962C8B-B14F-4D97-AF65-F5344CB8AC3E}">
        <p14:creationId xmlns:p14="http://schemas.microsoft.com/office/powerpoint/2010/main" val="4653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5D0E41B8-4DA9-A540-A33B-198A019595DE}"/>
              </a:ext>
            </a:extLst>
          </p:cNvPr>
          <p:cNvSpPr txBox="1"/>
          <p:nvPr/>
        </p:nvSpPr>
        <p:spPr>
          <a:xfrm>
            <a:off x="1802027" y="0"/>
            <a:ext cx="8587946" cy="1754326"/>
          </a:xfrm>
          <a:prstGeom prst="rect">
            <a:avLst/>
          </a:prstGeom>
          <a:noFill/>
        </p:spPr>
        <p:txBody>
          <a:bodyPr wrap="square" rtlCol="0">
            <a:spAutoFit/>
          </a:bodyPr>
          <a:lstStyle/>
          <a:p>
            <a:pPr algn="ctr"/>
            <a:r>
              <a:rPr lang="en-US" sz="5400" b="1" dirty="0">
                <a:latin typeface="Bookman Old Style" panose="02050604050505020204" pitchFamily="18" charset="0"/>
              </a:rPr>
              <a:t>What are Microservices?</a:t>
            </a:r>
          </a:p>
        </p:txBody>
      </p:sp>
      <p:sp>
        <p:nvSpPr>
          <p:cNvPr id="6" name="TextBox 5">
            <a:extLst>
              <a:ext uri="{FF2B5EF4-FFF2-40B4-BE49-F238E27FC236}">
                <a16:creationId xmlns:a16="http://schemas.microsoft.com/office/drawing/2014/main" id="{C5FB4450-14EF-B148-A30D-A3439D1B538D}"/>
              </a:ext>
            </a:extLst>
          </p:cNvPr>
          <p:cNvSpPr txBox="1"/>
          <p:nvPr/>
        </p:nvSpPr>
        <p:spPr>
          <a:xfrm>
            <a:off x="296562" y="1989438"/>
            <a:ext cx="11355860"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man Old Style" panose="02050604050505020204" pitchFamily="18" charset="0"/>
              </a:rPr>
              <a:t>Microservices – (also known as the microservice architecture) - is an architectural style that structures an application as a collection of services that are</a:t>
            </a:r>
          </a:p>
          <a:p>
            <a:pPr marL="285750" indent="-285750">
              <a:buFont typeface="Arial" panose="020B0604020202020204" pitchFamily="34" charset="0"/>
              <a:buChar char="•"/>
            </a:pPr>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rPr>
              <a:t>Highly maintainable and testable</a:t>
            </a:r>
          </a:p>
          <a:p>
            <a:pPr marL="285750" indent="-285750">
              <a:buFont typeface="Arial" panose="020B0604020202020204" pitchFamily="34" charset="0"/>
              <a:buChar char="•"/>
            </a:pPr>
            <a:r>
              <a:rPr lang="en-US" dirty="0">
                <a:latin typeface="Bookman Old Style" panose="02050604050505020204" pitchFamily="18" charset="0"/>
              </a:rPr>
              <a:t>Loosely coupled</a:t>
            </a:r>
          </a:p>
          <a:p>
            <a:pPr marL="285750" indent="-285750">
              <a:buFont typeface="Arial" panose="020B0604020202020204" pitchFamily="34" charset="0"/>
              <a:buChar char="•"/>
            </a:pPr>
            <a:r>
              <a:rPr lang="en-US" dirty="0">
                <a:latin typeface="Bookman Old Style" panose="02050604050505020204" pitchFamily="18" charset="0"/>
              </a:rPr>
              <a:t>Independently deployable</a:t>
            </a:r>
          </a:p>
          <a:p>
            <a:pPr marL="285750" indent="-285750">
              <a:buFont typeface="Arial" panose="020B0604020202020204" pitchFamily="34" charset="0"/>
              <a:buChar char="•"/>
            </a:pPr>
            <a:r>
              <a:rPr lang="en-US" dirty="0">
                <a:latin typeface="Bookman Old Style" panose="02050604050505020204" pitchFamily="18" charset="0"/>
              </a:rPr>
              <a:t>Organized around business capabilities</a:t>
            </a:r>
          </a:p>
          <a:p>
            <a:pPr marL="285750" indent="-285750">
              <a:buFont typeface="Arial" panose="020B0604020202020204" pitchFamily="34" charset="0"/>
              <a:buChar char="•"/>
            </a:pPr>
            <a:r>
              <a:rPr lang="en-US" dirty="0">
                <a:latin typeface="Bookman Old Style" panose="02050604050505020204" pitchFamily="18" charset="0"/>
              </a:rPr>
              <a:t>Owned by a small team</a:t>
            </a:r>
          </a:p>
          <a:p>
            <a:pPr marL="285750" indent="-285750">
              <a:buFont typeface="Arial" panose="020B0604020202020204" pitchFamily="34" charset="0"/>
              <a:buChar char="•"/>
            </a:pPr>
            <a:r>
              <a:rPr lang="en-US" dirty="0">
                <a:latin typeface="Bookman Old Style" panose="02050604050505020204" pitchFamily="18" charset="0"/>
              </a:rPr>
              <a:t>The microservice architecture enables the rapid, frequent and reliable delivery of large, complex applications. It also enables an organization to evolve its technology stack.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814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493A96D2-5ADD-6C40-97FE-0160B109ADF1}"/>
              </a:ext>
            </a:extLst>
          </p:cNvPr>
          <p:cNvSpPr txBox="1"/>
          <p:nvPr/>
        </p:nvSpPr>
        <p:spPr>
          <a:xfrm>
            <a:off x="679622" y="729049"/>
            <a:ext cx="10268464" cy="5201424"/>
          </a:xfrm>
          <a:prstGeom prst="rect">
            <a:avLst/>
          </a:prstGeom>
          <a:noFill/>
        </p:spPr>
        <p:txBody>
          <a:bodyPr wrap="square" rtlCol="0">
            <a:spAutoFit/>
          </a:bodyPr>
          <a:lstStyle/>
          <a:p>
            <a:pPr algn="ctr"/>
            <a:r>
              <a:rPr lang="en-US" sz="4400" b="1" dirty="0">
                <a:latin typeface="Bookman Old Style" panose="02050604050505020204" pitchFamily="18" charset="0"/>
              </a:rPr>
              <a:t>Microservices …</a:t>
            </a:r>
          </a:p>
          <a:p>
            <a:endParaRPr lang="en-US" dirty="0"/>
          </a:p>
          <a:p>
            <a:pPr marL="285750" indent="-285750">
              <a:buFont typeface="Arial" panose="020B0604020202020204" pitchFamily="34" charset="0"/>
              <a:buChar char="•"/>
            </a:pPr>
            <a:r>
              <a:rPr lang="en-US" dirty="0">
                <a:latin typeface="Bookman Old Style" panose="02050604050505020204" pitchFamily="18" charset="0"/>
              </a:rPr>
              <a:t>We use the pattern language as a guide</a:t>
            </a:r>
          </a:p>
          <a:p>
            <a:pPr marL="285750" indent="-285750">
              <a:buFont typeface="Arial" panose="020B0604020202020204" pitchFamily="34" charset="0"/>
              <a:buChar char="•"/>
            </a:pPr>
            <a:r>
              <a:rPr lang="en-US" dirty="0">
                <a:latin typeface="Bookman Old Style" panose="02050604050505020204" pitchFamily="18" charset="0"/>
              </a:rPr>
              <a:t>The microservice architecture is not a smoking gun, and it has several drawbacks. </a:t>
            </a:r>
          </a:p>
          <a:p>
            <a:pPr marL="742950" lvl="1" indent="-285750">
              <a:buFont typeface="Arial" panose="020B0604020202020204" pitchFamily="34" charset="0"/>
              <a:buChar char="•"/>
            </a:pPr>
            <a:r>
              <a:rPr lang="en-US" dirty="0">
                <a:latin typeface="Bookman Old Style" panose="02050604050505020204" pitchFamily="18" charset="0"/>
              </a:rPr>
              <a:t>When using this architecture there are numerous issues that you must address.</a:t>
            </a:r>
          </a:p>
          <a:p>
            <a:pPr marL="285750" indent="-285750">
              <a:buFont typeface="Arial" panose="020B0604020202020204" pitchFamily="34" charset="0"/>
              <a:buChar char="•"/>
            </a:pPr>
            <a:r>
              <a:rPr lang="en-US" dirty="0">
                <a:latin typeface="Bookman Old Style" panose="02050604050505020204" pitchFamily="18" charset="0"/>
              </a:rPr>
              <a:t>The microservice architecture pattern language is a collection of patterns for applying the microservice architecture. It has two goals:</a:t>
            </a:r>
          </a:p>
          <a:p>
            <a:pPr marL="742950" lvl="1" indent="-285750">
              <a:buFont typeface="Arial" panose="020B0604020202020204" pitchFamily="34" charset="0"/>
              <a:buChar char="•"/>
            </a:pPr>
            <a:r>
              <a:rPr lang="en-US" dirty="0">
                <a:latin typeface="Bookman Old Style" panose="02050604050505020204" pitchFamily="18" charset="0"/>
              </a:rPr>
              <a:t>The pattern language enables you to decide whether microservices are a good fit for your application.</a:t>
            </a:r>
          </a:p>
          <a:p>
            <a:pPr marL="742950" lvl="1" indent="-285750">
              <a:buFont typeface="Arial" panose="020B0604020202020204" pitchFamily="34" charset="0"/>
              <a:buChar char="•"/>
            </a:pPr>
            <a:r>
              <a:rPr lang="en-US" dirty="0">
                <a:latin typeface="Bookman Old Style" panose="02050604050505020204" pitchFamily="18" charset="0"/>
              </a:rPr>
              <a:t>The pattern language enables you to use the microservice architecture successfully.</a:t>
            </a:r>
          </a:p>
          <a:p>
            <a:pPr marL="285750" indent="-285750">
              <a:buFont typeface="Arial" panose="020B0604020202020204" pitchFamily="34" charset="0"/>
              <a:buChar char="•"/>
            </a:pPr>
            <a:r>
              <a:rPr lang="en-US" dirty="0">
                <a:latin typeface="Bookman Old Style" panose="02050604050505020204" pitchFamily="18" charset="0"/>
              </a:rPr>
              <a:t>A good starting point is the Monolithic Architecture pattern. This is the “traditional” architectural style that is still a good choice for many applications. </a:t>
            </a:r>
          </a:p>
          <a:p>
            <a:pPr marL="742950" lvl="1" indent="-285750">
              <a:buFont typeface="Arial" panose="020B0604020202020204" pitchFamily="34" charset="0"/>
              <a:buChar char="•"/>
            </a:pPr>
            <a:r>
              <a:rPr lang="en-US" dirty="0">
                <a:latin typeface="Bookman Old Style" panose="02050604050505020204" pitchFamily="18" charset="0"/>
              </a:rPr>
              <a:t>It does, however, have numerous limitations and issues and so a better choice for large/complex applications is the Microservice architecture pattern.</a:t>
            </a:r>
          </a:p>
          <a:p>
            <a:pPr marL="285750" indent="-285750">
              <a:buFont typeface="Arial" panose="020B0604020202020204" pitchFamily="34" charset="0"/>
              <a:buChar char="•"/>
            </a:pPr>
            <a:r>
              <a:rPr lang="en-US" dirty="0">
                <a:latin typeface="Bookman Old Style" panose="02050604050505020204" pitchFamily="18" charset="0"/>
              </a:rPr>
              <a:t>Promotes a modular application design – flexibility for organizations.</a:t>
            </a:r>
          </a:p>
          <a:p>
            <a:endParaRPr lang="en-US" dirty="0"/>
          </a:p>
        </p:txBody>
      </p:sp>
    </p:spTree>
    <p:extLst>
      <p:ext uri="{BB962C8B-B14F-4D97-AF65-F5344CB8AC3E}">
        <p14:creationId xmlns:p14="http://schemas.microsoft.com/office/powerpoint/2010/main" val="122443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4BA25771-99F0-A64D-85A3-6F9DB033A915}"/>
              </a:ext>
            </a:extLst>
          </p:cNvPr>
          <p:cNvSpPr txBox="1"/>
          <p:nvPr/>
        </p:nvSpPr>
        <p:spPr>
          <a:xfrm>
            <a:off x="1062681" y="518984"/>
            <a:ext cx="8662087" cy="923330"/>
          </a:xfrm>
          <a:prstGeom prst="rect">
            <a:avLst/>
          </a:prstGeom>
          <a:noFill/>
        </p:spPr>
        <p:txBody>
          <a:bodyPr wrap="square" rtlCol="0">
            <a:spAutoFit/>
          </a:bodyPr>
          <a:lstStyle/>
          <a:p>
            <a:pPr algn="ctr"/>
            <a:r>
              <a:rPr lang="en-US" sz="3600" b="1" dirty="0">
                <a:latin typeface="Bookman Old Style" panose="02050604050505020204" pitchFamily="18" charset="0"/>
              </a:rPr>
              <a:t>Disadvantages of microservices</a:t>
            </a:r>
          </a:p>
          <a:p>
            <a:endParaRPr lang="en-US" dirty="0"/>
          </a:p>
        </p:txBody>
      </p:sp>
      <p:sp>
        <p:nvSpPr>
          <p:cNvPr id="6" name="TextBox 5">
            <a:extLst>
              <a:ext uri="{FF2B5EF4-FFF2-40B4-BE49-F238E27FC236}">
                <a16:creationId xmlns:a16="http://schemas.microsoft.com/office/drawing/2014/main" id="{0869E2B8-33FC-D440-A01B-70ECE138AA83}"/>
              </a:ext>
            </a:extLst>
          </p:cNvPr>
          <p:cNvSpPr txBox="1"/>
          <p:nvPr/>
        </p:nvSpPr>
        <p:spPr>
          <a:xfrm>
            <a:off x="741405" y="1705232"/>
            <a:ext cx="10392033" cy="5078313"/>
          </a:xfrm>
          <a:prstGeom prst="rect">
            <a:avLst/>
          </a:prstGeom>
          <a:noFill/>
        </p:spPr>
        <p:txBody>
          <a:bodyPr wrap="square" rtlCol="0">
            <a:spAutoFit/>
          </a:bodyPr>
          <a:lstStyle/>
          <a:p>
            <a:r>
              <a:rPr lang="en-US" b="1" u="sng" dirty="0">
                <a:latin typeface="Bookman Old Style" panose="02050604050505020204" pitchFamily="18" charset="0"/>
              </a:rPr>
              <a:t>Communication between services is complex</a:t>
            </a:r>
            <a:r>
              <a:rPr lang="en-US" dirty="0">
                <a:latin typeface="Bookman Old Style" panose="02050604050505020204" pitchFamily="18" charset="0"/>
              </a:rPr>
              <a:t>: Since everything is now an independent service, you have to carefully handle requests traveling between your modules. In one such scenario, developers may be forced to write extra code to avoid disruption. Over time, complications will arise when remote calls experience latency.</a:t>
            </a:r>
          </a:p>
          <a:p>
            <a:r>
              <a:rPr lang="en-US" b="1" u="sng" dirty="0">
                <a:latin typeface="Bookman Old Style" panose="02050604050505020204" pitchFamily="18" charset="0"/>
              </a:rPr>
              <a:t>More services equals more resources</a:t>
            </a:r>
            <a:r>
              <a:rPr lang="en-US" dirty="0">
                <a:latin typeface="Bookman Old Style" panose="02050604050505020204" pitchFamily="18" charset="0"/>
              </a:rPr>
              <a:t>: Multiple databases and transaction management can be painful.</a:t>
            </a:r>
          </a:p>
          <a:p>
            <a:r>
              <a:rPr lang="en-US" b="1" u="sng" dirty="0">
                <a:latin typeface="Bookman Old Style" panose="02050604050505020204" pitchFamily="18" charset="0"/>
              </a:rPr>
              <a:t>Global testing is difficult</a:t>
            </a:r>
            <a:r>
              <a:rPr lang="en-US" dirty="0">
                <a:latin typeface="Bookman Old Style" panose="02050604050505020204" pitchFamily="18" charset="0"/>
              </a:rPr>
              <a:t>: Testing a microservices-based application can be cumbersome. In a monolithic approach, we would just need to launch our WAR on an application server and ensure its connectivity with the underlying database. With microservices, each dependent service needs to be confirmed before testing can occur.</a:t>
            </a:r>
          </a:p>
          <a:p>
            <a:r>
              <a:rPr lang="en-US" b="1" u="sng" dirty="0">
                <a:latin typeface="Bookman Old Style" panose="02050604050505020204" pitchFamily="18" charset="0"/>
              </a:rPr>
              <a:t>Debugging problems can be harder</a:t>
            </a:r>
            <a:r>
              <a:rPr lang="en-US" dirty="0">
                <a:latin typeface="Bookman Old Style" panose="02050604050505020204" pitchFamily="18" charset="0"/>
              </a:rPr>
              <a:t>: Each service has its own set of logs to go through. Log, logs, and more logs.</a:t>
            </a:r>
          </a:p>
          <a:p>
            <a:r>
              <a:rPr lang="en-US" b="1" u="sng" dirty="0">
                <a:latin typeface="Bookman Old Style" panose="02050604050505020204" pitchFamily="18" charset="0"/>
              </a:rPr>
              <a:t>Deployment challengers</a:t>
            </a:r>
            <a:r>
              <a:rPr lang="en-US" dirty="0">
                <a:latin typeface="Bookman Old Style" panose="02050604050505020204" pitchFamily="18" charset="0"/>
              </a:rPr>
              <a:t>: The product may need coordination among multiple services, which may not be as straightforward as deploying a WAR in a container.</a:t>
            </a:r>
          </a:p>
          <a:p>
            <a:r>
              <a:rPr lang="en-US" b="1" u="sng" dirty="0">
                <a:latin typeface="Bookman Old Style" panose="02050604050505020204" pitchFamily="18" charset="0"/>
              </a:rPr>
              <a:t>Large vs small product companies</a:t>
            </a:r>
            <a:r>
              <a:rPr lang="en-US" dirty="0">
                <a:latin typeface="Bookman Old Style" panose="02050604050505020204" pitchFamily="18" charset="0"/>
              </a:rPr>
              <a:t>: Microservices are great for large companies but can be slower to implement and too complicated for small companies who need to create and iterate quickly, and don’t want to get bogged down in complex orchestration.</a:t>
            </a:r>
          </a:p>
          <a:p>
            <a:endParaRPr lang="en-US" dirty="0"/>
          </a:p>
        </p:txBody>
      </p:sp>
    </p:spTree>
    <p:extLst>
      <p:ext uri="{BB962C8B-B14F-4D97-AF65-F5344CB8AC3E}">
        <p14:creationId xmlns:p14="http://schemas.microsoft.com/office/powerpoint/2010/main" val="279946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A7B37F87-0FF8-8D41-880A-714BB4EE06F7}"/>
              </a:ext>
            </a:extLst>
          </p:cNvPr>
          <p:cNvSpPr txBox="1"/>
          <p:nvPr/>
        </p:nvSpPr>
        <p:spPr>
          <a:xfrm>
            <a:off x="926757" y="321276"/>
            <a:ext cx="10033686" cy="5970865"/>
          </a:xfrm>
          <a:prstGeom prst="rect">
            <a:avLst/>
          </a:prstGeom>
          <a:noFill/>
        </p:spPr>
        <p:txBody>
          <a:bodyPr wrap="square" rtlCol="0">
            <a:spAutoFit/>
          </a:bodyPr>
          <a:lstStyle/>
          <a:p>
            <a:pPr algn="ctr"/>
            <a:r>
              <a:rPr lang="en-US" sz="4000" dirty="0">
                <a:latin typeface="Bookman Old Style" panose="02050604050505020204" pitchFamily="18" charset="0"/>
              </a:rPr>
              <a:t>Advantages of microservices</a:t>
            </a:r>
          </a:p>
          <a:p>
            <a:endParaRPr lang="en-US" dirty="0">
              <a:latin typeface="Bookman Old Style" panose="02050604050505020204" pitchFamily="18" charset="0"/>
            </a:endParaRPr>
          </a:p>
          <a:p>
            <a:pPr marL="285750" indent="-285750">
              <a:buFont typeface="Arial" panose="020B0604020202020204" pitchFamily="34" charset="0"/>
              <a:buChar char="•"/>
            </a:pPr>
            <a:r>
              <a:rPr lang="en-US" b="1" u="sng" dirty="0">
                <a:latin typeface="Bookman Old Style" panose="02050604050505020204" pitchFamily="18" charset="0"/>
              </a:rPr>
              <a:t>Improved fault isolation</a:t>
            </a:r>
            <a:r>
              <a:rPr lang="en-US" dirty="0">
                <a:latin typeface="Bookman Old Style" panose="02050604050505020204" pitchFamily="18" charset="0"/>
              </a:rPr>
              <a:t>: Larger applications can remain mostly unaffected by the failure of a single module.</a:t>
            </a:r>
          </a:p>
          <a:p>
            <a:pPr marL="285750" indent="-285750">
              <a:buFont typeface="Arial" panose="020B0604020202020204" pitchFamily="34" charset="0"/>
              <a:buChar char="•"/>
            </a:pPr>
            <a:r>
              <a:rPr lang="en-US" b="1" u="sng" dirty="0">
                <a:latin typeface="Bookman Old Style" panose="02050604050505020204" pitchFamily="18" charset="0"/>
              </a:rPr>
              <a:t>Eliminate vendor or technology lock-in</a:t>
            </a:r>
            <a:r>
              <a:rPr lang="en-US" dirty="0">
                <a:latin typeface="Bookman Old Style" panose="02050604050505020204" pitchFamily="18" charset="0"/>
              </a:rPr>
              <a:t>: Microservices provide the flexibility to try out a new technology stack on an individual service as needed. There won’t be as many dependency concerns and rolling back changes becomes much easier. With less code in play, there is more flexibility.</a:t>
            </a:r>
          </a:p>
          <a:p>
            <a:pPr marL="285750" indent="-285750">
              <a:buFont typeface="Arial" panose="020B0604020202020204" pitchFamily="34" charset="0"/>
              <a:buChar char="•"/>
            </a:pPr>
            <a:r>
              <a:rPr lang="en-US" b="1" u="sng" dirty="0">
                <a:latin typeface="Bookman Old Style" panose="02050604050505020204" pitchFamily="18" charset="0"/>
              </a:rPr>
              <a:t>Ease of understanding</a:t>
            </a:r>
            <a:r>
              <a:rPr lang="en-US" dirty="0">
                <a:latin typeface="Bookman Old Style" panose="02050604050505020204" pitchFamily="18" charset="0"/>
              </a:rPr>
              <a:t>: With added simplicity, developers can better understand the functionality of a service.</a:t>
            </a:r>
          </a:p>
          <a:p>
            <a:pPr marL="285750" indent="-285750">
              <a:buFont typeface="Arial" panose="020B0604020202020204" pitchFamily="34" charset="0"/>
              <a:buChar char="•"/>
            </a:pPr>
            <a:r>
              <a:rPr lang="en-US" b="1" u="sng" dirty="0">
                <a:latin typeface="Bookman Old Style" panose="02050604050505020204" pitchFamily="18" charset="0"/>
              </a:rPr>
              <a:t>Smaller and faster deployments</a:t>
            </a:r>
            <a:r>
              <a:rPr lang="en-US" dirty="0">
                <a:latin typeface="Bookman Old Style" panose="02050604050505020204" pitchFamily="18" charset="0"/>
              </a:rPr>
              <a:t>: Smaller codebases and scope = quicker deployments, which also allow you to start to explore the benefits of Continuous Deployment.</a:t>
            </a:r>
          </a:p>
          <a:p>
            <a:pPr marL="285750" indent="-285750">
              <a:buFont typeface="Arial" panose="020B0604020202020204" pitchFamily="34" charset="0"/>
              <a:buChar char="•"/>
            </a:pPr>
            <a:r>
              <a:rPr lang="en-US" b="1" u="sng" dirty="0">
                <a:latin typeface="Bookman Old Style" panose="02050604050505020204" pitchFamily="18" charset="0"/>
              </a:rPr>
              <a:t>Scalability:</a:t>
            </a:r>
            <a:r>
              <a:rPr lang="en-US" dirty="0">
                <a:latin typeface="Bookman Old Style" panose="02050604050505020204" pitchFamily="18" charset="0"/>
              </a:rPr>
              <a:t> Since your services are separate, you can more easily scale the most needed ones at the appropriate times, as opposed to the whole application. When done correctly, this can impact cost savings.</a:t>
            </a:r>
          </a:p>
          <a:p>
            <a:pPr marL="285750" indent="-285750">
              <a:buFont typeface="Arial" panose="020B0604020202020204" pitchFamily="34" charset="0"/>
              <a:buChar char="•"/>
            </a:pPr>
            <a:endParaRPr lang="en-US" dirty="0">
              <a:latin typeface="Bookman Old Style" panose="02050604050505020204" pitchFamily="18" charset="0"/>
            </a:endParaRPr>
          </a:p>
          <a:p>
            <a:r>
              <a:rPr lang="en-US" dirty="0">
                <a:latin typeface="Bookman Old Style" panose="02050604050505020204" pitchFamily="18" charset="0"/>
              </a:rPr>
              <a:t>The advantages of microservices are used by some heavy enterprise players such as Amazon, Netflix, and eBay to adopt the methodology. </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336364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EEF258D5-518B-6841-BFF8-EB970DB86C71}"/>
              </a:ext>
            </a:extLst>
          </p:cNvPr>
          <p:cNvSpPr txBox="1"/>
          <p:nvPr/>
        </p:nvSpPr>
        <p:spPr>
          <a:xfrm>
            <a:off x="889686" y="358346"/>
            <a:ext cx="8773298" cy="4308872"/>
          </a:xfrm>
          <a:prstGeom prst="rect">
            <a:avLst/>
          </a:prstGeom>
          <a:noFill/>
        </p:spPr>
        <p:txBody>
          <a:bodyPr wrap="square" rtlCol="0">
            <a:spAutoFit/>
          </a:bodyPr>
          <a:lstStyle/>
          <a:p>
            <a:pPr algn="ctr"/>
            <a:r>
              <a:rPr lang="en-US" sz="4000" b="1" dirty="0">
                <a:latin typeface="Bookman Old Style" panose="02050604050505020204" pitchFamily="18" charset="0"/>
              </a:rPr>
              <a:t>API Gateway</a:t>
            </a:r>
          </a:p>
          <a:p>
            <a:endParaRPr lang="en-US" dirty="0"/>
          </a:p>
          <a:p>
            <a:endParaRPr lang="en-US" dirty="0"/>
          </a:p>
          <a:p>
            <a:endParaRPr lang="en-US" dirty="0"/>
          </a:p>
          <a:p>
            <a:r>
              <a:rPr lang="en-US" dirty="0">
                <a:latin typeface="Bookman Old Style" panose="02050604050505020204" pitchFamily="18" charset="0"/>
              </a:rPr>
              <a:t>An API gateway is an API management tool that sits between a client and a collection of “backend” services. </a:t>
            </a:r>
          </a:p>
          <a:p>
            <a:endParaRPr lang="en-US" dirty="0">
              <a:latin typeface="Bookman Old Style" panose="02050604050505020204" pitchFamily="18" charset="0"/>
            </a:endParaRPr>
          </a:p>
          <a:p>
            <a:r>
              <a:rPr lang="en-US" dirty="0">
                <a:latin typeface="Bookman Old Style" panose="02050604050505020204" pitchFamily="18" charset="0"/>
              </a:rPr>
              <a:t>The API gateway acts as a reverse proxy so it can accept all the needed application programming interface (API). It calls, aggregate the various services required to fulfill them, and return the appropriate result.</a:t>
            </a: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p:txBody>
      </p:sp>
      <p:pic>
        <p:nvPicPr>
          <p:cNvPr id="7" name="Picture 6" descr="A close up of a logo&#10;&#10;Description automatically generated">
            <a:extLst>
              <a:ext uri="{FF2B5EF4-FFF2-40B4-BE49-F238E27FC236}">
                <a16:creationId xmlns:a16="http://schemas.microsoft.com/office/drawing/2014/main" id="{E88F30DE-19AF-0A46-9A21-32D99A252342}"/>
              </a:ext>
            </a:extLst>
          </p:cNvPr>
          <p:cNvPicPr>
            <a:picLocks noChangeAspect="1"/>
          </p:cNvPicPr>
          <p:nvPr/>
        </p:nvPicPr>
        <p:blipFill>
          <a:blip r:embed="rId3"/>
          <a:stretch>
            <a:fillRect/>
          </a:stretch>
        </p:blipFill>
        <p:spPr>
          <a:xfrm>
            <a:off x="889686" y="3781163"/>
            <a:ext cx="4940815" cy="2953274"/>
          </a:xfrm>
          <a:prstGeom prst="rect">
            <a:avLst/>
          </a:prstGeom>
        </p:spPr>
      </p:pic>
      <p:sp>
        <p:nvSpPr>
          <p:cNvPr id="8" name="TextBox 7">
            <a:extLst>
              <a:ext uri="{FF2B5EF4-FFF2-40B4-BE49-F238E27FC236}">
                <a16:creationId xmlns:a16="http://schemas.microsoft.com/office/drawing/2014/main" id="{710603F6-ED10-2146-A33E-89828B7BE836}"/>
              </a:ext>
            </a:extLst>
          </p:cNvPr>
          <p:cNvSpPr txBox="1"/>
          <p:nvPr/>
        </p:nvSpPr>
        <p:spPr>
          <a:xfrm>
            <a:off x="7111313" y="3651460"/>
            <a:ext cx="4318687"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ookman Old Style" panose="02050604050505020204" pitchFamily="18" charset="0"/>
              </a:rPr>
              <a:t>API gateway is considered a “middleware”. </a:t>
            </a:r>
          </a:p>
          <a:p>
            <a:pPr marL="285750" indent="-285750">
              <a:buFont typeface="Arial" panose="020B0604020202020204" pitchFamily="34" charset="0"/>
              <a:buChar char="•"/>
            </a:pPr>
            <a:r>
              <a:rPr lang="en-US" dirty="0">
                <a:latin typeface="Bookman Old Style" panose="02050604050505020204" pitchFamily="18" charset="0"/>
              </a:rPr>
              <a:t>It uses protocols through RESTful API’s.</a:t>
            </a:r>
          </a:p>
          <a:p>
            <a:pPr marL="285750" indent="-285750">
              <a:buFont typeface="Arial" panose="020B0604020202020204" pitchFamily="34" charset="0"/>
              <a:buChar char="•"/>
            </a:pPr>
            <a:r>
              <a:rPr lang="en-US" dirty="0">
                <a:latin typeface="Bookman Old Style" panose="02050604050505020204" pitchFamily="18" charset="0"/>
              </a:rPr>
              <a:t>This makes things easier to develop, secure, manage and scale endpoints.</a:t>
            </a:r>
          </a:p>
          <a:p>
            <a:pPr marL="742950" lvl="1" indent="-285750">
              <a:buFont typeface="Arial" panose="020B0604020202020204" pitchFamily="34" charset="0"/>
              <a:buChar char="•"/>
            </a:pPr>
            <a:r>
              <a:rPr lang="en-US" dirty="0">
                <a:latin typeface="Bookman Old Style" panose="02050604050505020204" pitchFamily="18" charset="0"/>
              </a:rPr>
              <a:t>Moves most of the required logic from the client, into the gateway.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5353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BD5EF08A-27B6-3945-9D10-9013351BDE46}"/>
              </a:ext>
            </a:extLst>
          </p:cNvPr>
          <p:cNvSpPr txBox="1"/>
          <p:nvPr/>
        </p:nvSpPr>
        <p:spPr>
          <a:xfrm>
            <a:off x="1499286" y="-35174"/>
            <a:ext cx="9168714" cy="646331"/>
          </a:xfrm>
          <a:prstGeom prst="rect">
            <a:avLst/>
          </a:prstGeom>
          <a:noFill/>
        </p:spPr>
        <p:txBody>
          <a:bodyPr wrap="square" rtlCol="0">
            <a:spAutoFit/>
          </a:bodyPr>
          <a:lstStyle/>
          <a:p>
            <a:pPr algn="ctr"/>
            <a:r>
              <a:rPr lang="en-US" sz="3600" b="1" dirty="0">
                <a:latin typeface="Bookman Old Style" panose="02050604050505020204" pitchFamily="18" charset="0"/>
              </a:rPr>
              <a:t>Deploying Microservices</a:t>
            </a:r>
          </a:p>
        </p:txBody>
      </p:sp>
      <p:sp>
        <p:nvSpPr>
          <p:cNvPr id="6" name="TextBox 5">
            <a:extLst>
              <a:ext uri="{FF2B5EF4-FFF2-40B4-BE49-F238E27FC236}">
                <a16:creationId xmlns:a16="http://schemas.microsoft.com/office/drawing/2014/main" id="{991B8A4F-C876-A74C-BC9D-E3095CC06B31}"/>
              </a:ext>
            </a:extLst>
          </p:cNvPr>
          <p:cNvSpPr txBox="1"/>
          <p:nvPr/>
        </p:nvSpPr>
        <p:spPr>
          <a:xfrm>
            <a:off x="556053" y="657195"/>
            <a:ext cx="10235514" cy="6740307"/>
          </a:xfrm>
          <a:prstGeom prst="rect">
            <a:avLst/>
          </a:prstGeom>
          <a:noFill/>
        </p:spPr>
        <p:txBody>
          <a:bodyPr wrap="square" rtlCol="0">
            <a:spAutoFit/>
          </a:bodyPr>
          <a:lstStyle/>
          <a:p>
            <a:r>
              <a:rPr lang="en-US" dirty="0">
                <a:latin typeface="Bookman Old Style" panose="02050604050505020204" pitchFamily="18" charset="0"/>
              </a:rPr>
              <a:t>While there is no prescriptive or universal action plan to deploy microservices in a production environment, there are some principles that should and are followed by the big companies (Amazon, Google, </a:t>
            </a:r>
            <a:r>
              <a:rPr lang="en-US" dirty="0" err="1">
                <a:latin typeface="Bookman Old Style" panose="02050604050505020204" pitchFamily="18" charset="0"/>
              </a:rPr>
              <a:t>etc</a:t>
            </a:r>
            <a:r>
              <a:rPr lang="en-US" dirty="0">
                <a:latin typeface="Bookman Old Style" panose="02050604050505020204" pitchFamily="18" charset="0"/>
              </a:rPr>
              <a:t>…</a:t>
            </a:r>
          </a:p>
          <a:p>
            <a:endParaRPr lang="en-US" dirty="0">
              <a:latin typeface="Bookman Old Style" panose="02050604050505020204" pitchFamily="18" charset="0"/>
            </a:endParaRPr>
          </a:p>
          <a:p>
            <a:pPr marL="285750" indent="-285750">
              <a:buFont typeface="Wingdings" pitchFamily="2" charset="2"/>
              <a:buChar char="Ø"/>
            </a:pPr>
            <a:r>
              <a:rPr lang="en-US" b="1" u="sng" dirty="0">
                <a:latin typeface="Bookman Old Style" panose="02050604050505020204" pitchFamily="18" charset="0"/>
              </a:rPr>
              <a:t>Use cloud services for production infrastructure</a:t>
            </a:r>
          </a:p>
          <a:p>
            <a:pPr marL="742950" lvl="1" indent="-285750">
              <a:buFont typeface="Wingdings" pitchFamily="2" charset="2"/>
              <a:buChar char="Ø"/>
            </a:pPr>
            <a:r>
              <a:rPr lang="en-US" dirty="0">
                <a:latin typeface="Bookman Old Style" panose="02050604050505020204" pitchFamily="18" charset="0"/>
              </a:rPr>
              <a:t>This captures an infrastructure resource or enterprise app(s) as on-demand services.</a:t>
            </a:r>
          </a:p>
          <a:p>
            <a:pPr marL="742950" lvl="1" indent="-285750">
              <a:buFont typeface="Wingdings" pitchFamily="2" charset="2"/>
              <a:buChar char="Ø"/>
            </a:pPr>
            <a:r>
              <a:rPr lang="en-US" dirty="0">
                <a:latin typeface="Bookman Old Style" panose="02050604050505020204" pitchFamily="18" charset="0"/>
              </a:rPr>
              <a:t>enable microservice</a:t>
            </a:r>
          </a:p>
          <a:p>
            <a:pPr marL="742950" lvl="1" indent="-285750">
              <a:buFont typeface="Wingdings" pitchFamily="2" charset="2"/>
              <a:buChar char="Ø"/>
            </a:pPr>
            <a:r>
              <a:rPr lang="en-US" dirty="0">
                <a:latin typeface="Bookman Old Style" panose="02050604050505020204" pitchFamily="18" charset="0"/>
              </a:rPr>
              <a:t> make it more cost-effective and convenient to disaggregate and run application functions as separate components</a:t>
            </a:r>
          </a:p>
          <a:p>
            <a:pPr marL="285750" indent="-285750">
              <a:buFont typeface="Wingdings" pitchFamily="2" charset="2"/>
              <a:buChar char="Ø"/>
            </a:pPr>
            <a:r>
              <a:rPr lang="en-US" b="1" u="sng" dirty="0">
                <a:latin typeface="Bookman Old Style" panose="02050604050505020204" pitchFamily="18" charset="0"/>
              </a:rPr>
              <a:t>Design for failure</a:t>
            </a:r>
          </a:p>
          <a:p>
            <a:pPr marL="742950" lvl="1" indent="-285750">
              <a:buFont typeface="Wingdings" pitchFamily="2" charset="2"/>
              <a:buChar char="Ø"/>
            </a:pPr>
            <a:r>
              <a:rPr lang="en-US" dirty="0">
                <a:latin typeface="Bookman Old Style" panose="02050604050505020204" pitchFamily="18" charset="0"/>
              </a:rPr>
              <a:t>Microservices are decoupled and distributed – the individual components have lots of dependencies.</a:t>
            </a:r>
          </a:p>
          <a:p>
            <a:pPr marL="742950" lvl="1" indent="-285750">
              <a:buFont typeface="Wingdings" pitchFamily="2" charset="2"/>
              <a:buChar char="Ø"/>
            </a:pPr>
            <a:r>
              <a:rPr lang="en-US" dirty="0">
                <a:latin typeface="Bookman Old Style" panose="02050604050505020204" pitchFamily="18" charset="0"/>
              </a:rPr>
              <a:t>The microservices infrastructure cannot be critically dependent on a single server</a:t>
            </a:r>
          </a:p>
          <a:p>
            <a:pPr marL="742950" lvl="1" indent="-285750">
              <a:buFont typeface="Wingdings" pitchFamily="2" charset="2"/>
              <a:buChar char="Ø"/>
            </a:pPr>
            <a:r>
              <a:rPr lang="en-US" dirty="0">
                <a:latin typeface="Bookman Old Style" panose="02050604050505020204" pitchFamily="18" charset="0"/>
              </a:rPr>
              <a:t>must design and deploy microservices to accommodate for failure</a:t>
            </a:r>
          </a:p>
          <a:p>
            <a:pPr marL="1200150" lvl="2" indent="-285750">
              <a:buFont typeface="Wingdings" pitchFamily="2" charset="2"/>
              <a:buChar char="Ø"/>
            </a:pPr>
            <a:r>
              <a:rPr lang="en-US" dirty="0">
                <a:latin typeface="Bookman Old Style" panose="02050604050505020204" pitchFamily="18" charset="0"/>
              </a:rPr>
              <a:t>Must treat servers  (or container nodes) as stateless entities that can independently stop, restart, auto-scale and patch.</a:t>
            </a:r>
          </a:p>
          <a:p>
            <a:pPr marL="285750" indent="-285750">
              <a:buFont typeface="Wingdings" pitchFamily="2" charset="2"/>
              <a:buChar char="Ø"/>
            </a:pPr>
            <a:r>
              <a:rPr lang="en-US" dirty="0">
                <a:latin typeface="Bookman Old Style" panose="02050604050505020204" pitchFamily="18" charset="0"/>
              </a:rPr>
              <a:t>Decentralize data management</a:t>
            </a:r>
          </a:p>
          <a:p>
            <a:pPr marL="742950" lvl="1" indent="-285750">
              <a:buFont typeface="Wingdings" pitchFamily="2" charset="2"/>
              <a:buChar char="Ø"/>
            </a:pPr>
            <a:r>
              <a:rPr lang="en-US" dirty="0">
                <a:latin typeface="Bookman Old Style" panose="02050604050505020204" pitchFamily="18" charset="0"/>
              </a:rPr>
              <a:t>consolidate databases and storage volumes onto a few systems to improve operational efficiency</a:t>
            </a:r>
          </a:p>
          <a:p>
            <a:pPr marL="1200150" lvl="2" indent="-285750">
              <a:buFont typeface="Wingdings" pitchFamily="2" charset="2"/>
              <a:buChar char="Ø"/>
            </a:pPr>
            <a:r>
              <a:rPr lang="en-US" dirty="0">
                <a:latin typeface="Bookman Old Style" panose="02050604050505020204" pitchFamily="18" charset="0"/>
              </a:rPr>
              <a:t>cuts licensing costs</a:t>
            </a:r>
          </a:p>
          <a:p>
            <a:pPr marL="1200150" lvl="2" indent="-285750">
              <a:buFont typeface="Wingdings" pitchFamily="2" charset="2"/>
              <a:buChar char="Ø"/>
            </a:pPr>
            <a:r>
              <a:rPr lang="en-US" dirty="0">
                <a:latin typeface="Bookman Old Style" panose="02050604050505020204" pitchFamily="18" charset="0"/>
              </a:rPr>
              <a:t>simplify application, policy and security management. </a:t>
            </a:r>
          </a:p>
          <a:p>
            <a:pPr marL="285750" indent="-285750">
              <a:buFont typeface="Wingdings" pitchFamily="2" charset="2"/>
              <a:buChar char="Ø"/>
            </a:pPr>
            <a:endParaRPr lang="en-US" dirty="0"/>
          </a:p>
          <a:p>
            <a:pPr lvl="2"/>
            <a:endParaRPr lang="en-US" dirty="0"/>
          </a:p>
        </p:txBody>
      </p:sp>
    </p:spTree>
    <p:extLst>
      <p:ext uri="{BB962C8B-B14F-4D97-AF65-F5344CB8AC3E}">
        <p14:creationId xmlns:p14="http://schemas.microsoft.com/office/powerpoint/2010/main" val="115649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0B0E0D6F-0E9A-0842-BE6C-928B1D83D8FC}"/>
              </a:ext>
            </a:extLst>
          </p:cNvPr>
          <p:cNvSpPr txBox="1"/>
          <p:nvPr/>
        </p:nvSpPr>
        <p:spPr>
          <a:xfrm>
            <a:off x="1499286" y="-35174"/>
            <a:ext cx="9168714" cy="646331"/>
          </a:xfrm>
          <a:prstGeom prst="rect">
            <a:avLst/>
          </a:prstGeom>
          <a:noFill/>
        </p:spPr>
        <p:txBody>
          <a:bodyPr wrap="square" rtlCol="0">
            <a:spAutoFit/>
          </a:bodyPr>
          <a:lstStyle/>
          <a:p>
            <a:pPr algn="ctr"/>
            <a:r>
              <a:rPr lang="en-US" sz="3600" b="1" dirty="0">
                <a:latin typeface="Bookman Old Style" panose="02050604050505020204" pitchFamily="18" charset="0"/>
              </a:rPr>
              <a:t>Deploying Microservices, contd.</a:t>
            </a:r>
          </a:p>
        </p:txBody>
      </p:sp>
      <p:sp>
        <p:nvSpPr>
          <p:cNvPr id="4" name="TextBox 3">
            <a:extLst>
              <a:ext uri="{FF2B5EF4-FFF2-40B4-BE49-F238E27FC236}">
                <a16:creationId xmlns:a16="http://schemas.microsoft.com/office/drawing/2014/main" id="{4FDF97F2-32D1-EF47-91BB-8016668FB56E}"/>
              </a:ext>
            </a:extLst>
          </p:cNvPr>
          <p:cNvSpPr txBox="1"/>
          <p:nvPr/>
        </p:nvSpPr>
        <p:spPr>
          <a:xfrm>
            <a:off x="518984" y="926757"/>
            <a:ext cx="10602097" cy="4524315"/>
          </a:xfrm>
          <a:prstGeom prst="rect">
            <a:avLst/>
          </a:prstGeom>
          <a:noFill/>
        </p:spPr>
        <p:txBody>
          <a:bodyPr wrap="square" rtlCol="0">
            <a:spAutoFit/>
          </a:bodyPr>
          <a:lstStyle/>
          <a:p>
            <a:pPr marL="285750" indent="-285750">
              <a:buFont typeface="Wingdings" pitchFamily="2" charset="2"/>
              <a:buChar char="Ø"/>
            </a:pPr>
            <a:r>
              <a:rPr lang="en-US" b="1" dirty="0">
                <a:latin typeface="Bookman Old Style" panose="02050604050505020204" pitchFamily="18" charset="0"/>
              </a:rPr>
              <a:t>Distribute governance</a:t>
            </a:r>
          </a:p>
          <a:p>
            <a:pPr marL="742950" lvl="1" indent="-285750">
              <a:buFont typeface="Wingdings" pitchFamily="2" charset="2"/>
              <a:buChar char="Ø"/>
            </a:pPr>
            <a:r>
              <a:rPr lang="en-US" dirty="0">
                <a:latin typeface="Bookman Old Style" panose="02050604050505020204" pitchFamily="18" charset="0"/>
              </a:rPr>
              <a:t>Microservices should upend this structure.</a:t>
            </a:r>
          </a:p>
          <a:p>
            <a:pPr marL="742950" lvl="1" indent="-285750">
              <a:buFont typeface="Wingdings" pitchFamily="2" charset="2"/>
              <a:buChar char="Ø"/>
            </a:pPr>
            <a:r>
              <a:rPr lang="en-US" dirty="0">
                <a:latin typeface="Bookman Old Style" panose="02050604050505020204" pitchFamily="18" charset="0"/>
              </a:rPr>
              <a:t>Replace IT silos with cross-functional microservices teams with a DevOps culture and agile development practices</a:t>
            </a:r>
          </a:p>
          <a:p>
            <a:pPr marL="742950" lvl="1" indent="-285750">
              <a:buFont typeface="Wingdings" pitchFamily="2" charset="2"/>
              <a:buChar char="Ø"/>
            </a:pPr>
            <a:r>
              <a:rPr lang="en-US" dirty="0">
                <a:latin typeface="Bookman Old Style" panose="02050604050505020204" pitchFamily="18" charset="0"/>
              </a:rPr>
              <a:t>Create a culture with very little processes balanced responsibility to find and fix problems as they come up</a:t>
            </a:r>
          </a:p>
          <a:p>
            <a:pPr marL="285750" indent="-285750">
              <a:buFont typeface="Wingdings" pitchFamily="2" charset="2"/>
              <a:buChar char="Ø"/>
            </a:pPr>
            <a:r>
              <a:rPr lang="en-US" b="1" dirty="0">
                <a:latin typeface="Bookman Old Style" panose="02050604050505020204" pitchFamily="18" charset="0"/>
              </a:rPr>
              <a:t>Automate infrastructure deployment, embrace CI/CD processes</a:t>
            </a:r>
          </a:p>
          <a:p>
            <a:pPr marL="742950" lvl="1" indent="-285750">
              <a:buFont typeface="Wingdings" pitchFamily="2" charset="2"/>
              <a:buChar char="Ø"/>
            </a:pPr>
            <a:r>
              <a:rPr lang="en-US" dirty="0">
                <a:latin typeface="Bookman Old Style" panose="02050604050505020204" pitchFamily="18" charset="0"/>
              </a:rPr>
              <a:t>Keep coding at similar levels</a:t>
            </a:r>
          </a:p>
          <a:p>
            <a:pPr marL="1200150" lvl="2" indent="-285750">
              <a:buFont typeface="Wingdings" pitchFamily="2" charset="2"/>
              <a:buChar char="Ø"/>
            </a:pPr>
            <a:r>
              <a:rPr lang="en-US" dirty="0">
                <a:latin typeface="Bookman Old Style" panose="02050604050505020204" pitchFamily="18" charset="0"/>
              </a:rPr>
              <a:t>create a new microservice when an enterprise needs to add features or fix bugs in an existing one</a:t>
            </a:r>
          </a:p>
          <a:p>
            <a:pPr marL="742950" lvl="1" indent="-285750">
              <a:buFont typeface="Wingdings" pitchFamily="2" charset="2"/>
              <a:buChar char="Ø"/>
            </a:pPr>
            <a:r>
              <a:rPr lang="en-US" dirty="0">
                <a:latin typeface="Bookman Old Style" panose="02050604050505020204" pitchFamily="18" charset="0"/>
              </a:rPr>
              <a:t>use separate ”builds” for each microservice</a:t>
            </a:r>
          </a:p>
          <a:p>
            <a:pPr marL="1200150" lvl="2" indent="-285750">
              <a:buFont typeface="Wingdings" pitchFamily="2" charset="2"/>
              <a:buChar char="Ø"/>
            </a:pPr>
            <a:r>
              <a:rPr lang="en-US" dirty="0">
                <a:latin typeface="Bookman Old Style" panose="02050604050505020204" pitchFamily="18" charset="0"/>
              </a:rPr>
              <a:t>Share files – libraries, code functions - to build from the storage class memory</a:t>
            </a:r>
          </a:p>
          <a:p>
            <a:pPr marL="285750" indent="-285750">
              <a:buFont typeface="Wingdings" pitchFamily="2" charset="2"/>
              <a:buChar char="Ø"/>
            </a:pPr>
            <a:r>
              <a:rPr lang="en-US" b="1" dirty="0">
                <a:latin typeface="Bookman Old Style" panose="02050604050505020204" pitchFamily="18" charset="0"/>
              </a:rPr>
              <a:t>Monitor, log and troubleshoot from the beginning</a:t>
            </a:r>
          </a:p>
          <a:p>
            <a:pPr lvl="1"/>
            <a:endParaRPr lang="en-US" dirty="0">
              <a:latin typeface="Bookman Old Style" panose="02050604050505020204" pitchFamily="18" charset="0"/>
            </a:endParaRPr>
          </a:p>
          <a:p>
            <a:pPr marL="742950" lvl="1" indent="-285750">
              <a:buFont typeface="Wingdings" pitchFamily="2" charset="2"/>
              <a:buChar char="Ø"/>
            </a:pPr>
            <a:endParaRPr lang="en-US"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67302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B7F4-EAFD-3144-A1E3-E4080D50EF0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7653C69-275A-8542-A2BE-20B7A97FC7BD}"/>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8573B75C-1739-BC45-8CC4-0212E9FFD700}"/>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BDE2D39B-485F-3742-842E-11648EFD40AF}"/>
              </a:ext>
            </a:extLst>
          </p:cNvPr>
          <p:cNvSpPr txBox="1"/>
          <p:nvPr/>
        </p:nvSpPr>
        <p:spPr>
          <a:xfrm>
            <a:off x="1000897" y="148281"/>
            <a:ext cx="9156357" cy="3693319"/>
          </a:xfrm>
          <a:prstGeom prst="rect">
            <a:avLst/>
          </a:prstGeom>
          <a:noFill/>
        </p:spPr>
        <p:txBody>
          <a:bodyPr wrap="square" rtlCol="0">
            <a:spAutoFit/>
          </a:bodyPr>
          <a:lstStyle/>
          <a:p>
            <a:pPr algn="ctr"/>
            <a:r>
              <a:rPr lang="en-US" sz="3600" b="1" dirty="0"/>
              <a:t>How do you scale Microservices?</a:t>
            </a:r>
          </a:p>
          <a:p>
            <a:endParaRPr lang="en-US" dirty="0"/>
          </a:p>
          <a:p>
            <a:r>
              <a:rPr lang="en-US" dirty="0">
                <a:latin typeface="Bookman Old Style" panose="02050604050505020204" pitchFamily="18" charset="0"/>
              </a:rPr>
              <a:t>The traditional method of scaling by running multiple copies of an application load-balanced across servers is the X-axis. The general approach of microservices falls along the Y-axis. Y-axis scaling breaks the application into its components and services.</a:t>
            </a:r>
          </a:p>
          <a:p>
            <a:endParaRPr lang="en-US" dirty="0"/>
          </a:p>
          <a:p>
            <a:r>
              <a:rPr lang="en-US" b="1" u="sng" dirty="0">
                <a:latin typeface="Bookman Old Style" panose="02050604050505020204" pitchFamily="18" charset="0"/>
              </a:rPr>
              <a:t>The Scalability “Cube”</a:t>
            </a:r>
          </a:p>
          <a:p>
            <a:r>
              <a:rPr lang="en-US" dirty="0">
                <a:latin typeface="Bookman Old Style" panose="02050604050505020204" pitchFamily="18" charset="0"/>
              </a:rPr>
              <a:t>The "Scale Cube" is composed of an X-axis, Y-axis, and Z-axis. The traditional method of scaling by running multiple copies of an application load-balanced across servers is the X-axis</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7CB2B285-D4C7-C942-AD5C-40975FC3AC51}"/>
              </a:ext>
            </a:extLst>
          </p:cNvPr>
          <p:cNvPicPr>
            <a:picLocks noChangeAspect="1"/>
          </p:cNvPicPr>
          <p:nvPr/>
        </p:nvPicPr>
        <p:blipFill>
          <a:blip r:embed="rId3"/>
          <a:stretch>
            <a:fillRect/>
          </a:stretch>
        </p:blipFill>
        <p:spPr>
          <a:xfrm>
            <a:off x="1588874" y="3637649"/>
            <a:ext cx="7576751" cy="3131863"/>
          </a:xfrm>
          <a:prstGeom prst="rect">
            <a:avLst/>
          </a:prstGeom>
        </p:spPr>
      </p:pic>
    </p:spTree>
    <p:extLst>
      <p:ext uri="{BB962C8B-B14F-4D97-AF65-F5344CB8AC3E}">
        <p14:creationId xmlns:p14="http://schemas.microsoft.com/office/powerpoint/2010/main" val="3381527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TotalTime>
  <Words>1246</Words>
  <Application>Microsoft Macintosh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Rivas, Rhonda A.</dc:creator>
  <cp:lastModifiedBy>Rivas, Rhonda A.</cp:lastModifiedBy>
  <cp:revision>12</cp:revision>
  <dcterms:created xsi:type="dcterms:W3CDTF">2020-08-24T19:58:37Z</dcterms:created>
  <dcterms:modified xsi:type="dcterms:W3CDTF">2020-08-26T01:03:16Z</dcterms:modified>
</cp:coreProperties>
</file>