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5" r:id="rId8"/>
    <p:sldId id="263" r:id="rId9"/>
    <p:sldId id="268" r:id="rId10"/>
    <p:sldId id="264" r:id="rId11"/>
    <p:sldId id="266" r:id="rId12"/>
    <p:sldId id="269" r:id="rId13"/>
    <p:sldId id="273" r:id="rId14"/>
    <p:sldId id="271" r:id="rId15"/>
    <p:sldId id="274" r:id="rId16"/>
    <p:sldId id="272" r:id="rId17"/>
    <p:sldId id="275" r:id="rId18"/>
    <p:sldId id="276" r:id="rId19"/>
    <p:sldId id="282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Shelton" userId="4ffce2ed1cf6c3ec" providerId="LiveId" clId="{7CD7FB52-E18B-4137-B3A7-C40B476FFC69}"/>
    <pc:docChg chg="undo custSel addSld delSld modSld sldOrd">
      <pc:chgData name="Mark Shelton" userId="4ffce2ed1cf6c3ec" providerId="LiveId" clId="{7CD7FB52-E18B-4137-B3A7-C40B476FFC69}" dt="2017-11-09T09:52:24.935" v="971" actId="20577"/>
      <pc:docMkLst>
        <pc:docMk/>
      </pc:docMkLst>
      <pc:sldChg chg="modSp">
        <pc:chgData name="Mark Shelton" userId="4ffce2ed1cf6c3ec" providerId="LiveId" clId="{7CD7FB52-E18B-4137-B3A7-C40B476FFC69}" dt="2017-11-09T09:49:06.771" v="886"/>
        <pc:sldMkLst>
          <pc:docMk/>
          <pc:sldMk cId="2950954067" sldId="256"/>
        </pc:sldMkLst>
        <pc:spChg chg="mod">
          <ac:chgData name="Mark Shelton" userId="4ffce2ed1cf6c3ec" providerId="LiveId" clId="{7CD7FB52-E18B-4137-B3A7-C40B476FFC69}" dt="2017-11-09T09:49:06.771" v="886"/>
          <ac:spMkLst>
            <pc:docMk/>
            <pc:sldMk cId="2950954067" sldId="256"/>
            <ac:spMk id="3" creationId="{DA7BBD4A-4750-4F3F-A548-4D8E25FBACB9}"/>
          </ac:spMkLst>
        </pc:spChg>
      </pc:sldChg>
      <pc:sldChg chg="modSp">
        <pc:chgData name="Mark Shelton" userId="4ffce2ed1cf6c3ec" providerId="LiveId" clId="{7CD7FB52-E18B-4137-B3A7-C40B476FFC69}" dt="2017-11-09T09:50:07.860" v="911" actId="20577"/>
        <pc:sldMkLst>
          <pc:docMk/>
          <pc:sldMk cId="3759650728" sldId="257"/>
        </pc:sldMkLst>
        <pc:spChg chg="mod">
          <ac:chgData name="Mark Shelton" userId="4ffce2ed1cf6c3ec" providerId="LiveId" clId="{7CD7FB52-E18B-4137-B3A7-C40B476FFC69}" dt="2017-11-09T09:50:07.860" v="911" actId="20577"/>
          <ac:spMkLst>
            <pc:docMk/>
            <pc:sldMk cId="3759650728" sldId="257"/>
            <ac:spMk id="3" creationId="{6F4A8B36-DC71-4821-ABE9-B38AFCCC9337}"/>
          </ac:spMkLst>
        </pc:spChg>
      </pc:sldChg>
      <pc:sldChg chg="modSp">
        <pc:chgData name="Mark Shelton" userId="4ffce2ed1cf6c3ec" providerId="LiveId" clId="{7CD7FB52-E18B-4137-B3A7-C40B476FFC69}" dt="2017-11-09T09:48:21.130" v="885" actId="6549"/>
        <pc:sldMkLst>
          <pc:docMk/>
          <pc:sldMk cId="2239169078" sldId="258"/>
        </pc:sldMkLst>
        <pc:spChg chg="mod">
          <ac:chgData name="Mark Shelton" userId="4ffce2ed1cf6c3ec" providerId="LiveId" clId="{7CD7FB52-E18B-4137-B3A7-C40B476FFC69}" dt="2017-11-09T09:48:21.130" v="885" actId="6549"/>
          <ac:spMkLst>
            <pc:docMk/>
            <pc:sldMk cId="2239169078" sldId="258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51:00.741" v="935" actId="20577"/>
        <pc:sldMkLst>
          <pc:docMk/>
          <pc:sldMk cId="1473992762" sldId="259"/>
        </pc:sldMkLst>
        <pc:spChg chg="mod">
          <ac:chgData name="Mark Shelton" userId="4ffce2ed1cf6c3ec" providerId="LiveId" clId="{7CD7FB52-E18B-4137-B3A7-C40B476FFC69}" dt="2017-11-09T09:51:00.741" v="935" actId="20577"/>
          <ac:spMkLst>
            <pc:docMk/>
            <pc:sldMk cId="1473992762" sldId="259"/>
            <ac:spMk id="3" creationId="{6F4A8B36-DC71-4821-ABE9-B38AFCCC9337}"/>
          </ac:spMkLst>
        </pc:spChg>
      </pc:sldChg>
      <pc:sldChg chg="modSp">
        <pc:chgData name="Mark Shelton" userId="4ffce2ed1cf6c3ec" providerId="LiveId" clId="{7CD7FB52-E18B-4137-B3A7-C40B476FFC69}" dt="2017-11-09T09:47:11.649" v="794" actId="113"/>
        <pc:sldMkLst>
          <pc:docMk/>
          <pc:sldMk cId="3088502034" sldId="273"/>
        </pc:sldMkLst>
        <pc:spChg chg="mod">
          <ac:chgData name="Mark Shelton" userId="4ffce2ed1cf6c3ec" providerId="LiveId" clId="{7CD7FB52-E18B-4137-B3A7-C40B476FFC69}" dt="2017-11-09T09:47:11.649" v="794" actId="113"/>
          <ac:spMkLst>
            <pc:docMk/>
            <pc:sldMk cId="3088502034" sldId="273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4:24.889" v="49" actId="113"/>
          <ac:spMkLst>
            <pc:docMk/>
            <pc:sldMk cId="3088502034" sldId="273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47:07.925" v="793" actId="113"/>
        <pc:sldMkLst>
          <pc:docMk/>
          <pc:sldMk cId="2007551810" sldId="274"/>
        </pc:sldMkLst>
        <pc:spChg chg="mod">
          <ac:chgData name="Mark Shelton" userId="4ffce2ed1cf6c3ec" providerId="LiveId" clId="{7CD7FB52-E18B-4137-B3A7-C40B476FFC69}" dt="2017-11-09T09:47:07.925" v="793" actId="113"/>
          <ac:spMkLst>
            <pc:docMk/>
            <pc:sldMk cId="2007551810" sldId="274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4:21.992" v="47" actId="113"/>
          <ac:spMkLst>
            <pc:docMk/>
            <pc:sldMk cId="2007551810" sldId="274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47:05.165" v="792" actId="113"/>
        <pc:sldMkLst>
          <pc:docMk/>
          <pc:sldMk cId="383503952" sldId="275"/>
        </pc:sldMkLst>
        <pc:spChg chg="mod">
          <ac:chgData name="Mark Shelton" userId="4ffce2ed1cf6c3ec" providerId="LiveId" clId="{7CD7FB52-E18B-4137-B3A7-C40B476FFC69}" dt="2017-11-09T09:47:05.165" v="792" actId="113"/>
          <ac:spMkLst>
            <pc:docMk/>
            <pc:sldMk cId="383503952" sldId="275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4:17.664" v="45" actId="113"/>
          <ac:spMkLst>
            <pc:docMk/>
            <pc:sldMk cId="383503952" sldId="275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52:24.935" v="971" actId="20577"/>
        <pc:sldMkLst>
          <pc:docMk/>
          <pc:sldMk cId="2214641711" sldId="276"/>
        </pc:sldMkLst>
        <pc:spChg chg="mod">
          <ac:chgData name="Mark Shelton" userId="4ffce2ed1cf6c3ec" providerId="LiveId" clId="{7CD7FB52-E18B-4137-B3A7-C40B476FFC69}" dt="2017-11-09T09:52:04.490" v="950" actId="20577"/>
          <ac:spMkLst>
            <pc:docMk/>
            <pc:sldMk cId="2214641711" sldId="276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52:24.935" v="971" actId="20577"/>
          <ac:spMkLst>
            <pc:docMk/>
            <pc:sldMk cId="2214641711" sldId="276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47:02.469" v="791" actId="113"/>
        <pc:sldMkLst>
          <pc:docMk/>
          <pc:sldMk cId="2693971898" sldId="278"/>
        </pc:sldMkLst>
        <pc:spChg chg="mod">
          <ac:chgData name="Mark Shelton" userId="4ffce2ed1cf6c3ec" providerId="LiveId" clId="{7CD7FB52-E18B-4137-B3A7-C40B476FFC69}" dt="2017-11-09T09:47:02.469" v="791" actId="113"/>
          <ac:spMkLst>
            <pc:docMk/>
            <pc:sldMk cId="2693971898" sldId="278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8:41.870" v="232" actId="20577"/>
          <ac:spMkLst>
            <pc:docMk/>
            <pc:sldMk cId="2693971898" sldId="278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46:59.234" v="790" actId="113"/>
        <pc:sldMkLst>
          <pc:docMk/>
          <pc:sldMk cId="90548040" sldId="279"/>
        </pc:sldMkLst>
        <pc:spChg chg="mod">
          <ac:chgData name="Mark Shelton" userId="4ffce2ed1cf6c3ec" providerId="LiveId" clId="{7CD7FB52-E18B-4137-B3A7-C40B476FFC69}" dt="2017-11-09T09:46:59.234" v="790" actId="113"/>
          <ac:spMkLst>
            <pc:docMk/>
            <pc:sldMk cId="90548040" sldId="279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8:02.849" v="214" actId="20577"/>
          <ac:spMkLst>
            <pc:docMk/>
            <pc:sldMk cId="90548040" sldId="279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46:42.741" v="783" actId="113"/>
        <pc:sldMkLst>
          <pc:docMk/>
          <pc:sldMk cId="1605584548" sldId="280"/>
        </pc:sldMkLst>
        <pc:spChg chg="mod">
          <ac:chgData name="Mark Shelton" userId="4ffce2ed1cf6c3ec" providerId="LiveId" clId="{7CD7FB52-E18B-4137-B3A7-C40B476FFC69}" dt="2017-11-09T09:40:24.480" v="283" actId="20577"/>
          <ac:spMkLst>
            <pc:docMk/>
            <pc:sldMk cId="1605584548" sldId="280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46:42.741" v="783" actId="113"/>
          <ac:spMkLst>
            <pc:docMk/>
            <pc:sldMk cId="1605584548" sldId="280"/>
            <ac:spMk id="3" creationId="{24BAB3FB-C3E8-4F40-8617-B66489B995DB}"/>
          </ac:spMkLst>
        </pc:spChg>
      </pc:sldChg>
      <pc:sldChg chg="add del">
        <pc:chgData name="Mark Shelton" userId="4ffce2ed1cf6c3ec" providerId="LiveId" clId="{7CD7FB52-E18B-4137-B3A7-C40B476FFC69}" dt="2017-11-09T09:40:06.319" v="234" actId="2696"/>
        <pc:sldMkLst>
          <pc:docMk/>
          <pc:sldMk cId="3749689932" sldId="280"/>
        </pc:sldMkLst>
      </pc:sldChg>
      <pc:sldChg chg="modSp add ord">
        <pc:chgData name="Mark Shelton" userId="4ffce2ed1cf6c3ec" providerId="LiveId" clId="{7CD7FB52-E18B-4137-B3A7-C40B476FFC69}" dt="2017-11-09T09:50:41.597" v="933" actId="20577"/>
        <pc:sldMkLst>
          <pc:docMk/>
          <pc:sldMk cId="237622304" sldId="281"/>
        </pc:sldMkLst>
        <pc:spChg chg="mod">
          <ac:chgData name="Mark Shelton" userId="4ffce2ed1cf6c3ec" providerId="LiveId" clId="{7CD7FB52-E18B-4137-B3A7-C40B476FFC69}" dt="2017-11-09T09:46:54.325" v="789" actId="20577"/>
          <ac:spMkLst>
            <pc:docMk/>
            <pc:sldMk cId="237622304" sldId="281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50:41.597" v="933" actId="20577"/>
          <ac:spMkLst>
            <pc:docMk/>
            <pc:sldMk cId="237622304" sldId="281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52:13.538" v="966" actId="27636"/>
        <pc:sldMkLst>
          <pc:docMk/>
          <pc:sldMk cId="3341769227" sldId="282"/>
        </pc:sldMkLst>
        <pc:spChg chg="mod">
          <ac:chgData name="Mark Shelton" userId="4ffce2ed1cf6c3ec" providerId="LiveId" clId="{7CD7FB52-E18B-4137-B3A7-C40B476FFC69}" dt="2017-11-09T09:52:10.217" v="962" actId="20577"/>
          <ac:spMkLst>
            <pc:docMk/>
            <pc:sldMk cId="3341769227" sldId="282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52:13.538" v="966" actId="27636"/>
          <ac:spMkLst>
            <pc:docMk/>
            <pc:sldMk cId="3341769227" sldId="282"/>
            <ac:spMk id="3" creationId="{24BAB3FB-C3E8-4F40-8617-B66489B995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119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53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627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14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71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67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78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48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38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62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7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nodejs.org/en/downloa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llycoding.com/courses/es6-javascript-the-complete-developers-guide/" TargetMode="External"/><Relationship Id="rId2" Type="http://schemas.openxmlformats.org/officeDocument/2006/relationships/hyperlink" Target="http://www.youtube.com/watch?v=BMUiFMZr7vk&amp;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-UWA/fp-uwa-talks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01C5-0063-4948-8E4F-6C87EB85B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074183" cy="4041648"/>
          </a:xfrm>
        </p:spPr>
        <p:txBody>
          <a:bodyPr>
            <a:normAutofit/>
          </a:bodyPr>
          <a:lstStyle/>
          <a:p>
            <a:r>
              <a:rPr lang="en-AU" dirty="0">
                <a:latin typeface="Lato" panose="020F0502020204030203" pitchFamily="34" charset="0"/>
              </a:rPr>
              <a:t>Functional Programming </a:t>
            </a:r>
            <a:br>
              <a:rPr lang="en-AU" dirty="0">
                <a:latin typeface="Lato" panose="020F0502020204030203" pitchFamily="34" charset="0"/>
              </a:rPr>
            </a:br>
            <a:r>
              <a:rPr lang="en-AU" dirty="0">
                <a:latin typeface="Lato" panose="020F0502020204030203" pitchFamily="34" charset="0"/>
              </a:rPr>
              <a:t>with </a:t>
            </a:r>
            <a:r>
              <a:rPr lang="en-AU" b="1" dirty="0">
                <a:latin typeface="Lato" panose="020F0502020204030203" pitchFamily="34" charset="0"/>
              </a:rPr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BBD4A-4750-4F3F-A548-4D8E25FBA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AU" sz="2800" dirty="0">
                <a:solidFill>
                  <a:schemeClr val="tx1"/>
                </a:solidFill>
                <a:latin typeface="Lato" panose="020F0502020204030203" pitchFamily="34" charset="0"/>
              </a:rPr>
              <a:t>Mark Shelton | 10 November 2017</a:t>
            </a:r>
          </a:p>
        </p:txBody>
      </p:sp>
    </p:spTree>
    <p:extLst>
      <p:ext uri="{BB962C8B-B14F-4D97-AF65-F5344CB8AC3E}">
        <p14:creationId xmlns:p14="http://schemas.microsoft.com/office/powerpoint/2010/main" val="295095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But…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Browser support for ES6 is still incomplete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So we use a tool called Babel to </a:t>
            </a:r>
            <a:r>
              <a:rPr lang="en-AU" sz="4400" u="sng" dirty="0">
                <a:latin typeface="Consolas" panose="020B0609020204030204" pitchFamily="49" charset="0"/>
              </a:rPr>
              <a:t>transpile</a:t>
            </a:r>
            <a:r>
              <a:rPr lang="en-AU" sz="4400" dirty="0">
                <a:latin typeface="Consolas" panose="020B0609020204030204" pitchFamily="49" charset="0"/>
              </a:rPr>
              <a:t> our </a:t>
            </a:r>
            <a:r>
              <a:rPr lang="en-AU" sz="4400" b="1" dirty="0">
                <a:latin typeface="Consolas" panose="020B0609020204030204" pitchFamily="49" charset="0"/>
              </a:rPr>
              <a:t>ES6+</a:t>
            </a:r>
            <a:r>
              <a:rPr lang="en-AU" sz="4400" dirty="0">
                <a:latin typeface="Consolas" panose="020B0609020204030204" pitchFamily="49" charset="0"/>
              </a:rPr>
              <a:t> code (now at </a:t>
            </a:r>
            <a:r>
              <a:rPr lang="en-AU" sz="4400" b="1" dirty="0">
                <a:latin typeface="Consolas" panose="020B0609020204030204" pitchFamily="49" charset="0"/>
              </a:rPr>
              <a:t>ES8</a:t>
            </a:r>
            <a:r>
              <a:rPr lang="en-AU" sz="4400" dirty="0">
                <a:latin typeface="Consolas" panose="020B0609020204030204" pitchFamily="49" charset="0"/>
              </a:rPr>
              <a:t>) to </a:t>
            </a:r>
            <a:r>
              <a:rPr lang="en-AU" sz="4400" b="1" dirty="0">
                <a:latin typeface="Consolas" panose="020B0609020204030204" pitchFamily="49" charset="0"/>
              </a:rPr>
              <a:t>ES5</a:t>
            </a:r>
            <a:r>
              <a:rPr lang="en-AU" sz="4400" dirty="0">
                <a:latin typeface="Consolas" panose="020B0609020204030204" pitchFamily="49" charset="0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69852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pluck</a:t>
            </a:r>
            <a:r>
              <a:rPr lang="en-AU" sz="4400" dirty="0">
                <a:latin typeface="Consolas" panose="020B0609020204030204" pitchFamily="49" charset="0"/>
              </a:rPr>
              <a:t> – map</a:t>
            </a: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unique</a:t>
            </a:r>
            <a:r>
              <a:rPr lang="en-AU" sz="4400" dirty="0">
                <a:latin typeface="Consolas" panose="020B0609020204030204" pitchFamily="49" charset="0"/>
              </a:rPr>
              <a:t> – reduce</a:t>
            </a: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match </a:t>
            </a:r>
            <a:r>
              <a:rPr lang="en-AU" sz="4400" dirty="0">
                <a:latin typeface="Consolas" panose="020B0609020204030204" pitchFamily="49" charset="0"/>
              </a:rPr>
              <a:t>– filter</a:t>
            </a: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batsmen</a:t>
            </a:r>
            <a:r>
              <a:rPr lang="en-AU" sz="4400" dirty="0">
                <a:latin typeface="Consolas" panose="020B0609020204030204" pitchFamily="49" charset="0"/>
              </a:rPr>
              <a:t> – map, filter, sort</a:t>
            </a: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make_tree </a:t>
            </a:r>
            <a:r>
              <a:rPr lang="en-AU" sz="4400" dirty="0">
                <a:latin typeface="Consolas" panose="020B0609020204030204" pitchFamily="49" charset="0"/>
              </a:rPr>
              <a:t>– filter, </a:t>
            </a:r>
            <a:r>
              <a:rPr lang="en-AU" sz="4400" dirty="0" err="1">
                <a:latin typeface="Consolas" panose="020B0609020204030204" pitchFamily="49" charset="0"/>
              </a:rPr>
              <a:t>forEach</a:t>
            </a:r>
            <a:endParaRPr lang="en-AU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0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map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const</a:t>
            </a:r>
            <a:r>
              <a:rPr lang="en-AU" sz="3600" dirty="0">
                <a:latin typeface="Consolas" panose="020B0609020204030204" pitchFamily="49" charset="0"/>
              </a:rPr>
              <a:t> </a:t>
            </a:r>
            <a:r>
              <a:rPr lang="en-AU" sz="3600" dirty="0" err="1">
                <a:latin typeface="Consolas" panose="020B0609020204030204" pitchFamily="49" charset="0"/>
              </a:rPr>
              <a:t>new_array</a:t>
            </a:r>
            <a:r>
              <a:rPr lang="en-AU" sz="3600" dirty="0">
                <a:latin typeface="Consolas" panose="020B0609020204030204" pitchFamily="49" charset="0"/>
              </a:rPr>
              <a:t> = </a:t>
            </a:r>
            <a:r>
              <a:rPr lang="en-AU" sz="3600" dirty="0" err="1">
                <a:latin typeface="Consolas" panose="020B0609020204030204" pitchFamily="49" charset="0"/>
              </a:rPr>
              <a:t>array.</a:t>
            </a:r>
            <a:r>
              <a:rPr lang="en-AU" sz="3600" b="1" dirty="0" err="1">
                <a:latin typeface="Consolas" panose="020B0609020204030204" pitchFamily="49" charset="0"/>
              </a:rPr>
              <a:t>map</a:t>
            </a:r>
            <a:r>
              <a:rPr lang="en-AU" sz="3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</a:t>
            </a:r>
            <a:r>
              <a:rPr lang="en-AU" sz="3600" b="1" dirty="0">
                <a:latin typeface="Consolas" panose="020B0609020204030204" pitchFamily="49" charset="0"/>
              </a:rPr>
              <a:t>function</a:t>
            </a:r>
            <a:r>
              <a:rPr lang="en-AU" sz="3600" dirty="0">
                <a:latin typeface="Consolas" panose="020B0609020204030204" pitchFamily="49" charset="0"/>
              </a:rPr>
              <a:t>(el, index, array) {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	</a:t>
            </a:r>
            <a:r>
              <a:rPr lang="en-AU" sz="3600" b="1" dirty="0">
                <a:latin typeface="Consolas" panose="020B0609020204030204" pitchFamily="49" charset="0"/>
              </a:rPr>
              <a:t>return</a:t>
            </a:r>
            <a:r>
              <a:rPr lang="en-AU" sz="3600" dirty="0">
                <a:latin typeface="Consolas" panose="020B0609020204030204" pitchFamily="49" charset="0"/>
              </a:rPr>
              <a:t> new_element;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2729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 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pluck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Using </a:t>
            </a:r>
            <a:r>
              <a:rPr lang="en-AU" sz="3200" b="1" dirty="0">
                <a:latin typeface="Consolas" panose="020B0609020204030204" pitchFamily="49" charset="0"/>
              </a:rPr>
              <a:t>map</a:t>
            </a:r>
            <a:r>
              <a:rPr lang="en-AU" sz="3200" dirty="0">
                <a:latin typeface="Consolas" panose="020B0609020204030204" pitchFamily="49" charset="0"/>
              </a:rPr>
              <a:t> write a function that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accepts an array and a property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and returns an array containing that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property from each object.</a:t>
            </a:r>
          </a:p>
          <a:p>
            <a:pPr marL="0" indent="0">
              <a:buNone/>
            </a:pPr>
            <a:br>
              <a:rPr lang="en-AU" sz="3200" dirty="0">
                <a:latin typeface="Consolas" panose="020B0609020204030204" pitchFamily="49" charset="0"/>
              </a:rPr>
            </a:br>
            <a:r>
              <a:rPr lang="en-AU" sz="3200" b="1" dirty="0">
                <a:latin typeface="Consolas" panose="020B0609020204030204" pitchFamily="49" charset="0"/>
              </a:rPr>
              <a:t>open</a:t>
            </a:r>
            <a:r>
              <a:rPr lang="en-AU" sz="3200" dirty="0">
                <a:latin typeface="Consolas" panose="020B0609020204030204" pitchFamily="49" charset="0"/>
              </a:rPr>
              <a:t> ./problems/pluck.js</a:t>
            </a: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npx</a:t>
            </a:r>
            <a:r>
              <a:rPr lang="en-AU" sz="3200" dirty="0">
                <a:latin typeface="Consolas" panose="020B0609020204030204" pitchFamily="49" charset="0"/>
              </a:rPr>
              <a:t> babel-node problems/pluck.js</a:t>
            </a:r>
          </a:p>
        </p:txBody>
      </p:sp>
    </p:spTree>
    <p:extLst>
      <p:ext uri="{BB962C8B-B14F-4D97-AF65-F5344CB8AC3E}">
        <p14:creationId xmlns:p14="http://schemas.microsoft.com/office/powerpoint/2010/main" val="308850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reduce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const</a:t>
            </a:r>
            <a:r>
              <a:rPr lang="en-AU" sz="3600" dirty="0">
                <a:latin typeface="Consolas" panose="020B0609020204030204" pitchFamily="49" charset="0"/>
              </a:rPr>
              <a:t> result = </a:t>
            </a:r>
            <a:r>
              <a:rPr lang="en-AU" sz="3600" dirty="0" err="1">
                <a:latin typeface="Consolas" panose="020B0609020204030204" pitchFamily="49" charset="0"/>
              </a:rPr>
              <a:t>array.</a:t>
            </a:r>
            <a:r>
              <a:rPr lang="en-AU" sz="3600" b="1" dirty="0" err="1">
                <a:latin typeface="Consolas" panose="020B0609020204030204" pitchFamily="49" charset="0"/>
              </a:rPr>
              <a:t>reduce</a:t>
            </a:r>
            <a:r>
              <a:rPr lang="en-AU" sz="3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</a:t>
            </a:r>
            <a:r>
              <a:rPr lang="en-AU" sz="3600" b="1" dirty="0">
                <a:latin typeface="Consolas" panose="020B0609020204030204" pitchFamily="49" charset="0"/>
              </a:rPr>
              <a:t>function</a:t>
            </a:r>
            <a:r>
              <a:rPr lang="en-AU" sz="3600" dirty="0">
                <a:latin typeface="Consolas" panose="020B0609020204030204" pitchFamily="49" charset="0"/>
              </a:rPr>
              <a:t>(</a:t>
            </a:r>
            <a:r>
              <a:rPr lang="en-AU" sz="3600" dirty="0" err="1">
                <a:latin typeface="Consolas" panose="020B0609020204030204" pitchFamily="49" charset="0"/>
              </a:rPr>
              <a:t>acc</a:t>
            </a:r>
            <a:r>
              <a:rPr lang="en-AU" sz="3600" dirty="0">
                <a:latin typeface="Consolas" panose="020B0609020204030204" pitchFamily="49" charset="0"/>
              </a:rPr>
              <a:t>, el, index, array) {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	</a:t>
            </a:r>
            <a:r>
              <a:rPr lang="en-AU" sz="3600" b="1" dirty="0">
                <a:latin typeface="Consolas" panose="020B0609020204030204" pitchFamily="49" charset="0"/>
              </a:rPr>
              <a:t>return</a:t>
            </a:r>
            <a:r>
              <a:rPr lang="en-AU" sz="3600" dirty="0">
                <a:latin typeface="Consolas" panose="020B0609020204030204" pitchFamily="49" charset="0"/>
              </a:rPr>
              <a:t> </a:t>
            </a:r>
            <a:r>
              <a:rPr lang="en-AU" sz="3600" dirty="0" err="1">
                <a:latin typeface="Consolas" panose="020B0609020204030204" pitchFamily="49" charset="0"/>
              </a:rPr>
              <a:t>new_acc</a:t>
            </a:r>
            <a:r>
              <a:rPr lang="en-AU" sz="3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}, </a:t>
            </a:r>
            <a:r>
              <a:rPr lang="en-AU" sz="3600" dirty="0" err="1">
                <a:latin typeface="Consolas" panose="020B0609020204030204" pitchFamily="49" charset="0"/>
              </a:rPr>
              <a:t>initial_value</a:t>
            </a:r>
            <a:endParaRPr lang="en-AU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995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unique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Using </a:t>
            </a:r>
            <a:r>
              <a:rPr lang="en-AU" sz="3200" b="1" dirty="0">
                <a:latin typeface="Consolas" panose="020B0609020204030204" pitchFamily="49" charset="0"/>
              </a:rPr>
              <a:t>reduce</a:t>
            </a:r>
            <a:r>
              <a:rPr lang="en-AU" sz="3200" dirty="0">
                <a:latin typeface="Consolas" panose="020B0609020204030204" pitchFamily="49" charset="0"/>
              </a:rPr>
              <a:t> write a function that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accepts an array and returns an array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with all duplicates removed.</a:t>
            </a:r>
          </a:p>
          <a:p>
            <a:pPr marL="0" indent="0">
              <a:buNone/>
            </a:pP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open</a:t>
            </a:r>
            <a:r>
              <a:rPr lang="en-AU" sz="3200" dirty="0">
                <a:latin typeface="Consolas" panose="020B0609020204030204" pitchFamily="49" charset="0"/>
              </a:rPr>
              <a:t> ./problems/unique.js</a:t>
            </a: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npx</a:t>
            </a:r>
            <a:r>
              <a:rPr lang="en-AU" sz="3200" dirty="0">
                <a:latin typeface="Consolas" panose="020B0609020204030204" pitchFamily="49" charset="0"/>
              </a:rPr>
              <a:t> babel-node problems/unique.js</a:t>
            </a:r>
          </a:p>
        </p:txBody>
      </p:sp>
    </p:spTree>
    <p:extLst>
      <p:ext uri="{BB962C8B-B14F-4D97-AF65-F5344CB8AC3E}">
        <p14:creationId xmlns:p14="http://schemas.microsoft.com/office/powerpoint/2010/main" val="200755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filter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const</a:t>
            </a:r>
            <a:r>
              <a:rPr lang="en-AU" sz="3600" dirty="0">
                <a:latin typeface="Consolas" panose="020B0609020204030204" pitchFamily="49" charset="0"/>
              </a:rPr>
              <a:t> </a:t>
            </a:r>
            <a:r>
              <a:rPr lang="en-AU" sz="3600" dirty="0" err="1">
                <a:latin typeface="Consolas" panose="020B0609020204030204" pitchFamily="49" charset="0"/>
              </a:rPr>
              <a:t>sub_array</a:t>
            </a:r>
            <a:r>
              <a:rPr lang="en-AU" sz="3600" dirty="0">
                <a:latin typeface="Consolas" panose="020B0609020204030204" pitchFamily="49" charset="0"/>
              </a:rPr>
              <a:t> = </a:t>
            </a:r>
            <a:r>
              <a:rPr lang="en-AU" sz="3600" dirty="0" err="1">
                <a:latin typeface="Consolas" panose="020B0609020204030204" pitchFamily="49" charset="0"/>
              </a:rPr>
              <a:t>array.</a:t>
            </a:r>
            <a:r>
              <a:rPr lang="en-AU" sz="3600" b="1" dirty="0" err="1">
                <a:latin typeface="Consolas" panose="020B0609020204030204" pitchFamily="49" charset="0"/>
              </a:rPr>
              <a:t>filter</a:t>
            </a:r>
            <a:r>
              <a:rPr lang="en-AU" sz="3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</a:t>
            </a:r>
            <a:r>
              <a:rPr lang="en-AU" sz="3600" b="1" dirty="0">
                <a:latin typeface="Consolas" panose="020B0609020204030204" pitchFamily="49" charset="0"/>
              </a:rPr>
              <a:t>function</a:t>
            </a:r>
            <a:r>
              <a:rPr lang="en-AU" sz="3600" dirty="0">
                <a:latin typeface="Consolas" panose="020B0609020204030204" pitchFamily="49" charset="0"/>
              </a:rPr>
              <a:t>(el, index, array) {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	</a:t>
            </a:r>
            <a:r>
              <a:rPr lang="en-AU" sz="3600" b="1" dirty="0">
                <a:latin typeface="Consolas" panose="020B0609020204030204" pitchFamily="49" charset="0"/>
              </a:rPr>
              <a:t>return</a:t>
            </a:r>
            <a:r>
              <a:rPr lang="en-AU" sz="3600" dirty="0">
                <a:latin typeface="Consolas" panose="020B0609020204030204" pitchFamily="49" charset="0"/>
              </a:rPr>
              <a:t> </a:t>
            </a:r>
            <a:r>
              <a:rPr lang="en-AU" sz="3600" dirty="0" err="1">
                <a:latin typeface="Consolas" panose="020B0609020204030204" pitchFamily="49" charset="0"/>
              </a:rPr>
              <a:t>test_bool</a:t>
            </a:r>
            <a:r>
              <a:rPr lang="en-AU" sz="3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669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match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Using </a:t>
            </a:r>
            <a:r>
              <a:rPr lang="en-AU" sz="3000" b="1" dirty="0">
                <a:latin typeface="Consolas" panose="020B0609020204030204" pitchFamily="49" charset="0"/>
              </a:rPr>
              <a:t>filter</a:t>
            </a:r>
            <a:r>
              <a:rPr lang="en-AU" sz="3000" dirty="0">
                <a:latin typeface="Consolas" panose="020B0609020204030204" pitchFamily="49" charset="0"/>
              </a:rPr>
              <a:t> write a function that accepts 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An array of objects and a property (key-value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pair) and returns an array of all objects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that match the given property.</a:t>
            </a:r>
          </a:p>
          <a:p>
            <a:pPr marL="0" indent="0">
              <a:buNone/>
            </a:pPr>
            <a:endParaRPr lang="en-AU" sz="3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000" b="1" dirty="0">
                <a:latin typeface="Consolas" panose="020B0609020204030204" pitchFamily="49" charset="0"/>
              </a:rPr>
              <a:t>open</a:t>
            </a:r>
            <a:r>
              <a:rPr lang="en-AU" sz="3000" dirty="0">
                <a:latin typeface="Consolas" panose="020B0609020204030204" pitchFamily="49" charset="0"/>
              </a:rPr>
              <a:t> ./problems/match.js</a:t>
            </a:r>
          </a:p>
          <a:p>
            <a:pPr marL="0" indent="0">
              <a:buNone/>
            </a:pPr>
            <a:r>
              <a:rPr lang="en-AU" sz="3000" b="1" dirty="0">
                <a:latin typeface="Consolas" panose="020B0609020204030204" pitchFamily="49" charset="0"/>
              </a:rPr>
              <a:t>npx</a:t>
            </a:r>
            <a:r>
              <a:rPr lang="en-AU" sz="3000" dirty="0">
                <a:latin typeface="Consolas" panose="020B0609020204030204" pitchFamily="49" charset="0"/>
              </a:rPr>
              <a:t> babel-node problems/match.js</a:t>
            </a:r>
          </a:p>
        </p:txBody>
      </p:sp>
    </p:spTree>
    <p:extLst>
      <p:ext uri="{BB962C8B-B14F-4D97-AF65-F5344CB8AC3E}">
        <p14:creationId xmlns:p14="http://schemas.microsoft.com/office/powerpoint/2010/main" val="38350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Currying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1" dirty="0" err="1">
                <a:latin typeface="Consolas" panose="020B0609020204030204" pitchFamily="49" charset="0"/>
              </a:rPr>
              <a:t>const</a:t>
            </a:r>
            <a:r>
              <a:rPr lang="en-AU" sz="3200" b="1" dirty="0">
                <a:latin typeface="Consolas" panose="020B0609020204030204" pitchFamily="49" charset="0"/>
              </a:rPr>
              <a:t> 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key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value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object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	object[key] === value;</a:t>
            </a:r>
          </a:p>
          <a:p>
            <a:pPr marL="0" indent="0">
              <a:buNone/>
            </a:pP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dirty="0" err="1">
                <a:latin typeface="Consolas" panose="020B0609020204030204" pitchFamily="49" charset="0"/>
              </a:rPr>
              <a:t>ladders.</a:t>
            </a:r>
            <a:r>
              <a:rPr lang="en-AU" sz="3200" b="1" dirty="0" err="1">
                <a:latin typeface="Consolas" panose="020B0609020204030204" pitchFamily="49" charset="0"/>
              </a:rPr>
              <a:t>filter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("height")(25));</a:t>
            </a:r>
          </a:p>
        </p:txBody>
      </p:sp>
    </p:spTree>
    <p:extLst>
      <p:ext uri="{BB962C8B-B14F-4D97-AF65-F5344CB8AC3E}">
        <p14:creationId xmlns:p14="http://schemas.microsoft.com/office/powerpoint/2010/main" val="221464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Composition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1" dirty="0" err="1">
                <a:latin typeface="Consolas" panose="020B0609020204030204" pitchFamily="49" charset="0"/>
              </a:rPr>
              <a:t>const</a:t>
            </a:r>
            <a:r>
              <a:rPr lang="en-AU" sz="3200" b="1" dirty="0">
                <a:latin typeface="Consolas" panose="020B0609020204030204" pitchFamily="49" charset="0"/>
              </a:rPr>
              <a:t> 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key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value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object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	object[key] === value;</a:t>
            </a:r>
          </a:p>
          <a:p>
            <a:pPr marL="0" indent="0">
              <a:buNone/>
            </a:pP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b="1" dirty="0" err="1">
                <a:latin typeface="Consolas" panose="020B0609020204030204" pitchFamily="49" charset="0"/>
              </a:rPr>
              <a:t>const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  <a:r>
              <a:rPr lang="en-AU" sz="3200" dirty="0" err="1">
                <a:latin typeface="Consolas" panose="020B0609020204030204" pitchFamily="49" charset="0"/>
              </a:rPr>
              <a:t>hasHeight</a:t>
            </a:r>
            <a:r>
              <a:rPr lang="en-AU" sz="3200" dirty="0">
                <a:latin typeface="Consolas" panose="020B0609020204030204" pitchFamily="49" charset="0"/>
              </a:rPr>
              <a:t> = 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("height");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result = </a:t>
            </a:r>
            <a:r>
              <a:rPr lang="en-AU" sz="3200" dirty="0" err="1">
                <a:latin typeface="Consolas" panose="020B0609020204030204" pitchFamily="49" charset="0"/>
              </a:rPr>
              <a:t>ladders.</a:t>
            </a:r>
            <a:r>
              <a:rPr lang="en-AU" sz="3200" b="1" dirty="0" err="1">
                <a:latin typeface="Consolas" panose="020B0609020204030204" pitchFamily="49" charset="0"/>
              </a:rPr>
              <a:t>filter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 err="1">
                <a:latin typeface="Consolas" panose="020B0609020204030204" pitchFamily="49" charset="0"/>
              </a:rPr>
              <a:t>hasHeight</a:t>
            </a:r>
            <a:r>
              <a:rPr lang="en-AU" sz="3200" dirty="0">
                <a:latin typeface="Consolas" panose="020B0609020204030204" pitchFamily="49" charset="0"/>
              </a:rPr>
              <a:t>(25));</a:t>
            </a:r>
          </a:p>
        </p:txBody>
      </p:sp>
    </p:spTree>
    <p:extLst>
      <p:ext uri="{BB962C8B-B14F-4D97-AF65-F5344CB8AC3E}">
        <p14:creationId xmlns:p14="http://schemas.microsoft.com/office/powerpoint/2010/main" val="334176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B265-0D67-4A03-901E-026EAE2B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latin typeface="Lato" panose="020F0502020204030203" pitchFamily="34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8B36-DC71-4821-ABE9-B38AFCCC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53556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Install node.js</a:t>
            </a:r>
          </a:p>
          <a:p>
            <a:pPr marL="0" indent="0">
              <a:buNone/>
            </a:pPr>
            <a:r>
              <a:rPr lang="en-AU" sz="4400" u="sng" dirty="0">
                <a:latin typeface="Consolas" panose="020B0609020204030204" pitchFamily="49" charset="0"/>
                <a:hlinkClick r:id="rId2"/>
              </a:rPr>
              <a:t>nodejs.org/en/download</a:t>
            </a:r>
            <a:br>
              <a:rPr lang="en-AU" sz="4400" u="sng" dirty="0">
                <a:latin typeface="Consolas" panose="020B0609020204030204" pitchFamily="49" charset="0"/>
              </a:rPr>
            </a:br>
            <a:endParaRPr lang="en-AU" sz="4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Install git client</a:t>
            </a:r>
          </a:p>
          <a:p>
            <a:pPr marL="0" indent="0">
              <a:buNone/>
            </a:pPr>
            <a:r>
              <a:rPr lang="en-AU" sz="4400" u="sng" dirty="0">
                <a:latin typeface="Consolas" panose="020B0609020204030204" pitchFamily="49" charset="0"/>
                <a:hlinkClick r:id="rId3"/>
              </a:rPr>
              <a:t>git-scm.com/downloads</a:t>
            </a:r>
            <a:endParaRPr lang="en-AU" sz="4400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9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Closures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1" dirty="0" err="1">
                <a:latin typeface="Consolas" panose="020B0609020204030204" pitchFamily="49" charset="0"/>
              </a:rPr>
              <a:t>const</a:t>
            </a:r>
            <a:r>
              <a:rPr lang="en-AU" sz="3200" b="1" dirty="0">
                <a:latin typeface="Consolas" panose="020B0609020204030204" pitchFamily="49" charset="0"/>
              </a:rPr>
              <a:t> 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 = </a:t>
            </a:r>
            <a:r>
              <a:rPr lang="en-AU" sz="3200" b="1" dirty="0">
                <a:latin typeface="Consolas" panose="020B0609020204030204" pitchFamily="49" charset="0"/>
              </a:rPr>
              <a:t>function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AU" sz="3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</a:t>
            </a:r>
            <a:r>
              <a:rPr lang="en-AU" sz="3200" b="1" dirty="0">
                <a:latin typeface="Consolas" panose="020B0609020204030204" pitchFamily="49" charset="0"/>
              </a:rPr>
              <a:t>return function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AU" sz="3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	</a:t>
            </a:r>
            <a:r>
              <a:rPr lang="en-AU" sz="3200" b="1" dirty="0">
                <a:latin typeface="Consolas" panose="020B0609020204030204" pitchFamily="49" charset="0"/>
              </a:rPr>
              <a:t>return function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>
                <a:solidFill>
                  <a:srgbClr val="00B050"/>
                </a:solidFill>
                <a:latin typeface="Consolas" panose="020B0609020204030204" pitchFamily="49" charset="0"/>
              </a:rPr>
              <a:t>object</a:t>
            </a:r>
            <a:r>
              <a:rPr lang="en-AU" sz="3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		</a:t>
            </a:r>
            <a:r>
              <a:rPr lang="en-AU" sz="3200" b="1" dirty="0">
                <a:latin typeface="Consolas" panose="020B0609020204030204" pitchFamily="49" charset="0"/>
              </a:rPr>
              <a:t>return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  <a:r>
              <a:rPr lang="en-AU" sz="3200" dirty="0">
                <a:solidFill>
                  <a:srgbClr val="00B050"/>
                </a:solidFill>
                <a:latin typeface="Consolas" panose="020B0609020204030204" pitchFamily="49" charset="0"/>
              </a:rPr>
              <a:t>object</a:t>
            </a:r>
            <a:r>
              <a:rPr lang="en-AU" sz="3200" dirty="0">
                <a:latin typeface="Consolas" panose="020B0609020204030204" pitchFamily="49" charset="0"/>
              </a:rPr>
              <a:t>[</a:t>
            </a:r>
            <a:r>
              <a:rPr lang="en-AU" sz="32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AU" sz="3200" dirty="0">
                <a:latin typeface="Consolas" panose="020B0609020204030204" pitchFamily="49" charset="0"/>
              </a:rPr>
              <a:t>] === </a:t>
            </a:r>
            <a:r>
              <a:rPr lang="en-AU" sz="3200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AU" sz="3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66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batsmen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Read in batsmen from a file and convert </a:t>
            </a:r>
            <a:br>
              <a:rPr lang="en-AU" sz="3000" dirty="0">
                <a:latin typeface="Consolas" panose="020B0609020204030204" pitchFamily="49" charset="0"/>
              </a:rPr>
            </a:br>
            <a:r>
              <a:rPr lang="en-AU" sz="3000" dirty="0">
                <a:latin typeface="Consolas" panose="020B0609020204030204" pitchFamily="49" charset="0"/>
              </a:rPr>
              <a:t>them into a list of objects with initials, surnames, runs, and averages.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Round averages to the nearest integer, sort batsmen in </a:t>
            </a:r>
            <a:r>
              <a:rPr lang="en-AU" sz="3000" dirty="0" err="1">
                <a:latin typeface="Consolas" panose="020B0609020204030204" pitchFamily="49" charset="0"/>
              </a:rPr>
              <a:t>desc</a:t>
            </a:r>
            <a:r>
              <a:rPr lang="en-AU" sz="3000" dirty="0">
                <a:latin typeface="Consolas" panose="020B0609020204030204" pitchFamily="49" charset="0"/>
              </a:rPr>
              <a:t> order by total runs and filter for surnames that start with C.</a:t>
            </a:r>
          </a:p>
          <a:p>
            <a:pPr marL="0" indent="0">
              <a:buNone/>
            </a:pPr>
            <a:r>
              <a:rPr lang="en-AU" sz="3000" b="1" dirty="0">
                <a:latin typeface="Consolas" panose="020B0609020204030204" pitchFamily="49" charset="0"/>
              </a:rPr>
              <a:t>open</a:t>
            </a:r>
            <a:r>
              <a:rPr lang="en-AU" sz="3000" dirty="0">
                <a:latin typeface="Consolas" panose="020B0609020204030204" pitchFamily="49" charset="0"/>
              </a:rPr>
              <a:t> ./problems/batsmen.js</a:t>
            </a:r>
            <a:br>
              <a:rPr lang="en-AU" sz="3000" dirty="0">
                <a:latin typeface="Consolas" panose="020B0609020204030204" pitchFamily="49" charset="0"/>
              </a:rPr>
            </a:br>
            <a:r>
              <a:rPr lang="en-AU" sz="3000" b="1" dirty="0">
                <a:latin typeface="Consolas" panose="020B0609020204030204" pitchFamily="49" charset="0"/>
              </a:rPr>
              <a:t>npx</a:t>
            </a:r>
            <a:r>
              <a:rPr lang="en-AU" sz="3000" dirty="0">
                <a:latin typeface="Consolas" panose="020B0609020204030204" pitchFamily="49" charset="0"/>
              </a:rPr>
              <a:t> babel-node problems/batsmen.js</a:t>
            </a:r>
          </a:p>
        </p:txBody>
      </p:sp>
    </p:spTree>
    <p:extLst>
      <p:ext uri="{BB962C8B-B14F-4D97-AF65-F5344CB8AC3E}">
        <p14:creationId xmlns:p14="http://schemas.microsoft.com/office/powerpoint/2010/main" val="269397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make_tree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234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Using array functions &amp; recursion write a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function that accepts a list of objects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representing a hierarchy and builds it into 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a tree. </a:t>
            </a:r>
            <a:r>
              <a:rPr lang="en-AU" sz="3000" b="1" dirty="0">
                <a:latin typeface="Consolas" panose="020B0609020204030204" pitchFamily="49" charset="0"/>
              </a:rPr>
              <a:t>filter </a:t>
            </a:r>
            <a:r>
              <a:rPr lang="en-AU" sz="3000" dirty="0">
                <a:latin typeface="Consolas" panose="020B0609020204030204" pitchFamily="49" charset="0"/>
              </a:rPr>
              <a:t>&amp; </a:t>
            </a:r>
            <a:r>
              <a:rPr lang="en-AU" sz="3000" b="1" dirty="0" err="1">
                <a:latin typeface="Consolas" panose="020B0609020204030204" pitchFamily="49" charset="0"/>
              </a:rPr>
              <a:t>forEach</a:t>
            </a:r>
            <a:r>
              <a:rPr lang="en-AU" sz="3000" b="1" dirty="0">
                <a:latin typeface="Consolas" panose="020B0609020204030204" pitchFamily="49" charset="0"/>
              </a:rPr>
              <a:t> </a:t>
            </a:r>
            <a:r>
              <a:rPr lang="en-AU" sz="3000" dirty="0">
                <a:latin typeface="Consolas" panose="020B0609020204030204" pitchFamily="49" charset="0"/>
              </a:rPr>
              <a:t>may be helpful.</a:t>
            </a:r>
            <a:br>
              <a:rPr lang="en-AU" sz="3000" dirty="0">
                <a:latin typeface="Consolas" panose="020B0609020204030204" pitchFamily="49" charset="0"/>
              </a:rPr>
            </a:br>
            <a:endParaRPr lang="en-AU" sz="3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000" b="1" dirty="0">
                <a:latin typeface="Consolas" panose="020B0609020204030204" pitchFamily="49" charset="0"/>
              </a:rPr>
              <a:t>open</a:t>
            </a:r>
            <a:r>
              <a:rPr lang="en-AU" sz="3000" dirty="0">
                <a:latin typeface="Consolas" panose="020B0609020204030204" pitchFamily="49" charset="0"/>
              </a:rPr>
              <a:t> ./problems/batsmen.js</a:t>
            </a:r>
            <a:br>
              <a:rPr lang="en-AU" sz="3000" dirty="0">
                <a:latin typeface="Consolas" panose="020B0609020204030204" pitchFamily="49" charset="0"/>
              </a:rPr>
            </a:br>
            <a:r>
              <a:rPr lang="en-AU" sz="3000" b="1" dirty="0">
                <a:latin typeface="Consolas" panose="020B0609020204030204" pitchFamily="49" charset="0"/>
              </a:rPr>
              <a:t>npx</a:t>
            </a:r>
            <a:r>
              <a:rPr lang="en-AU" sz="3000" dirty="0">
                <a:latin typeface="Consolas" panose="020B0609020204030204" pitchFamily="49" charset="0"/>
              </a:rPr>
              <a:t> babel-node problems/batsmen.js</a:t>
            </a:r>
          </a:p>
        </p:txBody>
      </p:sp>
    </p:spTree>
    <p:extLst>
      <p:ext uri="{BB962C8B-B14F-4D97-AF65-F5344CB8AC3E}">
        <p14:creationId xmlns:p14="http://schemas.microsoft.com/office/powerpoint/2010/main" val="90548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Useful resources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234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Fun </a:t>
            </a:r>
            <a:r>
              <a:rPr lang="en-AU" sz="4400" b="1" dirty="0" err="1">
                <a:latin typeface="Consolas" panose="020B0609020204030204" pitchFamily="49" charset="0"/>
              </a:rPr>
              <a:t>Fun</a:t>
            </a:r>
            <a:r>
              <a:rPr lang="en-AU" sz="4400" b="1" dirty="0">
                <a:latin typeface="Consolas" panose="020B0609020204030204" pitchFamily="49" charset="0"/>
              </a:rPr>
              <a:t> Function: </a:t>
            </a:r>
            <a:r>
              <a:rPr lang="en-AU" sz="3600" u="sng" dirty="0">
                <a:latin typeface="Consolas" panose="020B0609020204030204" pitchFamily="49" charset="0"/>
                <a:hlinkClick r:id="rId2"/>
              </a:rPr>
              <a:t>www.youtube.com/watch?v=BMUiFMZr7vk&amp;t</a:t>
            </a:r>
            <a:endParaRPr lang="en-AU" sz="3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AU" sz="3600" u="sng" dirty="0">
                <a:latin typeface="Consolas" panose="020B0609020204030204" pitchFamily="49" charset="0"/>
              </a:rPr>
            </a:br>
            <a:r>
              <a:rPr lang="en-AU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ES6 </a:t>
            </a:r>
            <a:r>
              <a:rPr lang="en-AU" sz="4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r>
              <a:rPr lang="en-AU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 Guide:</a:t>
            </a:r>
            <a:endParaRPr lang="en-AU" sz="3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600" u="sng" dirty="0">
                <a:latin typeface="Consolas" panose="020B0609020204030204" pitchFamily="49" charset="0"/>
                <a:hlinkClick r:id="rId3"/>
              </a:rPr>
              <a:t>www.rallycoding.com/courses/</a:t>
            </a:r>
            <a:br>
              <a:rPr lang="en-AU" sz="3600" u="sng" dirty="0">
                <a:latin typeface="Consolas" panose="020B0609020204030204" pitchFamily="49" charset="0"/>
                <a:hlinkClick r:id="rId3"/>
              </a:rPr>
            </a:br>
            <a:r>
              <a:rPr lang="en-AU" sz="3600" u="sng" dirty="0">
                <a:latin typeface="Consolas" panose="020B0609020204030204" pitchFamily="49" charset="0"/>
                <a:hlinkClick r:id="rId3"/>
              </a:rPr>
              <a:t>es6-javascript-the-complete-developers-guide/</a:t>
            </a:r>
            <a:endParaRPr lang="en-AU" sz="3600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2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234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Dedicated Libraries: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- </a:t>
            </a:r>
            <a:r>
              <a:rPr lang="en-AU" sz="3200" dirty="0" err="1">
                <a:latin typeface="Consolas" panose="020B0609020204030204" pitchFamily="49" charset="0"/>
              </a:rPr>
              <a:t>Ramda</a:t>
            </a:r>
            <a:r>
              <a:rPr lang="en-AU" sz="3200" dirty="0">
                <a:latin typeface="Consolas" panose="020B0609020204030204" pitchFamily="49" charset="0"/>
              </a:rPr>
              <a:t>, Underscore, </a:t>
            </a:r>
            <a:r>
              <a:rPr lang="en-AU" sz="3200" dirty="0" err="1">
                <a:latin typeface="Consolas" panose="020B0609020204030204" pitchFamily="49" charset="0"/>
              </a:rPr>
              <a:t>Lodash</a:t>
            </a: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- Largely superseded by ES6+</a:t>
            </a: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Web Development: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- Views: React HOC (Composable)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- Store: Redux, </a:t>
            </a:r>
            <a:r>
              <a:rPr lang="en-AU" sz="3200" dirty="0" err="1">
                <a:latin typeface="Consolas" panose="020B0609020204030204" pitchFamily="49" charset="0"/>
              </a:rPr>
              <a:t>ImmutableJS</a:t>
            </a: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- Actions: Redux Observable, Sagas</a:t>
            </a:r>
          </a:p>
        </p:txBody>
      </p:sp>
    </p:spTree>
    <p:extLst>
      <p:ext uri="{BB962C8B-B14F-4D97-AF65-F5344CB8AC3E}">
        <p14:creationId xmlns:p14="http://schemas.microsoft.com/office/powerpoint/2010/main" val="160558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B265-0D67-4A03-901E-026EAE2B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latin typeface="Lato" panose="020F0502020204030203" pitchFamily="34" charset="0"/>
              </a:rPr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8B36-DC71-4821-ABE9-B38AFCCC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git </a:t>
            </a:r>
            <a:r>
              <a:rPr lang="en-AU" sz="4400" dirty="0">
                <a:latin typeface="Consolas" panose="020B0609020204030204" pitchFamily="49" charset="0"/>
              </a:rPr>
              <a:t>clone</a:t>
            </a:r>
            <a:r>
              <a:rPr lang="en-AU" sz="4400" b="1" dirty="0">
                <a:latin typeface="Consolas" panose="020B0609020204030204" pitchFamily="49" charset="0"/>
              </a:rPr>
              <a:t> </a:t>
            </a:r>
            <a:r>
              <a:rPr lang="en-AU" sz="4400" u="sng" dirty="0">
                <a:latin typeface="Consolas" panose="020B0609020204030204" pitchFamily="49" charset="0"/>
                <a:hlinkClick r:id="rId2"/>
              </a:rPr>
              <a:t>https://github.com/</a:t>
            </a:r>
            <a:br>
              <a:rPr lang="en-AU" sz="4400" u="sng" dirty="0">
                <a:latin typeface="Consolas" panose="020B0609020204030204" pitchFamily="49" charset="0"/>
                <a:hlinkClick r:id="rId2"/>
              </a:rPr>
            </a:br>
            <a:r>
              <a:rPr lang="en-AU" sz="4400" u="sng" dirty="0">
                <a:latin typeface="Consolas" panose="020B0609020204030204" pitchFamily="49" charset="0"/>
                <a:hlinkClick r:id="rId2"/>
              </a:rPr>
              <a:t>FP-UWA/</a:t>
            </a:r>
            <a:r>
              <a:rPr lang="en-AU" sz="4400" u="sng" dirty="0" err="1">
                <a:latin typeface="Consolas" panose="020B0609020204030204" pitchFamily="49" charset="0"/>
                <a:hlinkClick r:id="rId2"/>
              </a:rPr>
              <a:t>fp-uwa-talks.git</a:t>
            </a:r>
            <a:endParaRPr lang="en-AU" sz="44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npm </a:t>
            </a:r>
            <a:r>
              <a:rPr lang="en-AU" sz="4400" dirty="0">
                <a:latin typeface="Consolas" panose="020B0609020204030204" pitchFamily="49" charset="0"/>
              </a:rPr>
              <a:t>install</a:t>
            </a: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npm </a:t>
            </a:r>
            <a:r>
              <a:rPr lang="en-AU" sz="4400" dirty="0">
                <a:latin typeface="Consolas" panose="020B0609020204030204" pitchFamily="49" charset="0"/>
              </a:rPr>
              <a:t>install</a:t>
            </a:r>
            <a:r>
              <a:rPr lang="en-AU" sz="4400" b="1" dirty="0">
                <a:latin typeface="Consolas" panose="020B0609020204030204" pitchFamily="49" charset="0"/>
              </a:rPr>
              <a:t> </a:t>
            </a:r>
            <a:r>
              <a:rPr lang="en-AU" sz="4400" i="1" dirty="0">
                <a:latin typeface="Consolas" panose="020B0609020204030204" pitchFamily="49" charset="0"/>
              </a:rPr>
              <a:t>-g</a:t>
            </a:r>
            <a:r>
              <a:rPr lang="en-AU" sz="4400" dirty="0">
                <a:latin typeface="Consolas" panose="020B0609020204030204" pitchFamily="49" charset="0"/>
              </a:rPr>
              <a:t> npx</a:t>
            </a:r>
          </a:p>
        </p:txBody>
      </p:sp>
    </p:spTree>
    <p:extLst>
      <p:ext uri="{BB962C8B-B14F-4D97-AF65-F5344CB8AC3E}">
        <p14:creationId xmlns:p14="http://schemas.microsoft.com/office/powerpoint/2010/main" val="375965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This Seminar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Intro to JavaScript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Developments in JavaScript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Array Functions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Currying &amp; Closures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Useful Resources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223916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Intro to JavaScript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High-level &amp; interpreted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Dynamic &amp; weakly-typed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Object-oriented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Functional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Functions are objects</a:t>
            </a:r>
          </a:p>
        </p:txBody>
      </p:sp>
    </p:spTree>
    <p:extLst>
      <p:ext uri="{BB962C8B-B14F-4D97-AF65-F5344CB8AC3E}">
        <p14:creationId xmlns:p14="http://schemas.microsoft.com/office/powerpoint/2010/main" val="315264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History of JavaScript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First appeared 1995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Big developments recently: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Node.js in 2009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ES5.1 in 2011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ES6 in 2015</a:t>
            </a:r>
          </a:p>
        </p:txBody>
      </p:sp>
    </p:spTree>
    <p:extLst>
      <p:ext uri="{BB962C8B-B14F-4D97-AF65-F5344CB8AC3E}">
        <p14:creationId xmlns:p14="http://schemas.microsoft.com/office/powerpoint/2010/main" val="343559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What is ES5.1?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Introduced Array Functions: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map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filter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reduce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etc.</a:t>
            </a:r>
          </a:p>
        </p:txBody>
      </p:sp>
    </p:spTree>
    <p:extLst>
      <p:ext uri="{BB962C8B-B14F-4D97-AF65-F5344CB8AC3E}">
        <p14:creationId xmlns:p14="http://schemas.microsoft.com/office/powerpoint/2010/main" val="318956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What is ES6 / ES2015?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Introduced heaps more: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Iterators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Generators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Arrow Functions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Promises etc.</a:t>
            </a:r>
          </a:p>
        </p:txBody>
      </p:sp>
    </p:spTree>
    <p:extLst>
      <p:ext uri="{BB962C8B-B14F-4D97-AF65-F5344CB8AC3E}">
        <p14:creationId xmlns:p14="http://schemas.microsoft.com/office/powerpoint/2010/main" val="70429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Fat Arrow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var</a:t>
            </a:r>
            <a:r>
              <a:rPr lang="en-AU" sz="3600" dirty="0">
                <a:latin typeface="Consolas" panose="020B0609020204030204" pitchFamily="49" charset="0"/>
              </a:rPr>
              <a:t> multiply = </a:t>
            </a:r>
            <a:r>
              <a:rPr lang="en-AU" sz="3600" b="1" dirty="0">
                <a:latin typeface="Consolas" panose="020B0609020204030204" pitchFamily="49" charset="0"/>
              </a:rPr>
              <a:t>function</a:t>
            </a:r>
            <a:r>
              <a:rPr lang="en-AU" sz="3600" dirty="0">
                <a:latin typeface="Consolas" panose="020B0609020204030204" pitchFamily="49" charset="0"/>
              </a:rPr>
              <a:t>(x, y) {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</a:t>
            </a:r>
            <a:r>
              <a:rPr lang="en-AU" sz="3600" b="1" dirty="0">
                <a:latin typeface="Consolas" panose="020B0609020204030204" pitchFamily="49" charset="0"/>
              </a:rPr>
              <a:t>return</a:t>
            </a:r>
            <a:r>
              <a:rPr lang="en-AU" sz="3600" dirty="0">
                <a:latin typeface="Consolas" panose="020B0609020204030204" pitchFamily="49" charset="0"/>
              </a:rPr>
              <a:t> x * y;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AU" sz="3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const</a:t>
            </a:r>
            <a:r>
              <a:rPr lang="en-AU" sz="3600" dirty="0">
                <a:latin typeface="Consolas" panose="020B0609020204030204" pitchFamily="49" charset="0"/>
              </a:rPr>
              <a:t> multiply = (x, y) </a:t>
            </a:r>
            <a:r>
              <a:rPr lang="en-AU" sz="3600" b="1" dirty="0">
                <a:latin typeface="Consolas" panose="020B0609020204030204" pitchFamily="49" charset="0"/>
              </a:rPr>
              <a:t>=&gt;</a:t>
            </a:r>
            <a:r>
              <a:rPr lang="en-AU" sz="3600" dirty="0">
                <a:latin typeface="Consolas" panose="020B0609020204030204" pitchFamily="49" charset="0"/>
              </a:rPr>
              <a:t> x * y;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// Concise &amp; helps with closures</a:t>
            </a:r>
          </a:p>
        </p:txBody>
      </p:sp>
    </p:spTree>
    <p:extLst>
      <p:ext uri="{BB962C8B-B14F-4D97-AF65-F5344CB8AC3E}">
        <p14:creationId xmlns:p14="http://schemas.microsoft.com/office/powerpoint/2010/main" val="1215644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oom">
      <a:dk1>
        <a:srgbClr val="212121"/>
      </a:dk1>
      <a:lt1>
        <a:sysClr val="window" lastClr="FFFFFF"/>
      </a:lt1>
      <a:dk2>
        <a:srgbClr val="3399FF"/>
      </a:dk2>
      <a:lt2>
        <a:srgbClr val="FFFFFF"/>
      </a:lt2>
      <a:accent1>
        <a:srgbClr val="3399FF"/>
      </a:accent1>
      <a:accent2>
        <a:srgbClr val="DF007E"/>
      </a:accent2>
      <a:accent3>
        <a:srgbClr val="3F51B5"/>
      </a:accent3>
      <a:accent4>
        <a:srgbClr val="00BCD4"/>
      </a:accent4>
      <a:accent5>
        <a:srgbClr val="FFC000"/>
      </a:accent5>
      <a:accent6>
        <a:srgbClr val="757070"/>
      </a:accent6>
      <a:hlink>
        <a:srgbClr val="3399FF"/>
      </a:hlink>
      <a:folHlink>
        <a:srgbClr val="3F51B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100</TotalTime>
  <Words>378</Words>
  <Application>Microsoft Office PowerPoint</Application>
  <PresentationFormat>Widescreen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Schoolbook</vt:lpstr>
      <vt:lpstr>Consolas</vt:lpstr>
      <vt:lpstr>Lato</vt:lpstr>
      <vt:lpstr>Wingdings 2</vt:lpstr>
      <vt:lpstr>View</vt:lpstr>
      <vt:lpstr>Functional Programming  with JavaScript</vt:lpstr>
      <vt:lpstr>Prerequisites</vt:lpstr>
      <vt:lpstr>Setup</vt:lpstr>
      <vt:lpstr>This Seminar</vt:lpstr>
      <vt:lpstr>Intro to JavaScript</vt:lpstr>
      <vt:lpstr>History of JavaScript</vt:lpstr>
      <vt:lpstr>What is ES5.1?</vt:lpstr>
      <vt:lpstr>What is ES6 / ES2015?</vt:lpstr>
      <vt:lpstr>Fat Arrow Functions</vt:lpstr>
      <vt:lpstr>But…</vt:lpstr>
      <vt:lpstr>Examples</vt:lpstr>
      <vt:lpstr>map</vt:lpstr>
      <vt:lpstr>Example: pluck</vt:lpstr>
      <vt:lpstr>reduce</vt:lpstr>
      <vt:lpstr>Example: unique</vt:lpstr>
      <vt:lpstr>filter</vt:lpstr>
      <vt:lpstr>Example: match</vt:lpstr>
      <vt:lpstr>Currying</vt:lpstr>
      <vt:lpstr>Composition</vt:lpstr>
      <vt:lpstr>Closures</vt:lpstr>
      <vt:lpstr>Example: batsmen</vt:lpstr>
      <vt:lpstr>Example: make_tree</vt:lpstr>
      <vt:lpstr>Useful resources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 with JavaScript</dc:title>
  <dc:creator>Mark Shelton</dc:creator>
  <cp:lastModifiedBy>Mark Shelton</cp:lastModifiedBy>
  <cp:revision>9</cp:revision>
  <dcterms:created xsi:type="dcterms:W3CDTF">2017-11-09T08:12:22Z</dcterms:created>
  <dcterms:modified xsi:type="dcterms:W3CDTF">2017-11-09T09:52:33Z</dcterms:modified>
</cp:coreProperties>
</file>