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29"/>
  </p:normalViewPr>
  <p:slideViewPr>
    <p:cSldViewPr snapToGrid="0" snapToObjects="1">
      <p:cViewPr>
        <p:scale>
          <a:sx n="84" d="100"/>
          <a:sy n="84" d="100"/>
        </p:scale>
        <p:origin x="88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133D5-6729-F84C-8FD7-6B0E7B7C432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08151-AFDC-3A46-954C-CD599B5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846-EBD7-1340-AA65-616FBF0F68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8EF-A072-194D-9F48-8C9FEBF2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846-EBD7-1340-AA65-616FBF0F68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8EF-A072-194D-9F48-8C9FEBF2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846-EBD7-1340-AA65-616FBF0F68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8EF-A072-194D-9F48-8C9FEBF2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7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846-EBD7-1340-AA65-616FBF0F68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8EF-A072-194D-9F48-8C9FEBF2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846-EBD7-1340-AA65-616FBF0F68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8EF-A072-194D-9F48-8C9FEBF2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846-EBD7-1340-AA65-616FBF0F68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8EF-A072-194D-9F48-8C9FEBF2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6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846-EBD7-1340-AA65-616FBF0F68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8EF-A072-194D-9F48-8C9FEBF2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846-EBD7-1340-AA65-616FBF0F68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8EF-A072-194D-9F48-8C9FEBF2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846-EBD7-1340-AA65-616FBF0F68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8EF-A072-194D-9F48-8C9FEBF2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846-EBD7-1340-AA65-616FBF0F68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8EF-A072-194D-9F48-8C9FEBF2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846-EBD7-1340-AA65-616FBF0F68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8EF-A072-194D-9F48-8C9FEBF2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A846-EBD7-1340-AA65-616FBF0F68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88EF-A072-194D-9F48-8C9FEBF2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OpenCV</a:t>
            </a:r>
            <a:r>
              <a:rPr lang="en-US" b="1" dirty="0" smtClean="0"/>
              <a:t>-Python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Runyu</a:t>
            </a:r>
            <a:r>
              <a:rPr lang="en-US" dirty="0" smtClean="0"/>
              <a:t> Hong</a:t>
            </a:r>
          </a:p>
          <a:p>
            <a:r>
              <a:rPr lang="en-US" dirty="0" smtClean="0"/>
              <a:t>10.23.2017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232" y="658934"/>
            <a:ext cx="10515600" cy="721803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910"/>
            <a:ext cx="10515600" cy="40630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OpenCV</a:t>
            </a:r>
            <a:r>
              <a:rPr lang="en-US" sz="2000" dirty="0"/>
              <a:t> was started at Intel in </a:t>
            </a:r>
            <a:r>
              <a:rPr lang="en-US" sz="2000" dirty="0" smtClean="0"/>
              <a:t>1999</a:t>
            </a:r>
            <a:r>
              <a:rPr lang="en-US" sz="2000" dirty="0"/>
              <a:t> and the first release came out in 2000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Currently </a:t>
            </a:r>
            <a:r>
              <a:rPr lang="en-US" sz="2000" dirty="0" err="1"/>
              <a:t>OpenCV</a:t>
            </a:r>
            <a:r>
              <a:rPr lang="en-US" sz="2000" dirty="0"/>
              <a:t> supports a wide variety of programming languages like C++, Python, Java </a:t>
            </a:r>
            <a:r>
              <a:rPr lang="en-US" sz="2000" dirty="0" err="1" smtClean="0"/>
              <a:t>etc</a:t>
            </a:r>
            <a:r>
              <a:rPr lang="en-US" sz="2000" dirty="0" smtClean="0"/>
              <a:t> </a:t>
            </a:r>
            <a:r>
              <a:rPr lang="en-US" sz="2000" dirty="0"/>
              <a:t>and is available on different platforms including Windows, Linux, OS X, Android, iOS etc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OpenCV</a:t>
            </a:r>
            <a:r>
              <a:rPr lang="en-US" sz="2000" dirty="0"/>
              <a:t>-Python is the Python API of </a:t>
            </a:r>
            <a:r>
              <a:rPr lang="en-US" sz="2000" dirty="0" err="1"/>
              <a:t>OpenCV</a:t>
            </a:r>
            <a:r>
              <a:rPr lang="en-US" sz="2000" dirty="0"/>
              <a:t>. It combines the best qualities of </a:t>
            </a:r>
            <a:r>
              <a:rPr lang="en-US" sz="2000" dirty="0" err="1"/>
              <a:t>OpenCV</a:t>
            </a:r>
            <a:r>
              <a:rPr lang="en-US" sz="2000" dirty="0"/>
              <a:t> C++ API and Python language.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OpenCV</a:t>
            </a:r>
            <a:r>
              <a:rPr lang="en-US" sz="2000" dirty="0" smtClean="0"/>
              <a:t> requires Python 2.7,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and optionally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Easy to be downloaded and imported. (&gt;&gt;&gt; </a:t>
            </a:r>
            <a:r>
              <a:rPr lang="en-US" sz="2000" b="1" dirty="0" smtClean="0">
                <a:effectLst/>
              </a:rPr>
              <a:t>import</a:t>
            </a:r>
            <a:r>
              <a:rPr lang="en-US" sz="2000" dirty="0" smtClean="0"/>
              <a:t> cv2)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182" y="131460"/>
            <a:ext cx="1859438" cy="22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109"/>
            <a:ext cx="10515600" cy="750443"/>
          </a:xfrm>
        </p:spPr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5"/>
            <a:ext cx="8616696" cy="4754880"/>
          </a:xfrm>
        </p:spPr>
        <p:txBody>
          <a:bodyPr>
            <a:normAutofit/>
          </a:bodyPr>
          <a:lstStyle/>
          <a:p>
            <a:r>
              <a:rPr lang="en-US" dirty="0" smtClean="0"/>
              <a:t>GUI Features (</a:t>
            </a:r>
            <a:r>
              <a:rPr lang="en-US" dirty="0" err="1" smtClean="0"/>
              <a:t>eg</a:t>
            </a:r>
            <a:r>
              <a:rPr lang="en-US" dirty="0" smtClean="0"/>
              <a:t>. Show Image, Drawing, Paint Brush)</a:t>
            </a:r>
          </a:p>
          <a:p>
            <a:r>
              <a:rPr lang="en-US" dirty="0" smtClean="0"/>
              <a:t>Core Operations (</a:t>
            </a:r>
            <a:r>
              <a:rPr lang="en-US" dirty="0" err="1" smtClean="0"/>
              <a:t>eg</a:t>
            </a:r>
            <a:r>
              <a:rPr lang="en-US" dirty="0" smtClean="0"/>
              <a:t>. Image addition, </a:t>
            </a:r>
            <a:r>
              <a:rPr lang="en-US" dirty="0"/>
              <a:t>P</a:t>
            </a:r>
            <a:r>
              <a:rPr lang="en-US" dirty="0" smtClean="0"/>
              <a:t>ixel </a:t>
            </a:r>
            <a:r>
              <a:rPr lang="en-US" dirty="0"/>
              <a:t>M</a:t>
            </a:r>
            <a:r>
              <a:rPr lang="en-US" dirty="0" smtClean="0"/>
              <a:t>odification)</a:t>
            </a:r>
          </a:p>
          <a:p>
            <a:r>
              <a:rPr lang="en-US" dirty="0" smtClean="0"/>
              <a:t>Image Processing</a:t>
            </a:r>
          </a:p>
          <a:p>
            <a:r>
              <a:rPr lang="en-US" dirty="0" smtClean="0"/>
              <a:t>Feature Detection and Description</a:t>
            </a:r>
          </a:p>
          <a:p>
            <a:r>
              <a:rPr lang="en-US" dirty="0" smtClean="0"/>
              <a:t>Video Analysis</a:t>
            </a:r>
          </a:p>
          <a:p>
            <a:r>
              <a:rPr lang="en-US" dirty="0" smtClean="0"/>
              <a:t>Camera Calibration and 3D Reconstruction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Computational Photography</a:t>
            </a:r>
          </a:p>
          <a:p>
            <a:r>
              <a:rPr lang="en-US" dirty="0" smtClean="0"/>
              <a:t>Object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253" r="33467"/>
          <a:stretch/>
        </p:blipFill>
        <p:spPr>
          <a:xfrm>
            <a:off x="10440358" y="2500256"/>
            <a:ext cx="1172522" cy="1448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6533"/>
          <a:stretch/>
        </p:blipFill>
        <p:spPr>
          <a:xfrm>
            <a:off x="10440358" y="4766443"/>
            <a:ext cx="1138475" cy="1398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7067"/>
          <a:stretch/>
        </p:blipFill>
        <p:spPr>
          <a:xfrm>
            <a:off x="10440358" y="218822"/>
            <a:ext cx="1172522" cy="1463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61962" y="1629712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10761962" y="387892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5811025"/>
            <a:ext cx="9930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Learn more about </a:t>
            </a:r>
            <a:r>
              <a:rPr lang="en-US" sz="2000" b="1" dirty="0" err="1" smtClean="0"/>
              <a:t>OpenCV</a:t>
            </a:r>
            <a:r>
              <a:rPr lang="en-US" sz="2000" b="1" dirty="0" smtClean="0"/>
              <a:t>-Python features at: </a:t>
            </a:r>
          </a:p>
          <a:p>
            <a:r>
              <a:rPr lang="en-US" sz="2000" dirty="0" smtClean="0"/>
              <a:t>http://</a:t>
            </a:r>
            <a:r>
              <a:rPr lang="en-US" sz="2000" dirty="0" err="1" smtClean="0"/>
              <a:t>opencv</a:t>
            </a:r>
            <a:r>
              <a:rPr lang="en-US" sz="2000" dirty="0" smtClean="0"/>
              <a:t>-python-</a:t>
            </a:r>
            <a:r>
              <a:rPr lang="en-US" sz="2000" dirty="0" err="1" smtClean="0"/>
              <a:t>tutroals.readthedocs.io</a:t>
            </a:r>
            <a:r>
              <a:rPr lang="en-US" sz="2000" dirty="0" smtClean="0"/>
              <a:t>/</a:t>
            </a:r>
            <a:r>
              <a:rPr lang="en-US" sz="2000" dirty="0" err="1" smtClean="0"/>
              <a:t>en</a:t>
            </a:r>
            <a:r>
              <a:rPr lang="en-US" sz="2000" dirty="0" smtClean="0"/>
              <a:t>/latest/</a:t>
            </a:r>
            <a:r>
              <a:rPr lang="en-US" sz="2000" dirty="0" err="1" smtClean="0"/>
              <a:t>py_tutorials</a:t>
            </a:r>
            <a:r>
              <a:rPr lang="en-US" sz="2000" dirty="0" smtClean="0"/>
              <a:t>/</a:t>
            </a:r>
            <a:r>
              <a:rPr lang="en-US" sz="2000" dirty="0" err="1" smtClean="0"/>
              <a:t>py_tutorials.html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2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"/>
            <a:ext cx="10515600" cy="750443"/>
          </a:xfrm>
        </p:spPr>
        <p:txBody>
          <a:bodyPr/>
          <a:lstStyle/>
          <a:p>
            <a:r>
              <a:rPr lang="en-US" b="1" dirty="0" smtClean="0"/>
              <a:t>Basic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5937"/>
            <a:ext cx="4264152" cy="4096512"/>
          </a:xfrm>
        </p:spPr>
        <p:txBody>
          <a:bodyPr>
            <a:normAutofit/>
          </a:bodyPr>
          <a:lstStyle/>
          <a:p>
            <a:r>
              <a:rPr lang="en-US" sz="2000" dirty="0"/>
              <a:t>cv2.imread</a:t>
            </a:r>
            <a:r>
              <a:rPr lang="en-US" sz="2000" dirty="0" smtClean="0"/>
              <a:t>()          Read image</a:t>
            </a:r>
            <a:endParaRPr lang="en-US" sz="2000" dirty="0"/>
          </a:p>
          <a:p>
            <a:r>
              <a:rPr lang="en-US" sz="2000" dirty="0" smtClean="0"/>
              <a:t>cv2.imshow</a:t>
            </a:r>
            <a:r>
              <a:rPr lang="en-US" sz="2000" dirty="0"/>
              <a:t>() </a:t>
            </a:r>
            <a:r>
              <a:rPr lang="en-US" sz="2000" dirty="0" smtClean="0"/>
              <a:t>        Display image</a:t>
            </a:r>
          </a:p>
          <a:p>
            <a:r>
              <a:rPr lang="en-US" sz="2000" dirty="0" smtClean="0"/>
              <a:t>cv2.imwrite()          Save image</a:t>
            </a:r>
          </a:p>
          <a:p>
            <a:r>
              <a:rPr lang="en-US" sz="2000" dirty="0"/>
              <a:t>cv2.VideoCapture</a:t>
            </a:r>
            <a:r>
              <a:rPr lang="en-US" sz="2000" dirty="0" smtClean="0"/>
              <a:t>()   Capture video</a:t>
            </a:r>
          </a:p>
          <a:p>
            <a:r>
              <a:rPr lang="en-US" sz="2000" dirty="0" smtClean="0"/>
              <a:t>cv2.VideoWriter()     Save video</a:t>
            </a:r>
          </a:p>
          <a:p>
            <a:r>
              <a:rPr lang="en-US" sz="2000" dirty="0"/>
              <a:t>cv2.line</a:t>
            </a:r>
            <a:r>
              <a:rPr lang="en-US" sz="2000" dirty="0" smtClean="0"/>
              <a:t>()                     Draw line</a:t>
            </a:r>
            <a:endParaRPr lang="en-US" sz="2000" dirty="0"/>
          </a:p>
          <a:p>
            <a:r>
              <a:rPr lang="en-US" sz="2000" dirty="0" smtClean="0"/>
              <a:t>cv2.circle</a:t>
            </a:r>
            <a:r>
              <a:rPr lang="en-US" sz="2000" dirty="0"/>
              <a:t>() </a:t>
            </a:r>
            <a:r>
              <a:rPr lang="en-US" sz="2000" dirty="0" smtClean="0"/>
              <a:t>                 Draw circle</a:t>
            </a:r>
          </a:p>
          <a:p>
            <a:r>
              <a:rPr lang="en-US" sz="2000" dirty="0" smtClean="0"/>
              <a:t>cv2.rectangle()           Draw rectangle</a:t>
            </a:r>
          </a:p>
          <a:p>
            <a:r>
              <a:rPr lang="en-US" sz="2000" dirty="0" smtClean="0"/>
              <a:t>cv2.ellipse()                 Draw ellipse</a:t>
            </a:r>
          </a:p>
          <a:p>
            <a:r>
              <a:rPr lang="en-US" sz="2000" dirty="0" smtClean="0"/>
              <a:t>cv2.putText()               Add text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057599"/>
            <a:ext cx="5946648" cy="131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cv2.setMouseCallback</a:t>
            </a:r>
            <a:r>
              <a:rPr lang="en-US" sz="2000" dirty="0" smtClean="0"/>
              <a:t>()      Set mouse functions</a:t>
            </a:r>
          </a:p>
          <a:p>
            <a:r>
              <a:rPr lang="en-US" sz="2000" dirty="0"/>
              <a:t>cv2.getTrackbarPos</a:t>
            </a:r>
            <a:r>
              <a:rPr lang="en-US" sz="2000" dirty="0" smtClean="0"/>
              <a:t>()            Set </a:t>
            </a:r>
            <a:r>
              <a:rPr lang="en-US" sz="2000" dirty="0" err="1" smtClean="0"/>
              <a:t>trackbars</a:t>
            </a:r>
            <a:endParaRPr lang="en-US" sz="2000" dirty="0" smtClean="0"/>
          </a:p>
          <a:p>
            <a:r>
              <a:rPr lang="en-US" sz="2000" dirty="0" smtClean="0"/>
              <a:t>cv2.createTrackbar</a:t>
            </a:r>
            <a:r>
              <a:rPr lang="en-US" sz="2000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142" y="1015937"/>
            <a:ext cx="2092452" cy="2092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144" y="961755"/>
            <a:ext cx="2695552" cy="2306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28" y="4682632"/>
            <a:ext cx="3240486" cy="20163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84848" y="3955634"/>
            <a:ext cx="4041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smtClean="0">
                <a:solidFill>
                  <a:srgbClr val="555555"/>
                </a:solidFill>
                <a:effectLst/>
              </a:rPr>
              <a:t>&gt;&gt;&gt; 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ball</a:t>
            </a:r>
            <a:r>
              <a:rPr lang="mr-IN" dirty="0" smtClean="0"/>
              <a:t> </a:t>
            </a:r>
            <a:r>
              <a:rPr lang="mr-IN" b="1" dirty="0" smtClean="0">
                <a:effectLst/>
              </a:rPr>
              <a:t>=</a:t>
            </a:r>
            <a:r>
              <a:rPr lang="mr-IN" dirty="0" smtClean="0"/>
              <a:t> 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img</a:t>
            </a:r>
            <a:r>
              <a:rPr lang="mr-IN" dirty="0" smtClean="0">
                <a:effectLst/>
              </a:rPr>
              <a:t>[</a:t>
            </a:r>
            <a:r>
              <a:rPr lang="mr-IN" dirty="0" smtClean="0">
                <a:solidFill>
                  <a:srgbClr val="009999"/>
                </a:solidFill>
                <a:effectLst/>
              </a:rPr>
              <a:t>280</a:t>
            </a:r>
            <a:r>
              <a:rPr lang="mr-IN" dirty="0" smtClean="0">
                <a:effectLst/>
              </a:rPr>
              <a:t>:</a:t>
            </a:r>
            <a:r>
              <a:rPr lang="mr-IN" dirty="0" smtClean="0">
                <a:solidFill>
                  <a:srgbClr val="009999"/>
                </a:solidFill>
                <a:effectLst/>
              </a:rPr>
              <a:t>340</a:t>
            </a:r>
            <a:r>
              <a:rPr lang="mr-IN" dirty="0" smtClean="0">
                <a:effectLst/>
              </a:rPr>
              <a:t>,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009999"/>
                </a:solidFill>
                <a:effectLst/>
              </a:rPr>
              <a:t>330</a:t>
            </a:r>
            <a:r>
              <a:rPr lang="mr-IN" dirty="0" smtClean="0">
                <a:effectLst/>
              </a:rPr>
              <a:t>:</a:t>
            </a:r>
            <a:r>
              <a:rPr lang="mr-IN" dirty="0" smtClean="0">
                <a:solidFill>
                  <a:srgbClr val="009999"/>
                </a:solidFill>
                <a:effectLst/>
              </a:rPr>
              <a:t>390</a:t>
            </a:r>
            <a:r>
              <a:rPr lang="mr-IN" dirty="0" smtClean="0">
                <a:effectLst/>
              </a:rPr>
              <a:t>]</a:t>
            </a:r>
            <a:r>
              <a:rPr lang="mr-IN" dirty="0" smtClean="0"/>
              <a:t> </a:t>
            </a:r>
            <a:endParaRPr lang="en-US" dirty="0" smtClean="0"/>
          </a:p>
          <a:p>
            <a:r>
              <a:rPr lang="mr-IN" dirty="0" smtClean="0">
                <a:solidFill>
                  <a:srgbClr val="555555"/>
                </a:solidFill>
                <a:effectLst/>
              </a:rPr>
              <a:t>&gt;&gt;&gt; 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img</a:t>
            </a:r>
            <a:r>
              <a:rPr lang="mr-IN" dirty="0" smtClean="0">
                <a:effectLst/>
              </a:rPr>
              <a:t>[</a:t>
            </a:r>
            <a:r>
              <a:rPr lang="mr-IN" dirty="0" smtClean="0">
                <a:solidFill>
                  <a:srgbClr val="009999"/>
                </a:solidFill>
                <a:effectLst/>
              </a:rPr>
              <a:t>273</a:t>
            </a:r>
            <a:r>
              <a:rPr lang="mr-IN" dirty="0" smtClean="0">
                <a:effectLst/>
              </a:rPr>
              <a:t>:</a:t>
            </a:r>
            <a:r>
              <a:rPr lang="mr-IN" dirty="0" smtClean="0">
                <a:solidFill>
                  <a:srgbClr val="009999"/>
                </a:solidFill>
                <a:effectLst/>
              </a:rPr>
              <a:t>333</a:t>
            </a:r>
            <a:r>
              <a:rPr lang="mr-IN" dirty="0" smtClean="0">
                <a:effectLst/>
              </a:rPr>
              <a:t>,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009999"/>
                </a:solidFill>
                <a:effectLst/>
              </a:rPr>
              <a:t>100</a:t>
            </a:r>
            <a:r>
              <a:rPr lang="mr-IN" dirty="0" smtClean="0">
                <a:effectLst/>
              </a:rPr>
              <a:t>:</a:t>
            </a:r>
            <a:r>
              <a:rPr lang="mr-IN" dirty="0" smtClean="0">
                <a:solidFill>
                  <a:srgbClr val="009999"/>
                </a:solidFill>
                <a:effectLst/>
              </a:rPr>
              <a:t>160</a:t>
            </a:r>
            <a:r>
              <a:rPr lang="mr-IN" dirty="0" smtClean="0">
                <a:effectLst/>
              </a:rPr>
              <a:t>]</a:t>
            </a:r>
            <a:r>
              <a:rPr lang="mr-IN" dirty="0" smtClean="0"/>
              <a:t> </a:t>
            </a:r>
            <a:r>
              <a:rPr lang="mr-IN" b="1" dirty="0" smtClean="0">
                <a:effectLst/>
              </a:rPr>
              <a:t>=</a:t>
            </a:r>
            <a:r>
              <a:rPr lang="mr-IN" dirty="0" smtClean="0"/>
              <a:t> 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ball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5957" y="352899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404040"/>
                </a:solidFill>
                <a:effectLst/>
                <a:latin typeface="Roboto Slab" charset="0"/>
              </a:rPr>
              <a:t>Set Image ROI</a:t>
            </a:r>
            <a:endParaRPr lang="en-US" b="1" i="0" dirty="0">
              <a:solidFill>
                <a:srgbClr val="404040"/>
              </a:solidFill>
              <a:effectLst/>
              <a:latin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746"/>
            <a:ext cx="10515600" cy="695579"/>
          </a:xfrm>
        </p:spPr>
        <p:txBody>
          <a:bodyPr/>
          <a:lstStyle/>
          <a:p>
            <a:r>
              <a:rPr lang="en-US" b="1" dirty="0" smtClean="0"/>
              <a:t>Some Useful Image Processing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705"/>
            <a:ext cx="10515600" cy="950976"/>
          </a:xfrm>
        </p:spPr>
        <p:txBody>
          <a:bodyPr>
            <a:normAutofit/>
          </a:bodyPr>
          <a:lstStyle/>
          <a:p>
            <a:r>
              <a:rPr lang="en-US" sz="2400" b="1" dirty="0"/>
              <a:t>Changing </a:t>
            </a:r>
            <a:r>
              <a:rPr lang="en-US" sz="2400" b="1" dirty="0" smtClean="0"/>
              <a:t>Color-space (</a:t>
            </a:r>
            <a:r>
              <a:rPr lang="en-US" sz="2400" b="1" dirty="0" err="1" smtClean="0"/>
              <a:t>eg</a:t>
            </a:r>
            <a:r>
              <a:rPr lang="en-US" sz="2400" b="1" dirty="0" smtClean="0"/>
              <a:t>. RGB&lt;--&gt;HSV&lt;</a:t>
            </a:r>
            <a:r>
              <a:rPr lang="en-US" sz="2400" b="1" dirty="0" smtClean="0">
                <a:sym typeface="Wingdings"/>
              </a:rPr>
              <a:t>--&gt;Gray)</a:t>
            </a:r>
          </a:p>
          <a:p>
            <a:pPr lvl="1"/>
            <a:r>
              <a:rPr lang="en-US" dirty="0" smtClean="0"/>
              <a:t>cv2.cvtColor(</a:t>
            </a:r>
            <a:r>
              <a:rPr lang="en-US" dirty="0" err="1" smtClean="0"/>
              <a:t>input_image</a:t>
            </a:r>
            <a:r>
              <a:rPr lang="en-US" dirty="0"/>
              <a:t>, flag</a:t>
            </a:r>
            <a:r>
              <a:rPr lang="en-US" dirty="0" smtClean="0"/>
              <a:t>)     # flag determines the type of conversion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83664"/>
            <a:ext cx="11669486" cy="1280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Image Thresholding (</a:t>
            </a:r>
            <a:r>
              <a:rPr lang="en-US" sz="2400" b="1" dirty="0" err="1" smtClean="0"/>
              <a:t>eg</a:t>
            </a:r>
            <a:r>
              <a:rPr lang="en-US" sz="2400" b="1" dirty="0" smtClean="0"/>
              <a:t>. Create binary masks)</a:t>
            </a:r>
            <a:endParaRPr lang="en-US" sz="2400" b="1" dirty="0" smtClean="0">
              <a:sym typeface="Wingdings"/>
            </a:endParaRPr>
          </a:p>
          <a:p>
            <a:pPr lvl="1"/>
            <a:r>
              <a:rPr lang="en-US" dirty="0" smtClean="0"/>
              <a:t>cv2.threshold()</a:t>
            </a:r>
          </a:p>
          <a:p>
            <a:pPr lvl="1"/>
            <a:r>
              <a:rPr lang="en-US" dirty="0" smtClean="0"/>
              <a:t>cv2.adaptiveThreshold()  # calculate </a:t>
            </a:r>
            <a:r>
              <a:rPr lang="en-US" dirty="0"/>
              <a:t>the threshold </a:t>
            </a:r>
            <a:r>
              <a:rPr lang="en-US" dirty="0" smtClean="0"/>
              <a:t>for </a:t>
            </a:r>
            <a:r>
              <a:rPr lang="en-US" dirty="0"/>
              <a:t>small </a:t>
            </a:r>
            <a:r>
              <a:rPr lang="en-US" dirty="0" smtClean="0"/>
              <a:t>regions </a:t>
            </a:r>
            <a:r>
              <a:rPr lang="en-US" dirty="0"/>
              <a:t>of the image. </a:t>
            </a:r>
            <a:endParaRPr lang="en-US" dirty="0" smtClean="0"/>
          </a:p>
          <a:p>
            <a:pPr lvl="1"/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3023224"/>
            <a:ext cx="3457575" cy="367271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104214"/>
            <a:ext cx="7636329" cy="88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/>
              <a:t>Rotation</a:t>
            </a:r>
          </a:p>
          <a:p>
            <a:pPr lvl="1"/>
            <a:r>
              <a:rPr lang="en-US" dirty="0" smtClean="0"/>
              <a:t>cv2.getRotationMatrix2D()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907778"/>
            <a:ext cx="7636329" cy="88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Image Blurring (Image Smoothing)</a:t>
            </a:r>
          </a:p>
          <a:p>
            <a:pPr lvl="1"/>
            <a:r>
              <a:rPr lang="en-US" dirty="0" smtClean="0"/>
              <a:t>cv2.blur()  or cv2.boxfilter() or </a:t>
            </a:r>
            <a:r>
              <a:rPr lang="en-US" dirty="0"/>
              <a:t>cv2.GaussianBlur()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730737"/>
            <a:ext cx="7636329" cy="88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Canny Edge Detection</a:t>
            </a:r>
          </a:p>
          <a:p>
            <a:pPr lvl="1"/>
            <a:r>
              <a:rPr lang="en-US" dirty="0"/>
              <a:t>cv2.Canny()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84" y="4784969"/>
            <a:ext cx="4390345" cy="14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6"/>
            <a:ext cx="10515600" cy="745218"/>
          </a:xfrm>
        </p:spPr>
        <p:txBody>
          <a:bodyPr/>
          <a:lstStyle/>
          <a:p>
            <a:r>
              <a:rPr lang="en-US" b="1" dirty="0" smtClean="0"/>
              <a:t>Object Detection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996045"/>
            <a:ext cx="5482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rgbClr val="404040"/>
                </a:solidFill>
                <a:effectLst/>
              </a:rPr>
              <a:t>Face Detection using </a:t>
            </a:r>
            <a:r>
              <a:rPr lang="en-US" sz="2800" b="1" i="0" dirty="0" err="1" smtClean="0">
                <a:solidFill>
                  <a:srgbClr val="404040"/>
                </a:solidFill>
                <a:effectLst/>
              </a:rPr>
              <a:t>Haar</a:t>
            </a:r>
            <a:r>
              <a:rPr lang="en-US" sz="2800" b="1" i="0" dirty="0" smtClean="0">
                <a:solidFill>
                  <a:srgbClr val="404040"/>
                </a:solidFill>
                <a:effectLst/>
              </a:rPr>
              <a:t> Cascades</a:t>
            </a:r>
            <a:endParaRPr lang="en-US" sz="2800" b="1" i="0" dirty="0">
              <a:solidFill>
                <a:srgbClr val="404040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671119"/>
            <a:ext cx="4655097" cy="4074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9418"/>
            <a:ext cx="5740400" cy="231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1118"/>
            <a:ext cx="6553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457" y="2602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 smtClean="0"/>
              <a:t>Demo</a:t>
            </a:r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5561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176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Mangal</vt:lpstr>
      <vt:lpstr>Roboto Slab</vt:lpstr>
      <vt:lpstr>Wingdings</vt:lpstr>
      <vt:lpstr>Arial</vt:lpstr>
      <vt:lpstr>Office Theme</vt:lpstr>
      <vt:lpstr>OpenCV-Python</vt:lpstr>
      <vt:lpstr>Introduction</vt:lpstr>
      <vt:lpstr>Features</vt:lpstr>
      <vt:lpstr>Basic Functions</vt:lpstr>
      <vt:lpstr>Some Useful Image Processing Functions</vt:lpstr>
      <vt:lpstr>Object Detection</vt:lpstr>
      <vt:lpstr>Demo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OpenCV-Python</dc:title>
  <dc:creator>Michael Hong</dc:creator>
  <cp:lastModifiedBy>Michael Hong</cp:lastModifiedBy>
  <cp:revision>14</cp:revision>
  <dcterms:created xsi:type="dcterms:W3CDTF">2017-10-16T18:37:56Z</dcterms:created>
  <dcterms:modified xsi:type="dcterms:W3CDTF">2017-10-23T15:42:36Z</dcterms:modified>
</cp:coreProperties>
</file>