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1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aetna.com/news-releases/who-is-the-healthiest-new-aetna-study-shows-that-millennials-genxers-and-baby-boomers-all-think-they-are-the-healthiest-generation/" TargetMode="External"/><Relationship Id="rId4" Type="http://schemas.openxmlformats.org/officeDocument/2006/relationships/hyperlink" Target="http://www.gallup.com/poll/2992/americans-environmentally-friendly-issue-seen-urgent-problem.aspx" TargetMode="External"/><Relationship Id="rId5" Type="http://schemas.openxmlformats.org/officeDocument/2006/relationships/hyperlink" Target="http://water.usgs.gov/edu/activity-watercontent.php" TargetMode="External"/><Relationship Id="rId6" Type="http://schemas.openxmlformats.org/officeDocument/2006/relationships/hyperlink" Target="http://www.who.int/features/qa/cancer-red-meat/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n.org/development/desa/en/news/population/un-report-world-population-projected-to-reach-9-6-billion-by-2050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Renee Hosogi</a:t>
            </a:r>
          </a:p>
          <a:p>
            <a:r>
              <a:rPr lang="en-US" dirty="0" smtClean="0"/>
              <a:t>GA Data Science</a:t>
            </a:r>
          </a:p>
          <a:p>
            <a:r>
              <a:rPr lang="en-US" dirty="0" smtClean="0"/>
              <a:t>January 22,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Food Consumption in the US</a:t>
            </a:r>
            <a:endParaRPr lang="en-US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17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39" y="291234"/>
            <a:ext cx="7840304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Compiling the </a:t>
            </a:r>
            <a:r>
              <a:rPr lang="en-US" sz="3600" dirty="0" err="1" smtClean="0">
                <a:effectLst>
                  <a:reflection blurRad="6350" stA="0" endA="300" endPos="0" dir="5400000" sy="-100000" algn="bl" rotWithShape="0"/>
                </a:effectLst>
              </a:rPr>
              <a:t>fmld</a:t>
            </a:r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 files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5125" y="1281593"/>
            <a:ext cx="6400800" cy="3474720"/>
          </a:xfrm>
        </p:spPr>
        <p:txBody>
          <a:bodyPr/>
          <a:lstStyle/>
          <a:p>
            <a:r>
              <a:rPr lang="hu-HU" dirty="0"/>
              <a:t>$ cat &lt; fmld141.csv &lt;(tail +3 fmld142.csv) &lt;(tail +3 fmld143.csv) &lt;(tail +3 fmld144.csv) &gt; veg14.</a:t>
            </a:r>
            <a:r>
              <a:rPr lang="hu-HU" dirty="0" smtClean="0"/>
              <a:t>csv</a:t>
            </a:r>
          </a:p>
          <a:p>
            <a:r>
              <a:rPr lang="hu-HU" dirty="0" smtClean="0"/>
              <a:t>Rinse and repeat for 2010-2013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2" y="154272"/>
            <a:ext cx="6512511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Read in the data…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2" y="795517"/>
            <a:ext cx="8783414" cy="301054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0842" y="4100260"/>
            <a:ext cx="8607040" cy="80799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Add new columns…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786" y="4908255"/>
            <a:ext cx="6400800" cy="194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MEAT’= ‘BEEF’, ‘POULTRY’, ‘PORK’, ‘SEAFOOD’, ‘OTHMEAT’ </a:t>
            </a:r>
          </a:p>
          <a:p>
            <a:r>
              <a:rPr lang="en-US" smtClean="0"/>
              <a:t>‘PRODUCE’-‘FRSHFRUIT’, ‘FRSHVEG’, ‘PROCFRUT’, ‘PROCVEG’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1265" r="-21265"/>
          <a:stretch>
            <a:fillRect/>
          </a:stretch>
        </p:blipFill>
        <p:spPr>
          <a:xfrm>
            <a:off x="454651" y="1800397"/>
            <a:ext cx="8006023" cy="4346127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1786" y="154272"/>
            <a:ext cx="8271774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2014 Meat and Produce consumption by Family Size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9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0045" b="-10045"/>
          <a:stretch>
            <a:fillRect/>
          </a:stretch>
        </p:blipFill>
        <p:spPr>
          <a:xfrm>
            <a:off x="159311" y="888319"/>
            <a:ext cx="8906299" cy="4834848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1786" y="154272"/>
            <a:ext cx="8271774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2014 Meat and Produce consumption by Age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68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5739" b="-15739"/>
          <a:stretch>
            <a:fillRect/>
          </a:stretch>
        </p:blipFill>
        <p:spPr>
          <a:xfrm>
            <a:off x="74288" y="935355"/>
            <a:ext cx="9050720" cy="49132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1786" y="154272"/>
            <a:ext cx="8271774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2014 Meat and Produce consumption by Region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90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5" y="410898"/>
            <a:ext cx="9034256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Initial adjustments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9087"/>
              </p:ext>
            </p:extLst>
          </p:nvPr>
        </p:nvGraphicFramePr>
        <p:xfrm>
          <a:off x="289263" y="2629669"/>
          <a:ext cx="8444066" cy="194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626100" imgH="1295400" progId="Word.Document.12">
                  <p:embed/>
                </p:oleObj>
              </mc:Choice>
              <mc:Fallback>
                <p:oleObj name="Document" r:id="rId3" imgW="5626100" imgH="129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63" y="2629669"/>
                        <a:ext cx="8444066" cy="1944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845125" y="1099181"/>
            <a:ext cx="6400800" cy="3474720"/>
          </a:xfrm>
        </p:spPr>
        <p:txBody>
          <a:bodyPr/>
          <a:lstStyle/>
          <a:p>
            <a:r>
              <a:rPr lang="en-US" dirty="0" smtClean="0"/>
              <a:t>Meat costs more to produce than produce</a:t>
            </a:r>
          </a:p>
          <a:p>
            <a:r>
              <a:rPr lang="en-US" dirty="0"/>
              <a:t>US Department of Labor’s annual price reports</a:t>
            </a:r>
            <a:r>
              <a:rPr lang="en-US" dirty="0"/>
              <a:t> </a:t>
            </a:r>
            <a:r>
              <a:rPr lang="en-US" dirty="0" smtClean="0"/>
              <a:t>to even playing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" y="3408786"/>
            <a:ext cx="4297219" cy="3208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78" y="3408786"/>
            <a:ext cx="4425022" cy="3369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138" y="178725"/>
            <a:ext cx="4172163" cy="32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8812" r="-18812"/>
          <a:stretch>
            <a:fillRect/>
          </a:stretch>
        </p:blipFill>
        <p:spPr>
          <a:xfrm>
            <a:off x="312084" y="951039"/>
            <a:ext cx="8328618" cy="4521250"/>
          </a:xfrm>
        </p:spPr>
      </p:pic>
    </p:spTree>
    <p:extLst>
      <p:ext uri="{BB962C8B-B14F-4D97-AF65-F5344CB8AC3E}">
        <p14:creationId xmlns:p14="http://schemas.microsoft.com/office/powerpoint/2010/main" val="145450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9745" y="410898"/>
            <a:ext cx="903425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Meat and Produce by Region from 2010</a:t>
            </a:r>
            <a:r>
              <a:rPr lang="en-US" sz="3600" dirty="0">
                <a:effectLst>
                  <a:reflection blurRad="6350" stA="0" endA="300" endPos="0" dir="5400000" sy="-100000" algn="bl" rotWithShape="0"/>
                </a:effectLst>
              </a:rPr>
              <a:t>-2014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" y="2143989"/>
            <a:ext cx="4499010" cy="340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55" y="2143989"/>
            <a:ext cx="4553312" cy="34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52" y="216993"/>
            <a:ext cx="8240419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Average family size by region from 2010-2014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0572" r="-20572"/>
          <a:stretch>
            <a:fillRect/>
          </a:stretch>
        </p:blipFill>
        <p:spPr>
          <a:xfrm>
            <a:off x="-34652" y="1577387"/>
            <a:ext cx="9178651" cy="4982696"/>
          </a:xfrm>
        </p:spPr>
      </p:pic>
    </p:spTree>
    <p:extLst>
      <p:ext uri="{BB962C8B-B14F-4D97-AF65-F5344CB8AC3E}">
        <p14:creationId xmlns:p14="http://schemas.microsoft.com/office/powerpoint/2010/main" val="30898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54" y="389472"/>
            <a:ext cx="8575684" cy="1143000"/>
          </a:xfrm>
        </p:spPr>
        <p:txBody>
          <a:bodyPr/>
          <a:lstStyle/>
          <a:p>
            <a:r>
              <a:rPr lang="en-US" sz="3600" dirty="0">
                <a:effectLst>
                  <a:reflection blurRad="6350" stA="23000" endA="300" endPos="18000" dir="5400000" sy="-100000" algn="bl" rotWithShape="0"/>
                </a:effectLst>
              </a:rPr>
              <a:t>World population projected to reach 9.6 billion by 2050</a:t>
            </a:r>
            <a:endParaRPr lang="en-US" sz="3600" dirty="0">
              <a:effectLst>
                <a:reflection blurRad="6350" stA="23000" endA="300" endPos="18000" dir="5400000" sy="-100000" algn="bl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00104"/>
            <a:ext cx="857568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N</a:t>
            </a:r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ew </a:t>
            </a:r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projected </a:t>
            </a:r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population </a:t>
            </a:r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is higher, mainly due to new information obtained on fertility levels of certain countries</a:t>
            </a:r>
            <a:endParaRPr lang="en-US" sz="24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8316" y="3211714"/>
            <a:ext cx="857568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Developed regions </a:t>
            </a:r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will remain largely unchanged at </a:t>
            </a:r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until 2050, </a:t>
            </a:r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49 least developed countries are projected to </a:t>
            </a:r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be 1.8 </a:t>
            </a:r>
            <a:r>
              <a:rPr lang="en-US" sz="2400" dirty="0">
                <a:effectLst>
                  <a:reflection blurRad="6350" stA="0" endA="300" endPos="0" dir="5400000" sy="-100000" algn="bl" rotWithShape="0"/>
                </a:effectLst>
              </a:rPr>
              <a:t>billion in 2050.</a:t>
            </a:r>
            <a:endParaRPr lang="en-US" sz="24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2455" y="4649910"/>
            <a:ext cx="857568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 smtClean="0">
                <a:effectLst>
                  <a:reflection blurRad="6350" stA="0" endA="300" endPos="0" dir="5400000" sy="-100000" algn="bl" rotWithShape="0"/>
                </a:effectLst>
              </a:rPr>
              <a:t>Based on 233 countries’ censuses from 2010.</a:t>
            </a:r>
            <a:endParaRPr lang="en-US" sz="24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3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53" y="160020"/>
            <a:ext cx="8334485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Average age of participants by region 2010-2014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8992" r="-18992"/>
          <a:stretch>
            <a:fillRect/>
          </a:stretch>
        </p:blipFill>
        <p:spPr>
          <a:xfrm>
            <a:off x="-66075" y="1567991"/>
            <a:ext cx="9105886" cy="4943195"/>
          </a:xfrm>
        </p:spPr>
      </p:pic>
    </p:spTree>
    <p:extLst>
      <p:ext uri="{BB962C8B-B14F-4D97-AF65-F5344CB8AC3E}">
        <p14:creationId xmlns:p14="http://schemas.microsoft.com/office/powerpoint/2010/main" val="372666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8" y="295391"/>
            <a:ext cx="6512511" cy="1143000"/>
          </a:xfrm>
        </p:spPr>
        <p:txBody>
          <a:bodyPr/>
          <a:lstStyle/>
          <a:p>
            <a:pPr algn="l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</a:rPr>
              <a:t>Modeling this data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0287" r="-10287"/>
          <a:stretch>
            <a:fillRect/>
          </a:stretch>
        </p:blipFill>
        <p:spPr>
          <a:xfrm>
            <a:off x="142590" y="1912949"/>
            <a:ext cx="8733812" cy="4741212"/>
          </a:xfrm>
        </p:spPr>
      </p:pic>
    </p:spTree>
    <p:extLst>
      <p:ext uri="{BB962C8B-B14F-4D97-AF65-F5344CB8AC3E}">
        <p14:creationId xmlns:p14="http://schemas.microsoft.com/office/powerpoint/2010/main" val="793211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032"/>
            <a:ext cx="9144000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Conclusion</a:t>
            </a:r>
            <a:endParaRPr lang="en-US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128792" y="1975668"/>
            <a:ext cx="6804107" cy="4233576"/>
          </a:xfrm>
        </p:spPr>
        <p:txBody>
          <a:bodyPr>
            <a:normAutofit/>
          </a:bodyPr>
          <a:lstStyle/>
          <a:p>
            <a:r>
              <a:rPr lang="en-US" dirty="0" smtClean="0"/>
              <a:t>Meat and produce are being bought in nearly equal amounts</a:t>
            </a:r>
          </a:p>
          <a:p>
            <a:r>
              <a:rPr lang="en-US" dirty="0" smtClean="0"/>
              <a:t>Linear trends in purchasing more food is likely not a long term model</a:t>
            </a:r>
          </a:p>
          <a:p>
            <a:pPr lvl="2"/>
            <a:r>
              <a:rPr lang="en-US" dirty="0" smtClean="0"/>
              <a:t>There has to be some sort of plateau when it comes to resources</a:t>
            </a:r>
          </a:p>
          <a:p>
            <a:r>
              <a:rPr lang="en-US" dirty="0" smtClean="0"/>
              <a:t>More data from previous years likely would have contributed to linear trend</a:t>
            </a:r>
          </a:p>
          <a:p>
            <a:r>
              <a:rPr lang="en-US" dirty="0" smtClean="0"/>
              <a:t>Consumption data in conjunction with natural resources data might make for an interesting follow-up</a:t>
            </a:r>
          </a:p>
        </p:txBody>
      </p:sp>
    </p:spTree>
    <p:extLst>
      <p:ext uri="{BB962C8B-B14F-4D97-AF65-F5344CB8AC3E}">
        <p14:creationId xmlns:p14="http://schemas.microsoft.com/office/powerpoint/2010/main" val="9317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652" y="5559681"/>
            <a:ext cx="6512511" cy="11430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https://www.un.org/development/desa/en/news/population/un-report-world-population-projected-to-reach-9-6-billion-by-2050.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sz="2400" dirty="0">
                <a:hlinkClick r:id="rId3"/>
              </a:rPr>
              <a:t>https://news.aetna.com/news-releases/who-is-the-healthiest-new-aetna-study-shows-that-millennials-genxers-and-baby-boomers-all-think-they-are-the-healthiest-generation/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http://www.gallup.com/poll/2992/americans-environmentally-friendly-issue-seen-urgent-</a:t>
            </a:r>
            <a:r>
              <a:rPr lang="en-US" sz="2400" dirty="0" smtClean="0">
                <a:hlinkClick r:id="rId4"/>
              </a:rPr>
              <a:t>problem.aspx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http://water.usgs.gov/edu/activity-</a:t>
            </a:r>
            <a:r>
              <a:rPr lang="en-US" sz="2400" dirty="0" smtClean="0">
                <a:hlinkClick r:id="rId5"/>
              </a:rPr>
              <a:t>watercontent.php</a:t>
            </a:r>
            <a:endParaRPr lang="en-US" sz="2400" dirty="0" smtClean="0"/>
          </a:p>
          <a:p>
            <a:r>
              <a:rPr lang="en-US" sz="2400" dirty="0">
                <a:hlinkClick r:id="rId6"/>
              </a:rPr>
              <a:t>http://www.who.int/features/qa/cancer-red-meat/en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5" y="2224020"/>
            <a:ext cx="8654072" cy="1143000"/>
          </a:xfrm>
        </p:spPr>
        <p:txBody>
          <a:bodyPr/>
          <a:lstStyle/>
          <a:p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That’s a lot of people… </a:t>
            </a:r>
            <a:b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</a:br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In theory</a:t>
            </a:r>
            <a:endParaRPr lang="en-US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8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11" y="2195187"/>
            <a:ext cx="8101990" cy="2551665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As data scientists, we know that these numbers aren’t </a:t>
            </a:r>
            <a:r>
              <a:rPr lang="en-US" dirty="0">
                <a:effectLst>
                  <a:reflection blurRad="6350" stA="0" endA="300" endPos="0" dir="5400000" sy="-100000" algn="bl" rotWithShape="0"/>
                </a:effectLst>
              </a:rPr>
              <a:t>always </a:t>
            </a:r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right but does the rest of the world know?</a:t>
            </a:r>
            <a:endParaRPr lang="en-US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40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50" y="3002531"/>
            <a:ext cx="7710049" cy="2038387"/>
          </a:xfrm>
        </p:spPr>
        <p:txBody>
          <a:bodyPr/>
          <a:lstStyle/>
          <a:p>
            <a:pPr algn="ctr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  <a:latin typeface="Trebuchet MS (Body)"/>
                <a:cs typeface="Trebuchet MS (Body)"/>
              </a:rPr>
              <a:t>In 2014, 83% of Americans identified as being environmentally conscious.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  <a:latin typeface="Trebuchet MS (Body)"/>
              <a:cs typeface="Trebuchet MS (Body)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6850" y="1006785"/>
            <a:ext cx="7710049" cy="20383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effectLst>
                  <a:reflection blurRad="6350" stA="0" endA="300" endPos="0" dir="5400000" sy="-100000" algn="bl" rotWithShape="0"/>
                </a:effectLst>
                <a:latin typeface="Trebuchet MS (Body)"/>
                <a:cs typeface="Trebuchet MS (Body)"/>
              </a:rPr>
              <a:t>In 2013, 90% of Americans believed that they were healthy.</a:t>
            </a:r>
            <a:endParaRPr lang="en-US" sz="3600" dirty="0">
              <a:effectLst>
                <a:reflection blurRad="6350" stA="0" endA="300" endPos="0" dir="5400000" sy="-100000" algn="bl" rotWithShape="0"/>
              </a:effectLst>
              <a:latin typeface="Trebuchet MS (Body)"/>
              <a:cs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15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75" y="1473911"/>
            <a:ext cx="7866825" cy="2771184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Are </a:t>
            </a:r>
            <a:r>
              <a:rPr lang="en-US" dirty="0">
                <a:effectLst/>
              </a:rPr>
              <a:t>American consumers </a:t>
            </a:r>
            <a:r>
              <a:rPr lang="en-US" dirty="0" smtClean="0">
                <a:effectLst/>
              </a:rPr>
              <a:t>purchasing healthily and sustainably through actual expenditure?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2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8713" y="1442553"/>
            <a:ext cx="7103453" cy="3792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two factors: meat and produce</a:t>
            </a:r>
          </a:p>
          <a:p>
            <a:r>
              <a:rPr lang="en-US" dirty="0" smtClean="0"/>
              <a:t>Meat production requires a lot of water:</a:t>
            </a:r>
          </a:p>
          <a:p>
            <a:pPr lvl="2"/>
            <a:r>
              <a:rPr lang="en-US" dirty="0"/>
              <a:t>About 460 gallons for 1/4 pound of </a:t>
            </a:r>
            <a:r>
              <a:rPr lang="en-US" dirty="0" smtClean="0"/>
              <a:t>beef*</a:t>
            </a:r>
            <a:endParaRPr lang="en-US" dirty="0"/>
          </a:p>
          <a:p>
            <a:pPr lvl="2"/>
            <a:r>
              <a:rPr lang="en-US" dirty="0" smtClean="0"/>
              <a:t>About 500 </a:t>
            </a:r>
            <a:r>
              <a:rPr lang="en-US" dirty="0"/>
              <a:t>gallons/</a:t>
            </a:r>
            <a:r>
              <a:rPr lang="en-US" dirty="0" smtClean="0"/>
              <a:t>pound of chicken*</a:t>
            </a:r>
          </a:p>
          <a:p>
            <a:r>
              <a:rPr lang="en-US" dirty="0" smtClean="0"/>
              <a:t>Produce on the other hand, requires less:</a:t>
            </a:r>
          </a:p>
          <a:p>
            <a:pPr lvl="2"/>
            <a:r>
              <a:rPr lang="en-US" dirty="0"/>
              <a:t>About </a:t>
            </a:r>
            <a:r>
              <a:rPr lang="en-US" dirty="0" smtClean="0"/>
              <a:t>39 gallons/pound of oranges</a:t>
            </a:r>
          </a:p>
          <a:p>
            <a:pPr lvl="2"/>
            <a:r>
              <a:rPr lang="en-US" dirty="0"/>
              <a:t>About </a:t>
            </a:r>
            <a:r>
              <a:rPr lang="en-US" dirty="0" smtClean="0"/>
              <a:t>110 gallons/pound of corn</a:t>
            </a:r>
          </a:p>
          <a:p>
            <a:r>
              <a:rPr lang="en-US" dirty="0" smtClean="0"/>
              <a:t>Meat is often referred to as an unsustainable food source, but there are increasingly more sustainable sources.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884" y="6350363"/>
            <a:ext cx="8912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*Includes water for feed and grazing land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884" y="428063"/>
            <a:ext cx="891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595959"/>
                </a:solidFill>
                <a:latin typeface="+mj-lt"/>
              </a:rPr>
              <a:t>Let’s use food to see!</a:t>
            </a:r>
            <a:endParaRPr lang="en-US" sz="3600" dirty="0">
              <a:solidFill>
                <a:srgbClr val="5959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74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on warriors.tiff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7" r="-13847"/>
          <a:stretch>
            <a:fillRect/>
          </a:stretch>
        </p:blipFill>
        <p:spPr>
          <a:xfrm>
            <a:off x="1644685" y="3133063"/>
            <a:ext cx="6147116" cy="3337165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04721" y="344958"/>
            <a:ext cx="7103453" cy="335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 meat </a:t>
            </a:r>
            <a:r>
              <a:rPr lang="en-US" dirty="0"/>
              <a:t>consumption </a:t>
            </a:r>
            <a:r>
              <a:rPr lang="en-US" dirty="0" smtClean="0"/>
              <a:t>in particular has also been sited over several years to promote cardiovascular disease, high blood pressure, and certain cancers</a:t>
            </a:r>
          </a:p>
          <a:p>
            <a:r>
              <a:rPr lang="en-US" dirty="0" smtClean="0"/>
              <a:t>Most recently, the World Health Organization stated that over-consumption of cured meats would cause cancer over time…</a:t>
            </a:r>
            <a:endParaRPr lang="en-US" dirty="0"/>
          </a:p>
          <a:p>
            <a:pPr lvl="2"/>
            <a:r>
              <a:rPr lang="en-US" sz="2200" dirty="0"/>
              <a:t>Doesn’t make it any less delicious!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428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13" y="198787"/>
            <a:ext cx="6512511" cy="1143000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reflection blurRad="6350" stA="0" endA="300" endPos="0" dir="5400000" sy="-100000" algn="bl" rotWithShape="0"/>
                </a:effectLst>
              </a:rPr>
              <a:t>Let’s see…</a:t>
            </a:r>
            <a:endParaRPr lang="en-US" dirty="0">
              <a:effectLst>
                <a:reflection blurRad="6350" stA="0" endA="300" endPos="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1132" y="1328633"/>
            <a:ext cx="6400800" cy="3474720"/>
          </a:xfrm>
        </p:spPr>
        <p:txBody>
          <a:bodyPr/>
          <a:lstStyle/>
          <a:p>
            <a:r>
              <a:rPr lang="en-US" dirty="0"/>
              <a:t>Consumer Expenditure reports from the Bureau of Labor Statistics from 2010-2014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Fmld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4 per year</a:t>
            </a:r>
          </a:p>
          <a:p>
            <a:pPr lvl="2"/>
            <a:r>
              <a:rPr lang="en-US" dirty="0" smtClean="0"/>
              <a:t>Focuses on smaller purchases</a:t>
            </a:r>
          </a:p>
          <a:p>
            <a:pPr lvl="2"/>
            <a:r>
              <a:rPr lang="en-US" dirty="0"/>
              <a:t>538 columns </a:t>
            </a:r>
            <a:r>
              <a:rPr lang="en-US" dirty="0" smtClean="0"/>
              <a:t>by 3,000-5,000 </a:t>
            </a:r>
            <a:r>
              <a:rPr lang="en-US" dirty="0"/>
              <a:t>rows</a:t>
            </a:r>
            <a:r>
              <a:rPr lang="en-US" dirty="0"/>
              <a:t> </a:t>
            </a:r>
            <a:r>
              <a:rPr lang="en-US" dirty="0" smtClean="0"/>
              <a:t>per file</a:t>
            </a:r>
          </a:p>
          <a:p>
            <a:r>
              <a:rPr lang="en-US" dirty="0" smtClean="0"/>
              <a:t>Focused on meat and produce 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572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311</TotalTime>
  <Words>700</Words>
  <Application>Microsoft Macintosh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Slipstream</vt:lpstr>
      <vt:lpstr>Microsoft Word Document</vt:lpstr>
      <vt:lpstr>Food Consumption in the US</vt:lpstr>
      <vt:lpstr>World population projected to reach 9.6 billion by 2050</vt:lpstr>
      <vt:lpstr>That’s a lot of people…  In theory</vt:lpstr>
      <vt:lpstr>As data scientists, we know that these numbers aren’t always right but does the rest of the world know?</vt:lpstr>
      <vt:lpstr>In 2014, 83% of Americans identified as being environmentally conscious.</vt:lpstr>
      <vt:lpstr>Are American consumers purchasing healthily and sustainably through actual expenditure?</vt:lpstr>
      <vt:lpstr>PowerPoint Presentation</vt:lpstr>
      <vt:lpstr>PowerPoint Presentation</vt:lpstr>
      <vt:lpstr>Let’s see…</vt:lpstr>
      <vt:lpstr>Compiling the fmld files</vt:lpstr>
      <vt:lpstr>Read in the data…</vt:lpstr>
      <vt:lpstr>2014 Meat and Produce consumption by Family Size</vt:lpstr>
      <vt:lpstr>2014 Meat and Produce consumption by Age</vt:lpstr>
      <vt:lpstr>2014 Meat and Produce consumption by Region</vt:lpstr>
      <vt:lpstr>Initial adjustments</vt:lpstr>
      <vt:lpstr>PowerPoint Presentation</vt:lpstr>
      <vt:lpstr>PowerPoint Presentation</vt:lpstr>
      <vt:lpstr>PowerPoint Presentation</vt:lpstr>
      <vt:lpstr>Average family size by region from 2010-2014</vt:lpstr>
      <vt:lpstr>Average age of participants by region 2010-2014</vt:lpstr>
      <vt:lpstr>Modeling this data</vt:lpstr>
      <vt:lpstr>Conclusion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Consumption in the US</dc:title>
  <dc:creator>Renee Hosogi</dc:creator>
  <cp:lastModifiedBy>Renee Hosogi</cp:lastModifiedBy>
  <cp:revision>18</cp:revision>
  <dcterms:created xsi:type="dcterms:W3CDTF">2016-01-21T15:55:35Z</dcterms:created>
  <dcterms:modified xsi:type="dcterms:W3CDTF">2016-01-21T21:07:22Z</dcterms:modified>
</cp:coreProperties>
</file>