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7" r:id="rId5"/>
    <p:sldId id="266" r:id="rId6"/>
    <p:sldId id="268" r:id="rId7"/>
    <p:sldId id="265" r:id="rId8"/>
    <p:sldId id="269" r:id="rId9"/>
    <p:sldId id="270" r:id="rId10"/>
    <p:sldId id="263" r:id="rId11"/>
    <p:sldId id="257" r:id="rId12"/>
    <p:sldId id="259" r:id="rId13"/>
    <p:sldId id="262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2" autoAdjust="0"/>
    <p:restoredTop sz="99202" autoAdjust="0"/>
  </p:normalViewPr>
  <p:slideViewPr>
    <p:cSldViewPr snapToGrid="0" snapToObjects="1">
      <p:cViewPr>
        <p:scale>
          <a:sx n="100" d="100"/>
          <a:sy n="100" d="100"/>
        </p:scale>
        <p:origin x="-12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t>12/17/15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atestvegannews.com/report-vegetarian-menus-see-66-percent-growth-since-2012/" TargetMode="External"/><Relationship Id="rId4" Type="http://schemas.openxmlformats.org/officeDocument/2006/relationships/hyperlink" Target="http://blogs.wsj.com/economics/2014/07/22/vegans-rejoice-meat-prices-rising-more-than-fresh-fruits-and-vegetables/" TargetMode="External"/><Relationship Id="rId5" Type="http://schemas.openxmlformats.org/officeDocument/2006/relationships/hyperlink" Target="http://www.forbes.com/sites/ryanmac/2013/11/23/bill-gates-food-fetish-hampton-creek-foods-looks-to-crack-the-egg-industry/" TargetMode="External"/><Relationship Id="rId6" Type="http://schemas.openxmlformats.org/officeDocument/2006/relationships/hyperlink" Target="http://www.dailymail.co.uk/sciencetech/article-3177026/Google-wants-world-meat-free-Search-giant-tried-buy-veggie-burger-start-300-MILLION.html" TargetMode="External"/><Relationship Id="rId7" Type="http://schemas.openxmlformats.org/officeDocument/2006/relationships/hyperlink" Target="http://heavy.com/entertainment/2015/04/heidi-ho-vegan-cheese-shark-tank-products-season-6-episodes-lori-deal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tune.com/2014/04/18/vegan-cuisine-aims-for-the-mainstrea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bls.gov/regions/mid-atlantic/data/AverageRetailFoodAndEnergyPrices_USandMidwest_Table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 smtClean="0"/>
              <a:t>What are the American people eating? 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smtClean="0"/>
              <a:t>why should we be interested?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85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Well, what about the fact that not everyone eats out?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632"/>
            <a:ext cx="4421673" cy="3432268"/>
          </a:xfrm>
          <a:prstGeom prst="rect">
            <a:avLst/>
          </a:prstGeom>
        </p:spPr>
      </p:pic>
      <p:pic>
        <p:nvPicPr>
          <p:cNvPr id="5" name="Picture 4" descr="VEG13_HOMAWA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73" y="1663700"/>
            <a:ext cx="4722327" cy="3632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95500" y="5379640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16700" y="5379640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52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Based on what evidence?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2012, Mintel Menu Insights* reported a 66% increase in vegetarian menu options, with a reported 61% positive consumer reviews</a:t>
            </a:r>
          </a:p>
          <a:p>
            <a:r>
              <a:rPr lang="en-US" dirty="0" smtClean="0"/>
              <a:t>In 2013, the National Restaurant Association* surveyed 1,300 professional chefs for top food trends in restaurants, almost 60% said vegetarian dishes would be a new trend</a:t>
            </a:r>
          </a:p>
          <a:p>
            <a:r>
              <a:rPr lang="en-US" dirty="0" smtClean="0"/>
              <a:t>In 2015, OSU introduced its new kelp strain that tastes like bacon and the World Health Organization released research that real bacon can be as much a cancer-causing agent as cigarettes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1100" y="6496448"/>
            <a:ext cx="415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*Datasets are private and couldn’t verify 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0556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on the home front: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Just Mayo™, a start-up funded by Hampton Creek boasted celebrity investors Bill Gates, </a:t>
            </a:r>
            <a:r>
              <a:rPr lang="en-US" dirty="0" err="1" smtClean="0"/>
              <a:t>Vinod</a:t>
            </a:r>
            <a:r>
              <a:rPr lang="en-US" dirty="0" smtClean="0"/>
              <a:t> </a:t>
            </a:r>
            <a:r>
              <a:rPr lang="en-US" dirty="0" err="1" smtClean="0"/>
              <a:t>Khosla</a:t>
            </a:r>
            <a:r>
              <a:rPr lang="en-US" dirty="0" smtClean="0"/>
              <a:t>, and Peter Thiel</a:t>
            </a:r>
          </a:p>
          <a:p>
            <a:pPr lvl="1"/>
            <a:r>
              <a:rPr lang="en-US" dirty="0" smtClean="0"/>
              <a:t>Cheaper, cholesterol-free, and chicken free egg alternative</a:t>
            </a:r>
          </a:p>
          <a:p>
            <a:r>
              <a:rPr lang="en-US" dirty="0" smtClean="0"/>
              <a:t>Heidi Ho, the plant-based cheese brand was featured on Shark Tank in 2014, winning Lori Greiner (Shark) as a partner </a:t>
            </a:r>
          </a:p>
          <a:p>
            <a:r>
              <a:rPr lang="en-US" dirty="0"/>
              <a:t>OSU’s new </a:t>
            </a:r>
            <a:r>
              <a:rPr lang="en-US" dirty="0" err="1"/>
              <a:t>dulse</a:t>
            </a:r>
            <a:r>
              <a:rPr lang="en-US" dirty="0"/>
              <a:t> strain that was originally grown to stabilize the abalone market, is now being tested to make </a:t>
            </a:r>
            <a:r>
              <a:rPr lang="en-US" dirty="0" smtClean="0"/>
              <a:t>nonmeat, commercial </a:t>
            </a:r>
            <a:r>
              <a:rPr lang="en-US" dirty="0"/>
              <a:t>products</a:t>
            </a:r>
          </a:p>
          <a:p>
            <a:r>
              <a:rPr lang="en-US" dirty="0" smtClean="0"/>
              <a:t>Nonmeat butcher spaces, such as the The Herbivorous Butcher in Minneapolis, are gaining funding through </a:t>
            </a:r>
            <a:r>
              <a:rPr lang="en-US" dirty="0" err="1" smtClean="0"/>
              <a:t>Kickstarter</a:t>
            </a:r>
            <a:r>
              <a:rPr lang="en-US" dirty="0" smtClean="0"/>
              <a:t> campaigns (spaces up 200% since 2014)</a:t>
            </a:r>
          </a:p>
          <a:p>
            <a:r>
              <a:rPr lang="en-US" dirty="0" smtClean="0"/>
              <a:t>Google tried to purchase Impossible Food’s meatless burger, a plant-based burger that “bleeds” like meat </a:t>
            </a:r>
          </a:p>
        </p:txBody>
      </p:sp>
    </p:spTree>
    <p:extLst>
      <p:ext uri="{BB962C8B-B14F-4D97-AF65-F5344CB8AC3E}">
        <p14:creationId xmlns:p14="http://schemas.microsoft.com/office/powerpoint/2010/main" val="366547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There will be 9 billion people on the planet by 2050…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Concerns include:</a:t>
            </a:r>
          </a:p>
          <a:p>
            <a:pPr lvl="2"/>
            <a:r>
              <a:rPr lang="en-US" dirty="0" smtClean="0"/>
              <a:t>Feeding everyone short term and long term</a:t>
            </a:r>
          </a:p>
          <a:p>
            <a:pPr lvl="2"/>
            <a:r>
              <a:rPr lang="en-US" dirty="0" smtClean="0"/>
              <a:t>Feeding everyone at a global level</a:t>
            </a:r>
          </a:p>
          <a:p>
            <a:pPr lvl="2"/>
            <a:r>
              <a:rPr lang="en-US" dirty="0" smtClean="0"/>
              <a:t>Not feeding them </a:t>
            </a:r>
            <a:r>
              <a:rPr lang="en-US" dirty="0" err="1"/>
              <a:t>S</a:t>
            </a:r>
            <a:r>
              <a:rPr lang="en-US" dirty="0" err="1" smtClean="0"/>
              <a:t>oylent</a:t>
            </a:r>
            <a:r>
              <a:rPr lang="en-US" dirty="0" smtClean="0"/>
              <a:t>… </a:t>
            </a:r>
          </a:p>
          <a:p>
            <a:pPr lvl="2"/>
            <a:r>
              <a:rPr lang="en-US" dirty="0" smtClean="0"/>
              <a:t>Health (reducing cardiovascular, cancerous, and pulmonary diseases) </a:t>
            </a:r>
          </a:p>
          <a:p>
            <a:pPr lvl="2"/>
            <a:r>
              <a:rPr lang="en-US" dirty="0" smtClean="0"/>
              <a:t>Reducing carbon footprint </a:t>
            </a:r>
          </a:p>
          <a:p>
            <a:pPr lvl="2"/>
            <a:endParaRPr lang="en-US" dirty="0" smtClean="0"/>
          </a:p>
        </p:txBody>
      </p:sp>
      <p:pic>
        <p:nvPicPr>
          <p:cNvPr id="4" name="Picture 3" descr="soyl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4" y="4229100"/>
            <a:ext cx="2981325" cy="1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>
                <a:hlinkClick r:id="rId2"/>
              </a:rPr>
              <a:t>http://fortune.com/2014/04/18/vegan-cuisine-aims-for-the-mainstream</a:t>
            </a:r>
            <a:r>
              <a:rPr lang="en-US" sz="1000" dirty="0" smtClean="0">
                <a:hlinkClick r:id="rId2"/>
              </a:rPr>
              <a:t>/</a:t>
            </a:r>
            <a:endParaRPr lang="en-US" sz="1000" dirty="0"/>
          </a:p>
          <a:p>
            <a:pPr marL="0" indent="0">
              <a:buNone/>
            </a:pPr>
            <a:r>
              <a:rPr lang="en-US" sz="1000" dirty="0">
                <a:hlinkClick r:id="rId3"/>
              </a:rPr>
              <a:t>http://latestvegannews.com/report-vegetarian-menus-see-66-percent-growth-since-2012/</a:t>
            </a:r>
            <a:r>
              <a:rPr lang="en-US" sz="1000" dirty="0" smtClean="0">
                <a:hlinkClick r:id="rId3"/>
              </a:rPr>
              <a:t>#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4"/>
              </a:rPr>
              <a:t>http://blogs.wsj.com/economics/2014/07/22/vegans-rejoice-meat-prices-rising-more-than-fresh-fruits-and-vegetables</a:t>
            </a:r>
            <a:r>
              <a:rPr lang="en-US" sz="1000" dirty="0" smtClean="0">
                <a:hlinkClick r:id="rId4"/>
              </a:rPr>
              <a:t>/</a:t>
            </a:r>
            <a:r>
              <a:rPr lang="en-US" sz="1000" dirty="0" smtClean="0"/>
              <a:t> </a:t>
            </a:r>
          </a:p>
          <a:p>
            <a:pPr marL="0" indent="0">
              <a:buNone/>
            </a:pPr>
            <a:r>
              <a:rPr lang="en-US" sz="1000" dirty="0">
                <a:hlinkClick r:id="rId5"/>
              </a:rPr>
              <a:t>http://www.economist.com/blogs/economist-explains/2015/06/economist-explains-</a:t>
            </a:r>
            <a:r>
              <a:rPr lang="en-US" sz="1000" dirty="0" smtClean="0">
                <a:hlinkClick r:id="rId5"/>
              </a:rPr>
              <a:t>13</a:t>
            </a:r>
          </a:p>
          <a:p>
            <a:pPr marL="0" indent="0">
              <a:buNone/>
            </a:pPr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://www.npr.org/sections/thesalt/2015/10/26/451211964/bad-day-for-bacon-processed-red-meats-cause-cancer-says-</a:t>
            </a:r>
            <a:r>
              <a:rPr lang="en-US" sz="1000" dirty="0" smtClean="0">
                <a:hlinkClick r:id="rId5"/>
              </a:rPr>
              <a:t>who</a:t>
            </a:r>
          </a:p>
          <a:p>
            <a:pPr marL="0" indent="0">
              <a:buNone/>
            </a:pPr>
            <a:r>
              <a:rPr lang="en-US" sz="1000" dirty="0" smtClean="0">
                <a:hlinkClick r:id="rId5"/>
              </a:rPr>
              <a:t>http</a:t>
            </a:r>
            <a:r>
              <a:rPr lang="en-US" sz="1000" dirty="0">
                <a:hlinkClick r:id="rId5"/>
              </a:rPr>
              <a:t>://www.forbes.com/sites/ryanmac/2013/11/23/bill-gates-food-fetish-hampton-creek-foods-looks-to-crack-the-egg-industry</a:t>
            </a:r>
            <a:r>
              <a:rPr lang="en-US" sz="1000" dirty="0" smtClean="0">
                <a:hlinkClick r:id="rId5"/>
              </a:rPr>
              <a:t>/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6"/>
              </a:rPr>
              <a:t>http://www.dailymail.co.uk/sciencetech/article-3177026/Google-wants-world-meat-free-Search-giant-tried-buy-veggie-burger-start-300-</a:t>
            </a:r>
            <a:r>
              <a:rPr lang="en-US" sz="1000" dirty="0" smtClean="0">
                <a:hlinkClick r:id="rId6"/>
              </a:rPr>
              <a:t>MILLION.html</a:t>
            </a:r>
            <a:r>
              <a:rPr lang="en-US" sz="1000" dirty="0" smtClean="0"/>
              <a:t> </a:t>
            </a:r>
            <a:endParaRPr lang="en-US" sz="1000" dirty="0"/>
          </a:p>
          <a:p>
            <a:pPr marL="0" indent="0">
              <a:buNone/>
            </a:pPr>
            <a:r>
              <a:rPr lang="en-US" sz="1000" dirty="0" smtClean="0"/>
              <a:t>http</a:t>
            </a:r>
            <a:r>
              <a:rPr lang="en-US" sz="1000" dirty="0"/>
              <a:t>://</a:t>
            </a:r>
            <a:r>
              <a:rPr lang="en-US" sz="1000" dirty="0" err="1"/>
              <a:t>oregonstate.edu</a:t>
            </a:r>
            <a:r>
              <a:rPr lang="en-US" sz="1000" dirty="0"/>
              <a:t>/</a:t>
            </a:r>
            <a:r>
              <a:rPr lang="en-US" sz="1000" dirty="0" err="1"/>
              <a:t>ua</a:t>
            </a:r>
            <a:r>
              <a:rPr lang="en-US" sz="1000" dirty="0"/>
              <a:t>/</a:t>
            </a:r>
            <a:r>
              <a:rPr lang="en-US" sz="1000" dirty="0" err="1"/>
              <a:t>ncs</a:t>
            </a:r>
            <a:r>
              <a:rPr lang="en-US" sz="1000" dirty="0"/>
              <a:t>/archives/2015/</a:t>
            </a:r>
            <a:r>
              <a:rPr lang="en-US" sz="1000" dirty="0" err="1"/>
              <a:t>jul</a:t>
            </a:r>
            <a:r>
              <a:rPr lang="en-US" sz="1000" dirty="0"/>
              <a:t>/</a:t>
            </a:r>
            <a:r>
              <a:rPr lang="en-US" sz="1000" dirty="0" err="1"/>
              <a:t>osu</a:t>
            </a:r>
            <a:r>
              <a:rPr lang="en-US" sz="1000" dirty="0"/>
              <a:t>-researchers-discover-unicorn-–-seaweed-tastes-bacon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>
                <a:hlinkClick r:id="rId7"/>
              </a:rPr>
              <a:t>http://heavy.com/entertainment/2015/04/heidi-ho-vegan-cheese-shark-tank-products-season-6-episodes-lori-deals</a:t>
            </a:r>
            <a:r>
              <a:rPr lang="en-US" sz="1000" dirty="0" smtClean="0">
                <a:hlinkClick r:id="rId7"/>
              </a:rPr>
              <a:t>/</a:t>
            </a:r>
            <a:endParaRPr lang="en-US" sz="1000" dirty="0" smtClean="0"/>
          </a:p>
          <a:p>
            <a:pPr marL="0" indent="0">
              <a:buNone/>
            </a:pPr>
            <a:r>
              <a:rPr lang="en-US" sz="1000" dirty="0"/>
              <a:t>http://</a:t>
            </a:r>
            <a:r>
              <a:rPr lang="en-US" sz="1000" dirty="0" err="1"/>
              <a:t>modernfarmer.com</a:t>
            </a:r>
            <a:r>
              <a:rPr lang="en-US" sz="1000" dirty="0"/>
              <a:t>/2014/12/buy-meat-free-meat-</a:t>
            </a:r>
            <a:r>
              <a:rPr lang="en-US" sz="1000" dirty="0" err="1"/>
              <a:t>americas</a:t>
            </a:r>
            <a:r>
              <a:rPr lang="en-US" sz="1000" dirty="0"/>
              <a:t>-new-vegan-butchers/</a:t>
            </a:r>
          </a:p>
        </p:txBody>
      </p:sp>
    </p:spTree>
    <p:extLst>
      <p:ext uri="{BB962C8B-B14F-4D97-AF65-F5344CB8AC3E}">
        <p14:creationId xmlns:p14="http://schemas.microsoft.com/office/powerpoint/2010/main" val="263834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hypothesis: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consumers i.e. the American people, are becoming increasingly food-conscious, then they are also buying more food-conscious and we can see that in the form of buying less meat.</a:t>
            </a:r>
          </a:p>
          <a:p>
            <a:r>
              <a:rPr lang="en-US" dirty="0" smtClean="0"/>
              <a:t>Reasoning:</a:t>
            </a:r>
          </a:p>
          <a:p>
            <a:pPr lvl="2"/>
            <a:r>
              <a:rPr lang="en-US" dirty="0" smtClean="0"/>
              <a:t>Meat prices have increased while produce prices have decreased based on the Dept. of Labor’s dataset</a:t>
            </a:r>
          </a:p>
          <a:p>
            <a:pPr lvl="3"/>
            <a:r>
              <a:rPr lang="en-US" dirty="0" smtClean="0"/>
              <a:t>Meat takes a lot of space and energy to produce</a:t>
            </a:r>
          </a:p>
          <a:p>
            <a:pPr lvl="2"/>
            <a:r>
              <a:rPr lang="en-US" dirty="0" smtClean="0"/>
              <a:t>Alternative protein sources have emerged</a:t>
            </a:r>
          </a:p>
          <a:p>
            <a:pPr lvl="2"/>
            <a:r>
              <a:rPr lang="en-US" dirty="0" smtClean="0"/>
              <a:t>Cardiovascular health has waned in the last century, with direct correlations to overconsumption of meat</a:t>
            </a:r>
          </a:p>
        </p:txBody>
      </p:sp>
    </p:spTree>
    <p:extLst>
      <p:ext uri="{BB962C8B-B14F-4D97-AF65-F5344CB8AC3E}">
        <p14:creationId xmlns:p14="http://schemas.microsoft.com/office/powerpoint/2010/main" val="288403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data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Consumer Expenditure Reports from 2010-2014</a:t>
            </a:r>
          </a:p>
          <a:p>
            <a:r>
              <a:rPr lang="en-US" dirty="0" smtClean="0"/>
              <a:t>Diary Data vs. Interview Data</a:t>
            </a:r>
          </a:p>
          <a:p>
            <a:pPr lvl="1"/>
            <a:r>
              <a:rPr lang="en-US" dirty="0" smtClean="0"/>
              <a:t>Diary data is collected over 2 consecutive weeks, 4 times a year</a:t>
            </a:r>
          </a:p>
          <a:p>
            <a:pPr lvl="1"/>
            <a:r>
              <a:rPr lang="en-US" dirty="0" smtClean="0"/>
              <a:t>Interview data is collected over 1 consecutive week, once a year</a:t>
            </a:r>
          </a:p>
          <a:p>
            <a:r>
              <a:rPr lang="en-US" dirty="0" smtClean="0"/>
              <a:t>Diary data is meant to collect info on smaller purchases (why I used it)</a:t>
            </a:r>
          </a:p>
        </p:txBody>
      </p:sp>
    </p:spTree>
    <p:extLst>
      <p:ext uri="{BB962C8B-B14F-4D97-AF65-F5344CB8AC3E}">
        <p14:creationId xmlns:p14="http://schemas.microsoft.com/office/powerpoint/2010/main" val="145037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Meat and Produce Consumption by Age</a:t>
            </a:r>
            <a:endParaRPr lang="en-US" sz="4000" dirty="0"/>
          </a:p>
        </p:txBody>
      </p:sp>
      <p:pic>
        <p:nvPicPr>
          <p:cNvPr id="3" name="Picture 2" descr="PROD_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2692400"/>
            <a:ext cx="4597400" cy="3448050"/>
          </a:xfrm>
          <a:prstGeom prst="rect">
            <a:avLst/>
          </a:prstGeom>
        </p:spPr>
      </p:pic>
      <p:pic>
        <p:nvPicPr>
          <p:cNvPr id="5" name="Content Placeholder 3" descr="MEAT_AGE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20" r="-11720"/>
          <a:stretch>
            <a:fillRect/>
          </a:stretch>
        </p:blipFill>
        <p:spPr>
          <a:xfrm>
            <a:off x="-412955" y="2825750"/>
            <a:ext cx="5573154" cy="3314700"/>
          </a:xfrm>
        </p:spPr>
      </p:pic>
      <p:sp>
        <p:nvSpPr>
          <p:cNvPr id="6" name="TextBox 5"/>
          <p:cNvSpPr txBox="1"/>
          <p:nvPr/>
        </p:nvSpPr>
        <p:spPr>
          <a:xfrm>
            <a:off x="469899" y="1444532"/>
            <a:ext cx="8737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meat category consists of: beef, pork, poultry, seafood, and “</a:t>
            </a:r>
            <a:r>
              <a:rPr lang="en-US" sz="1600" dirty="0" err="1" smtClean="0"/>
              <a:t>othmeat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The produce category consists of: fresh fruit, fresh vegetables, processed fruits, and processed </a:t>
            </a:r>
            <a:r>
              <a:rPr lang="en-US" sz="1600" dirty="0" smtClean="0"/>
              <a:t>vegetables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9119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Meat and Produce Consumption by Family Size</a:t>
            </a:r>
            <a:endParaRPr lang="en-US" sz="4000" dirty="0"/>
          </a:p>
        </p:txBody>
      </p:sp>
      <p:pic>
        <p:nvPicPr>
          <p:cNvPr id="5" name="Picture 4" descr="MEAT_F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943100"/>
            <a:ext cx="4857750" cy="3238500"/>
          </a:xfrm>
          <a:prstGeom prst="rect">
            <a:avLst/>
          </a:prstGeom>
        </p:spPr>
      </p:pic>
      <p:pic>
        <p:nvPicPr>
          <p:cNvPr id="6" name="Picture 5" descr="PROD_F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00" y="1943100"/>
            <a:ext cx="43561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41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Meat </a:t>
            </a:r>
            <a:r>
              <a:rPr lang="en-US" sz="4000" dirty="0"/>
              <a:t>and Produce Consumption by </a:t>
            </a:r>
            <a:r>
              <a:rPr lang="en-US" sz="4000" dirty="0" smtClean="0"/>
              <a:t>Region</a:t>
            </a:r>
            <a:endParaRPr lang="en-US" sz="4000" dirty="0"/>
          </a:p>
        </p:txBody>
      </p:sp>
      <p:pic>
        <p:nvPicPr>
          <p:cNvPr id="5" name="Picture 4" descr="MEAT_RE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1844675"/>
            <a:ext cx="4929188" cy="3286125"/>
          </a:xfrm>
          <a:prstGeom prst="rect">
            <a:avLst/>
          </a:prstGeom>
        </p:spPr>
      </p:pic>
      <p:pic>
        <p:nvPicPr>
          <p:cNvPr id="6" name="Picture 5" descr="PROD_RE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1844675"/>
            <a:ext cx="4381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6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Initial data hiccups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Realized that the price of meat greatly exceeds the price of produce</a:t>
            </a:r>
          </a:p>
          <a:p>
            <a:pPr lvl="2"/>
            <a:r>
              <a:rPr lang="en-US" dirty="0" smtClean="0"/>
              <a:t>Solution: convert expenditures into units, based on US Dept. of Labor’s annual </a:t>
            </a:r>
            <a:r>
              <a:rPr lang="en-US" dirty="0"/>
              <a:t>price report</a:t>
            </a:r>
            <a:br>
              <a:rPr lang="en-US" dirty="0"/>
            </a:br>
            <a:r>
              <a:rPr lang="en-US" dirty="0">
                <a:hlinkClick r:id="rId2"/>
              </a:rPr>
              <a:t>http://www.bls.gov/regions/mid-atlantic/data/</a:t>
            </a:r>
            <a:r>
              <a:rPr lang="en-US" dirty="0" smtClean="0">
                <a:hlinkClick r:id="rId2"/>
              </a:rPr>
              <a:t>AverageRetailFoodAndEnergyPrices_USandMidwest_Table.htm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787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Interesting points within data 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535811"/>
              </p:ext>
            </p:extLst>
          </p:nvPr>
        </p:nvGraphicFramePr>
        <p:xfrm>
          <a:off x="396871" y="1600200"/>
          <a:ext cx="858202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2629"/>
                <a:gridCol w="1447800"/>
                <a:gridCol w="1473200"/>
                <a:gridCol w="1231900"/>
                <a:gridCol w="1219200"/>
                <a:gridCol w="125729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Meat units*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1,645.05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1610.15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1605.38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Produce units*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1732.67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1741.28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9.05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Family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16300" y="3114774"/>
            <a:ext cx="5562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*Measured average </a:t>
            </a:r>
            <a:r>
              <a:rPr lang="en-US" sz="1600" dirty="0" err="1"/>
              <a:t>lbs</a:t>
            </a:r>
            <a:r>
              <a:rPr lang="en-US" sz="1600" dirty="0"/>
              <a:t>/household purchased per </a:t>
            </a:r>
            <a:r>
              <a:rPr lang="en-US" sz="1600" dirty="0" smtClean="0"/>
              <a:t>year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142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 few possible reasons to explore: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is wrong on either the lower or higher years</a:t>
            </a:r>
          </a:p>
          <a:p>
            <a:r>
              <a:rPr lang="en-US" dirty="0" smtClean="0"/>
              <a:t>The code is fine and need more data to explain</a:t>
            </a:r>
          </a:p>
          <a:p>
            <a:pPr marL="0" indent="0" algn="ctr">
              <a:buNone/>
            </a:pPr>
            <a:r>
              <a:rPr lang="en-US" dirty="0" smtClean="0"/>
              <a:t>Or…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43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1098</TotalTime>
  <Words>942</Words>
  <Application>Microsoft Macintosh PowerPoint</Application>
  <PresentationFormat>On-screen Show (4:3)</PresentationFormat>
  <Paragraphs>85</Paragraphs>
  <Slides>14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What are the American people eating? </vt:lpstr>
      <vt:lpstr>Working hypothesis:</vt:lpstr>
      <vt:lpstr>Where’s the data from?</vt:lpstr>
      <vt:lpstr>Meat and Produce Consumption by Age</vt:lpstr>
      <vt:lpstr>Meat and Produce Consumption by Family Size</vt:lpstr>
      <vt:lpstr>Meat and Produce Consumption by Region</vt:lpstr>
      <vt:lpstr>Initial data hiccups</vt:lpstr>
      <vt:lpstr>Interesting points within data </vt:lpstr>
      <vt:lpstr>A few possible reasons to explore:</vt:lpstr>
      <vt:lpstr>Well, what about the fact that not everyone eats out?</vt:lpstr>
      <vt:lpstr>Based on what evidence?</vt:lpstr>
      <vt:lpstr>And on the home front:</vt:lpstr>
      <vt:lpstr>There will be 9 billion people on the planet by 2050…</vt:lpstr>
      <vt:lpstr>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food-buying trends of Americans? </dc:title>
  <dc:creator>Renee Hosogi</dc:creator>
  <cp:lastModifiedBy>Renee Hosogi</cp:lastModifiedBy>
  <cp:revision>31</cp:revision>
  <dcterms:created xsi:type="dcterms:W3CDTF">2015-12-01T00:58:54Z</dcterms:created>
  <dcterms:modified xsi:type="dcterms:W3CDTF">2015-12-18T08:07:23Z</dcterms:modified>
</cp:coreProperties>
</file>