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Arial Narrow"/>
      <p:regular r:id="rId37"/>
      <p:bold r:id="rId38"/>
      <p:italic r:id="rId39"/>
      <p:boldItalic r:id="rId40"/>
    </p:embeddedFont>
    <p:embeddedFont>
      <p:font typeface="Quicksand"/>
      <p:regular r:id="rId41"/>
      <p:bold r:id="rId42"/>
    </p:embeddedFont>
    <p:embeddedFont>
      <p:font typeface="Helvetica Neu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7" roundtripDataSignature="AMtx7miWuvUTvdnAcp8xsPgQZwJwharQ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161431-98CE-46AB-A128-3F9A0BF304BB}">
  <a:tblStyle styleId="{9E161431-98CE-46AB-A128-3F9A0BF304B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F4CBC09-A41F-4E9F-B2BF-3BC0B4B9F8E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Italic.fntdata"/><Relationship Id="rId20" Type="http://schemas.openxmlformats.org/officeDocument/2006/relationships/slide" Target="slides/slide14.xml"/><Relationship Id="rId42" Type="http://schemas.openxmlformats.org/officeDocument/2006/relationships/font" Target="fonts/Quicksand-bold.fntdata"/><Relationship Id="rId41" Type="http://schemas.openxmlformats.org/officeDocument/2006/relationships/font" Target="fonts/Quicksand-regular.fntdata"/><Relationship Id="rId22" Type="http://schemas.openxmlformats.org/officeDocument/2006/relationships/slide" Target="slides/slide16.xml"/><Relationship Id="rId44" Type="http://schemas.openxmlformats.org/officeDocument/2006/relationships/font" Target="fonts/HelveticaNeue-bold.fntdata"/><Relationship Id="rId21" Type="http://schemas.openxmlformats.org/officeDocument/2006/relationships/slide" Target="slides/slide15.xml"/><Relationship Id="rId43" Type="http://schemas.openxmlformats.org/officeDocument/2006/relationships/font" Target="fonts/HelveticaNeue-regular.fntdata"/><Relationship Id="rId24" Type="http://schemas.openxmlformats.org/officeDocument/2006/relationships/slide" Target="slides/slide18.xml"/><Relationship Id="rId46" Type="http://schemas.openxmlformats.org/officeDocument/2006/relationships/font" Target="fonts/HelveticaNeue-boldItalic.fntdata"/><Relationship Id="rId23" Type="http://schemas.openxmlformats.org/officeDocument/2006/relationships/slide" Target="slides/slide17.xml"/><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rialNarrow-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alNarrow-italic.fntdata"/><Relationship Id="rId16" Type="http://schemas.openxmlformats.org/officeDocument/2006/relationships/slide" Target="slides/slide10.xml"/><Relationship Id="rId38" Type="http://schemas.openxmlformats.org/officeDocument/2006/relationships/font" Target="fonts/ArialNarrow-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1"/>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MY"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4: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9: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0: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2"/>
          <p:cNvSpPr/>
          <p:nvPr/>
        </p:nvSpPr>
        <p:spPr>
          <a:xfrm>
            <a:off x="685800" y="1346947"/>
            <a:ext cx="7772400" cy="80683"/>
          </a:xfrm>
          <a:prstGeom prst="rect">
            <a:avLst/>
          </a:prstGeom>
          <a:blipFill rotWithShape="1">
            <a:blip r:embed="rId2">
              <a:alphaModFix amt="80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2"/>
          <p:cNvSpPr/>
          <p:nvPr/>
        </p:nvSpPr>
        <p:spPr>
          <a:xfrm>
            <a:off x="685800" y="4282763"/>
            <a:ext cx="7772400" cy="80683"/>
          </a:xfrm>
          <a:prstGeom prst="rect">
            <a:avLst/>
          </a:prstGeom>
          <a:blipFill rotWithShape="1">
            <a:blip r:embed="rId2">
              <a:alphaModFix amt="80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2"/>
          <p:cNvSpPr/>
          <p:nvPr/>
        </p:nvSpPr>
        <p:spPr>
          <a:xfrm>
            <a:off x="685800" y="1484779"/>
            <a:ext cx="7772400" cy="2743200"/>
          </a:xfrm>
          <a:prstGeom prst="rect">
            <a:avLst/>
          </a:prstGeom>
          <a:blipFill rotWithShape="1">
            <a:blip r:embed="rId2">
              <a:alphaModFix amt="8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2"/>
          <p:cNvGrpSpPr/>
          <p:nvPr/>
        </p:nvGrpSpPr>
        <p:grpSpPr>
          <a:xfrm>
            <a:off x="7234780" y="4107023"/>
            <a:ext cx="914400" cy="914400"/>
            <a:chOff x="9685338" y="4460675"/>
            <a:chExt cx="1080904" cy="1080902"/>
          </a:xfrm>
        </p:grpSpPr>
        <p:sp>
          <p:nvSpPr>
            <p:cNvPr id="23" name="Google Shape;23;p3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2"/>
          <p:cNvSpPr txBox="1"/>
          <p:nvPr>
            <p:ph type="ctrTitle"/>
          </p:nvPr>
        </p:nvSpPr>
        <p:spPr>
          <a:xfrm>
            <a:off x="788670" y="1432223"/>
            <a:ext cx="759333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6400"/>
              <a:buFont typeface="Rockwell"/>
              <a:buNone/>
              <a:defRPr b="0" sz="6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2"/>
          <p:cNvSpPr txBox="1"/>
          <p:nvPr>
            <p:ph idx="1" type="subTitle"/>
          </p:nvPr>
        </p:nvSpPr>
        <p:spPr>
          <a:xfrm>
            <a:off x="802386" y="4389120"/>
            <a:ext cx="5918454"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530"/>
              <a:buNone/>
              <a:defRPr b="0" sz="1800">
                <a:solidFill>
                  <a:schemeClr val="dk1"/>
                </a:solidFill>
              </a:defRPr>
            </a:lvl1pPr>
            <a:lvl2pPr lvl="1" algn="ctr">
              <a:lnSpc>
                <a:spcPct val="90000"/>
              </a:lnSpc>
              <a:spcBef>
                <a:spcPts val="400"/>
              </a:spcBef>
              <a:spcAft>
                <a:spcPts val="0"/>
              </a:spcAft>
              <a:buSzPts val="1530"/>
              <a:buNone/>
              <a:defRPr sz="1800"/>
            </a:lvl2pPr>
            <a:lvl3pPr lvl="2" algn="ctr">
              <a:lnSpc>
                <a:spcPct val="90000"/>
              </a:lnSpc>
              <a:spcBef>
                <a:spcPts val="400"/>
              </a:spcBef>
              <a:spcAft>
                <a:spcPts val="0"/>
              </a:spcAft>
              <a:buSzPts val="1530"/>
              <a:buNone/>
              <a:defRPr sz="1800"/>
            </a:lvl3pPr>
            <a:lvl4pPr lvl="3" algn="ctr">
              <a:lnSpc>
                <a:spcPct val="90000"/>
              </a:lnSpc>
              <a:spcBef>
                <a:spcPts val="400"/>
              </a:spcBef>
              <a:spcAft>
                <a:spcPts val="0"/>
              </a:spcAft>
              <a:buSzPts val="1530"/>
              <a:buNone/>
              <a:defRPr sz="1800"/>
            </a:lvl4pPr>
            <a:lvl5pPr lvl="4" algn="ctr">
              <a:lnSpc>
                <a:spcPct val="90000"/>
              </a:lnSpc>
              <a:spcBef>
                <a:spcPts val="400"/>
              </a:spcBef>
              <a:spcAft>
                <a:spcPts val="0"/>
              </a:spcAft>
              <a:buSzPts val="1530"/>
              <a:buNone/>
              <a:defRPr sz="1800"/>
            </a:lvl5pPr>
            <a:lvl6pPr lvl="5" algn="ctr">
              <a:lnSpc>
                <a:spcPct val="90000"/>
              </a:lnSpc>
              <a:spcBef>
                <a:spcPts val="400"/>
              </a:spcBef>
              <a:spcAft>
                <a:spcPts val="0"/>
              </a:spcAft>
              <a:buSzPts val="1530"/>
              <a:buNone/>
              <a:defRPr sz="1800"/>
            </a:lvl6pPr>
            <a:lvl7pPr lvl="6" algn="ctr">
              <a:lnSpc>
                <a:spcPct val="90000"/>
              </a:lnSpc>
              <a:spcBef>
                <a:spcPts val="400"/>
              </a:spcBef>
              <a:spcAft>
                <a:spcPts val="0"/>
              </a:spcAft>
              <a:buSzPts val="1530"/>
              <a:buNone/>
              <a:defRPr sz="1800"/>
            </a:lvl7pPr>
            <a:lvl8pPr lvl="7" algn="ctr">
              <a:lnSpc>
                <a:spcPct val="90000"/>
              </a:lnSpc>
              <a:spcBef>
                <a:spcPts val="400"/>
              </a:spcBef>
              <a:spcAft>
                <a:spcPts val="0"/>
              </a:spcAft>
              <a:buSzPts val="1530"/>
              <a:buNone/>
              <a:defRPr sz="1800"/>
            </a:lvl8pPr>
            <a:lvl9pPr lvl="8" algn="ctr">
              <a:lnSpc>
                <a:spcPct val="90000"/>
              </a:lnSpc>
              <a:spcBef>
                <a:spcPts val="400"/>
              </a:spcBef>
              <a:spcAft>
                <a:spcPts val="200"/>
              </a:spcAft>
              <a:buSzPts val="1530"/>
              <a:buNone/>
              <a:defRPr sz="1800"/>
            </a:lvl9pPr>
          </a:lstStyle>
          <a:p/>
        </p:txBody>
      </p:sp>
      <p:sp>
        <p:nvSpPr>
          <p:cNvPr id="27" name="Google Shape;27;p32"/>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1" type="ftr"/>
          </p:nvPr>
        </p:nvSpPr>
        <p:spPr>
          <a:xfrm>
            <a:off x="812805"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2" type="sldNum"/>
          </p:nvPr>
        </p:nvSpPr>
        <p:spPr>
          <a:xfrm>
            <a:off x="7244280" y="4227195"/>
            <a:ext cx="895401"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libri"/>
                <a:ea typeface="Calibri"/>
                <a:cs typeface="Calibri"/>
                <a:sym typeface="Calibri"/>
              </a:defRPr>
            </a:lvl1pPr>
            <a:lvl2pPr indent="0" lvl="1" marL="0" algn="ctr">
              <a:spcBef>
                <a:spcPts val="0"/>
              </a:spcBef>
              <a:buNone/>
              <a:defRPr b="1" i="0" sz="2800" u="none" cap="none" strike="noStrike">
                <a:solidFill>
                  <a:srgbClr val="FFFFFF"/>
                </a:solidFill>
                <a:latin typeface="Calibri"/>
                <a:ea typeface="Calibri"/>
                <a:cs typeface="Calibri"/>
                <a:sym typeface="Calibri"/>
              </a:defRPr>
            </a:lvl2pPr>
            <a:lvl3pPr indent="0" lvl="2" marL="0" algn="ctr">
              <a:spcBef>
                <a:spcPts val="0"/>
              </a:spcBef>
              <a:buNone/>
              <a:defRPr b="1" i="0" sz="2800" u="none" cap="none" strike="noStrike">
                <a:solidFill>
                  <a:srgbClr val="FFFFFF"/>
                </a:solidFill>
                <a:latin typeface="Calibri"/>
                <a:ea typeface="Calibri"/>
                <a:cs typeface="Calibri"/>
                <a:sym typeface="Calibri"/>
              </a:defRPr>
            </a:lvl3pPr>
            <a:lvl4pPr indent="0" lvl="3" marL="0" algn="ctr">
              <a:spcBef>
                <a:spcPts val="0"/>
              </a:spcBef>
              <a:buNone/>
              <a:defRPr b="1" i="0" sz="2800" u="none" cap="none" strike="noStrike">
                <a:solidFill>
                  <a:srgbClr val="FFFFFF"/>
                </a:solidFill>
                <a:latin typeface="Calibri"/>
                <a:ea typeface="Calibri"/>
                <a:cs typeface="Calibri"/>
                <a:sym typeface="Calibri"/>
              </a:defRPr>
            </a:lvl4pPr>
            <a:lvl5pPr indent="0" lvl="4" marL="0" algn="ctr">
              <a:spcBef>
                <a:spcPts val="0"/>
              </a:spcBef>
              <a:buNone/>
              <a:defRPr b="1" i="0" sz="2800" u="none" cap="none" strike="noStrike">
                <a:solidFill>
                  <a:srgbClr val="FFFFFF"/>
                </a:solidFill>
                <a:latin typeface="Calibri"/>
                <a:ea typeface="Calibri"/>
                <a:cs typeface="Calibri"/>
                <a:sym typeface="Calibri"/>
              </a:defRPr>
            </a:lvl5pPr>
            <a:lvl6pPr indent="0" lvl="5" marL="0" algn="ctr">
              <a:spcBef>
                <a:spcPts val="0"/>
              </a:spcBef>
              <a:buNone/>
              <a:defRPr b="1" i="0" sz="2800" u="none" cap="none" strike="noStrike">
                <a:solidFill>
                  <a:srgbClr val="FFFFFF"/>
                </a:solidFill>
                <a:latin typeface="Calibri"/>
                <a:ea typeface="Calibri"/>
                <a:cs typeface="Calibri"/>
                <a:sym typeface="Calibri"/>
              </a:defRPr>
            </a:lvl6pPr>
            <a:lvl7pPr indent="0" lvl="6" marL="0" algn="ctr">
              <a:spcBef>
                <a:spcPts val="0"/>
              </a:spcBef>
              <a:buNone/>
              <a:defRPr b="1" i="0" sz="2800" u="none" cap="none" strike="noStrike">
                <a:solidFill>
                  <a:srgbClr val="FFFFFF"/>
                </a:solidFill>
                <a:latin typeface="Calibri"/>
                <a:ea typeface="Calibri"/>
                <a:cs typeface="Calibri"/>
                <a:sym typeface="Calibri"/>
              </a:defRPr>
            </a:lvl7pPr>
            <a:lvl8pPr indent="0" lvl="7" marL="0" algn="ctr">
              <a:spcBef>
                <a:spcPts val="0"/>
              </a:spcBef>
              <a:buNone/>
              <a:defRPr b="1" i="0" sz="2800" u="none" cap="none" strike="noStrike">
                <a:solidFill>
                  <a:srgbClr val="FFFFFF"/>
                </a:solidFill>
                <a:latin typeface="Calibri"/>
                <a:ea typeface="Calibri"/>
                <a:cs typeface="Calibri"/>
                <a:sym typeface="Calibri"/>
              </a:defRPr>
            </a:lvl8pPr>
            <a:lvl9pPr indent="0" lvl="8" marL="0" algn="ctr">
              <a:spcBef>
                <a:spcPts val="0"/>
              </a:spcBef>
              <a:buNone/>
              <a:defRPr b="1" i="0" sz="2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41"/>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1"/>
          <p:cNvSpPr txBox="1"/>
          <p:nvPr>
            <p:ph idx="1" type="body"/>
          </p:nvPr>
        </p:nvSpPr>
        <p:spPr>
          <a:xfrm rot="5400000">
            <a:off x="2546604" y="260604"/>
            <a:ext cx="4050792"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41"/>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42"/>
          <p:cNvSpPr txBox="1"/>
          <p:nvPr>
            <p:ph type="title"/>
          </p:nvPr>
        </p:nvSpPr>
        <p:spPr>
          <a:xfrm rot="5400000">
            <a:off x="4681538" y="2395538"/>
            <a:ext cx="5638800"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200"/>
              <a:buFont typeface="Rockwell"/>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txBox="1"/>
          <p:nvPr>
            <p:ph idx="1" type="body"/>
          </p:nvPr>
        </p:nvSpPr>
        <p:spPr>
          <a:xfrm rot="5400000">
            <a:off x="795338" y="538163"/>
            <a:ext cx="5638800" cy="5629275"/>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42"/>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3"/>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3"/>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4"/>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8" name="Google Shape;38;p34"/>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35"/>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5" name="Shape 45"/>
        <p:cNvGrpSpPr/>
        <p:nvPr/>
      </p:nvGrpSpPr>
      <p:grpSpPr>
        <a:xfrm>
          <a:off x="0" y="0"/>
          <a:ext cx="0" cy="0"/>
          <a:chOff x="0" y="0"/>
          <a:chExt cx="0" cy="0"/>
        </a:xfrm>
      </p:grpSpPr>
      <p:sp>
        <p:nvSpPr>
          <p:cNvPr id="46" name="Google Shape;46;p36"/>
          <p:cNvSpPr/>
          <p:nvPr/>
        </p:nvSpPr>
        <p:spPr>
          <a:xfrm>
            <a:off x="0" y="4917989"/>
            <a:ext cx="9144000" cy="1940010"/>
          </a:xfrm>
          <a:prstGeom prst="rect">
            <a:avLst/>
          </a:prstGeom>
          <a:blipFill rotWithShape="1">
            <a:blip r:embed="rId2">
              <a:alphaModFix amt="8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6"/>
          <p:cNvSpPr txBox="1"/>
          <p:nvPr>
            <p:ph type="title"/>
          </p:nvPr>
        </p:nvSpPr>
        <p:spPr>
          <a:xfrm>
            <a:off x="1625346" y="1225296"/>
            <a:ext cx="696087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6400"/>
              <a:buFont typeface="Rockwell"/>
              <a:buNone/>
              <a:defRPr b="0"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6"/>
          <p:cNvSpPr txBox="1"/>
          <p:nvPr>
            <p:ph idx="1" type="body"/>
          </p:nvPr>
        </p:nvSpPr>
        <p:spPr>
          <a:xfrm>
            <a:off x="1624330" y="5020056"/>
            <a:ext cx="678942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30"/>
              <a:buNone/>
              <a:defRPr b="0" sz="1800">
                <a:solidFill>
                  <a:srgbClr val="69240B"/>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9" name="Google Shape;49;p36"/>
          <p:cNvSpPr txBox="1"/>
          <p:nvPr>
            <p:ph idx="10" type="dt"/>
          </p:nvPr>
        </p:nvSpPr>
        <p:spPr>
          <a:xfrm>
            <a:off x="6445251" y="6272785"/>
            <a:ext cx="19832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1" type="ftr"/>
          </p:nvPr>
        </p:nvSpPr>
        <p:spPr>
          <a:xfrm>
            <a:off x="1636099" y="6272784"/>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1" name="Google Shape;51;p36"/>
          <p:cNvGrpSpPr/>
          <p:nvPr/>
        </p:nvGrpSpPr>
        <p:grpSpPr>
          <a:xfrm>
            <a:off x="633862" y="2430623"/>
            <a:ext cx="914400" cy="914400"/>
            <a:chOff x="9685338" y="4460675"/>
            <a:chExt cx="1080904" cy="1080902"/>
          </a:xfrm>
        </p:grpSpPr>
        <p:sp>
          <p:nvSpPr>
            <p:cNvPr id="52" name="Google Shape;52;p36"/>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6"/>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36"/>
          <p:cNvSpPr txBox="1"/>
          <p:nvPr>
            <p:ph idx="12" type="sldNum"/>
          </p:nvPr>
        </p:nvSpPr>
        <p:spPr>
          <a:xfrm>
            <a:off x="645450" y="2508607"/>
            <a:ext cx="891224"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Calibri"/>
                <a:ea typeface="Calibri"/>
                <a:cs typeface="Calibri"/>
                <a:sym typeface="Calibri"/>
              </a:defRPr>
            </a:lvl1pPr>
            <a:lvl2pPr indent="0" lvl="1" marL="0" algn="ctr">
              <a:spcBef>
                <a:spcPts val="0"/>
              </a:spcBef>
              <a:buNone/>
              <a:defRPr b="1" sz="2800">
                <a:solidFill>
                  <a:srgbClr val="FFFFFF"/>
                </a:solidFill>
                <a:latin typeface="Calibri"/>
                <a:ea typeface="Calibri"/>
                <a:cs typeface="Calibri"/>
                <a:sym typeface="Calibri"/>
              </a:defRPr>
            </a:lvl2pPr>
            <a:lvl3pPr indent="0" lvl="2" marL="0" algn="ctr">
              <a:spcBef>
                <a:spcPts val="0"/>
              </a:spcBef>
              <a:buNone/>
              <a:defRPr b="1" sz="2800">
                <a:solidFill>
                  <a:srgbClr val="FFFFFF"/>
                </a:solidFill>
                <a:latin typeface="Calibri"/>
                <a:ea typeface="Calibri"/>
                <a:cs typeface="Calibri"/>
                <a:sym typeface="Calibri"/>
              </a:defRPr>
            </a:lvl3pPr>
            <a:lvl4pPr indent="0" lvl="3" marL="0" algn="ctr">
              <a:spcBef>
                <a:spcPts val="0"/>
              </a:spcBef>
              <a:buNone/>
              <a:defRPr b="1" sz="2800">
                <a:solidFill>
                  <a:srgbClr val="FFFFFF"/>
                </a:solidFill>
                <a:latin typeface="Calibri"/>
                <a:ea typeface="Calibri"/>
                <a:cs typeface="Calibri"/>
                <a:sym typeface="Calibri"/>
              </a:defRPr>
            </a:lvl4pPr>
            <a:lvl5pPr indent="0" lvl="4" marL="0" algn="ctr">
              <a:spcBef>
                <a:spcPts val="0"/>
              </a:spcBef>
              <a:buNone/>
              <a:defRPr b="1" sz="2800">
                <a:solidFill>
                  <a:srgbClr val="FFFFFF"/>
                </a:solidFill>
                <a:latin typeface="Calibri"/>
                <a:ea typeface="Calibri"/>
                <a:cs typeface="Calibri"/>
                <a:sym typeface="Calibri"/>
              </a:defRPr>
            </a:lvl5pPr>
            <a:lvl6pPr indent="0" lvl="5" marL="0" algn="ctr">
              <a:spcBef>
                <a:spcPts val="0"/>
              </a:spcBef>
              <a:buNone/>
              <a:defRPr b="1" sz="2800">
                <a:solidFill>
                  <a:srgbClr val="FFFFFF"/>
                </a:solidFill>
                <a:latin typeface="Calibri"/>
                <a:ea typeface="Calibri"/>
                <a:cs typeface="Calibri"/>
                <a:sym typeface="Calibri"/>
              </a:defRPr>
            </a:lvl6pPr>
            <a:lvl7pPr indent="0" lvl="6" marL="0" algn="ctr">
              <a:spcBef>
                <a:spcPts val="0"/>
              </a:spcBef>
              <a:buNone/>
              <a:defRPr b="1" sz="2800">
                <a:solidFill>
                  <a:srgbClr val="FFFFFF"/>
                </a:solidFill>
                <a:latin typeface="Calibri"/>
                <a:ea typeface="Calibri"/>
                <a:cs typeface="Calibri"/>
                <a:sym typeface="Calibri"/>
              </a:defRPr>
            </a:lvl7pPr>
            <a:lvl8pPr indent="0" lvl="7" marL="0" algn="ctr">
              <a:spcBef>
                <a:spcPts val="0"/>
              </a:spcBef>
              <a:buNone/>
              <a:defRPr b="1" sz="2800">
                <a:solidFill>
                  <a:srgbClr val="FFFFFF"/>
                </a:solidFill>
                <a:latin typeface="Calibri"/>
                <a:ea typeface="Calibri"/>
                <a:cs typeface="Calibri"/>
                <a:sym typeface="Calibri"/>
              </a:defRPr>
            </a:lvl8pPr>
            <a:lvl9pPr indent="0" lvl="8" marL="0" algn="ctr">
              <a:spcBef>
                <a:spcPts val="0"/>
              </a:spcBef>
              <a:buNone/>
              <a:defRPr b="1" sz="2800">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7"/>
          <p:cNvSpPr txBox="1"/>
          <p:nvPr>
            <p:ph idx="1" type="body"/>
          </p:nvPr>
        </p:nvSpPr>
        <p:spPr>
          <a:xfrm>
            <a:off x="685800" y="2194560"/>
            <a:ext cx="365760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8" name="Google Shape;58;p37"/>
          <p:cNvSpPr txBox="1"/>
          <p:nvPr>
            <p:ph idx="2" type="body"/>
          </p:nvPr>
        </p:nvSpPr>
        <p:spPr>
          <a:xfrm>
            <a:off x="4792218" y="2194560"/>
            <a:ext cx="365760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37"/>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8"/>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8"/>
          <p:cNvSpPr txBox="1"/>
          <p:nvPr>
            <p:ph idx="1" type="body"/>
          </p:nvPr>
        </p:nvSpPr>
        <p:spPr>
          <a:xfrm>
            <a:off x="685800" y="2048256"/>
            <a:ext cx="365760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5" name="Google Shape;65;p38"/>
          <p:cNvSpPr txBox="1"/>
          <p:nvPr>
            <p:ph idx="2" type="body"/>
          </p:nvPr>
        </p:nvSpPr>
        <p:spPr>
          <a:xfrm>
            <a:off x="685800" y="2743200"/>
            <a:ext cx="365760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6" name="Google Shape;66;p38"/>
          <p:cNvSpPr txBox="1"/>
          <p:nvPr>
            <p:ph idx="3" type="body"/>
          </p:nvPr>
        </p:nvSpPr>
        <p:spPr>
          <a:xfrm>
            <a:off x="4820793" y="2048256"/>
            <a:ext cx="365760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7" name="Google Shape;67;p38"/>
          <p:cNvSpPr txBox="1"/>
          <p:nvPr>
            <p:ph idx="4" type="body"/>
          </p:nvPr>
        </p:nvSpPr>
        <p:spPr>
          <a:xfrm>
            <a:off x="4820793" y="2743200"/>
            <a:ext cx="365760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8" name="Google Shape;68;p38"/>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8"/>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9"/>
          <p:cNvSpPr/>
          <p:nvPr/>
        </p:nvSpPr>
        <p:spPr>
          <a:xfrm>
            <a:off x="6227806" y="1"/>
            <a:ext cx="2916194"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9"/>
          <p:cNvSpPr txBox="1"/>
          <p:nvPr>
            <p:ph type="title"/>
          </p:nvPr>
        </p:nvSpPr>
        <p:spPr>
          <a:xfrm>
            <a:off x="6412230" y="685800"/>
            <a:ext cx="24003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800"/>
              <a:buFont typeface="Rockwel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a:off x="628650" y="685800"/>
            <a:ext cx="5033772"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9"/>
          <p:cNvSpPr txBox="1"/>
          <p:nvPr>
            <p:ph idx="2" type="body"/>
          </p:nvPr>
        </p:nvSpPr>
        <p:spPr>
          <a:xfrm>
            <a:off x="6412230" y="2423160"/>
            <a:ext cx="24003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48"/>
              <a:buNone/>
              <a:defRPr sz="1350">
                <a:solidFill>
                  <a:srgbClr val="69240B"/>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grpSp>
        <p:nvGrpSpPr>
          <p:cNvPr id="76" name="Google Shape;76;p39"/>
          <p:cNvGrpSpPr/>
          <p:nvPr/>
        </p:nvGrpSpPr>
        <p:grpSpPr>
          <a:xfrm>
            <a:off x="8522664" y="6255258"/>
            <a:ext cx="393192" cy="393192"/>
            <a:chOff x="8532189" y="5068824"/>
            <a:chExt cx="393192" cy="393192"/>
          </a:xfrm>
        </p:grpSpPr>
        <p:sp>
          <p:nvSpPr>
            <p:cNvPr id="77" name="Google Shape;77;p39"/>
            <p:cNvSpPr/>
            <p:nvPr/>
          </p:nvSpPr>
          <p:spPr>
            <a:xfrm>
              <a:off x="8532189" y="5068824"/>
              <a:ext cx="393192" cy="393192"/>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9"/>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39"/>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40"/>
          <p:cNvSpPr/>
          <p:nvPr/>
        </p:nvSpPr>
        <p:spPr>
          <a:xfrm>
            <a:off x="6227806" y="1"/>
            <a:ext cx="2916194"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0"/>
          <p:cNvSpPr txBox="1"/>
          <p:nvPr>
            <p:ph type="title"/>
          </p:nvPr>
        </p:nvSpPr>
        <p:spPr>
          <a:xfrm>
            <a:off x="6412230" y="685800"/>
            <a:ext cx="24003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800"/>
              <a:buFont typeface="Rockwel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0"/>
          <p:cNvSpPr/>
          <p:nvPr>
            <p:ph idx="2" type="pic"/>
          </p:nvPr>
        </p:nvSpPr>
        <p:spPr>
          <a:xfrm>
            <a:off x="0" y="0"/>
            <a:ext cx="6227805" cy="6858000"/>
          </a:xfrm>
          <a:prstGeom prst="rect">
            <a:avLst/>
          </a:prstGeom>
          <a:solidFill>
            <a:srgbClr val="E1DFDF"/>
          </a:solidFill>
          <a:ln>
            <a:noFill/>
          </a:ln>
        </p:spPr>
      </p:sp>
      <p:sp>
        <p:nvSpPr>
          <p:cNvPr id="86" name="Google Shape;86;p40"/>
          <p:cNvSpPr txBox="1"/>
          <p:nvPr>
            <p:ph idx="1" type="body"/>
          </p:nvPr>
        </p:nvSpPr>
        <p:spPr>
          <a:xfrm>
            <a:off x="6412230" y="2423160"/>
            <a:ext cx="24003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48"/>
              <a:buNone/>
              <a:defRPr sz="1350">
                <a:solidFill>
                  <a:srgbClr val="69240B"/>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grpSp>
        <p:nvGrpSpPr>
          <p:cNvPr id="87" name="Google Shape;87;p40"/>
          <p:cNvGrpSpPr/>
          <p:nvPr/>
        </p:nvGrpSpPr>
        <p:grpSpPr>
          <a:xfrm>
            <a:off x="8522664" y="6255258"/>
            <a:ext cx="393192" cy="393192"/>
            <a:chOff x="8532189" y="5068824"/>
            <a:chExt cx="393192" cy="393192"/>
          </a:xfrm>
        </p:grpSpPr>
        <p:sp>
          <p:nvSpPr>
            <p:cNvPr id="88" name="Google Shape;88;p40"/>
            <p:cNvSpPr/>
            <p:nvPr/>
          </p:nvSpPr>
          <p:spPr>
            <a:xfrm>
              <a:off x="8532189" y="5068824"/>
              <a:ext cx="393192" cy="393192"/>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0"/>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40"/>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8522664" y="6255258"/>
            <a:ext cx="393192" cy="393192"/>
            <a:chOff x="8532189" y="5068824"/>
            <a:chExt cx="393192" cy="393192"/>
          </a:xfrm>
        </p:grpSpPr>
        <p:sp>
          <p:nvSpPr>
            <p:cNvPr id="11" name="Google Shape;11;p31"/>
            <p:cNvSpPr/>
            <p:nvPr/>
          </p:nvSpPr>
          <p:spPr>
            <a:xfrm>
              <a:off x="8532189" y="5068824"/>
              <a:ext cx="393192" cy="393192"/>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1"/>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31"/>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200"/>
              <a:buFont typeface="Rockwell"/>
              <a:buNone/>
              <a:defRPr b="0" i="0" sz="42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1"/>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libri"/>
                <a:ea typeface="Calibri"/>
                <a:cs typeface="Calibri"/>
                <a:sym typeface="Calibri"/>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libri"/>
                <a:ea typeface="Calibri"/>
                <a:cs typeface="Calibri"/>
                <a:sym typeface="Calibri"/>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5" name="Google Shape;15;p31"/>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69240B"/>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1"/>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69240B"/>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1"/>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FFFFFF"/>
                </a:solidFill>
                <a:latin typeface="Calibri"/>
                <a:ea typeface="Calibri"/>
                <a:cs typeface="Calibri"/>
                <a:sym typeface="Calibri"/>
              </a:defRPr>
            </a:lvl1pPr>
            <a:lvl2pPr indent="0" lvl="1" marL="0" marR="0" rtl="0" algn="ctr">
              <a:spcBef>
                <a:spcPts val="0"/>
              </a:spcBef>
              <a:buNone/>
              <a:defRPr b="1" i="0" sz="1100" u="none" cap="none" strike="noStrike">
                <a:solidFill>
                  <a:srgbClr val="FFFFFF"/>
                </a:solidFill>
                <a:latin typeface="Calibri"/>
                <a:ea typeface="Calibri"/>
                <a:cs typeface="Calibri"/>
                <a:sym typeface="Calibri"/>
              </a:defRPr>
            </a:lvl2pPr>
            <a:lvl3pPr indent="0" lvl="2" marL="0" marR="0" rtl="0" algn="ctr">
              <a:spcBef>
                <a:spcPts val="0"/>
              </a:spcBef>
              <a:buNone/>
              <a:defRPr b="1" i="0" sz="1100" u="none" cap="none" strike="noStrike">
                <a:solidFill>
                  <a:srgbClr val="FFFFFF"/>
                </a:solidFill>
                <a:latin typeface="Calibri"/>
                <a:ea typeface="Calibri"/>
                <a:cs typeface="Calibri"/>
                <a:sym typeface="Calibri"/>
              </a:defRPr>
            </a:lvl3pPr>
            <a:lvl4pPr indent="0" lvl="3" marL="0" marR="0" rtl="0" algn="ctr">
              <a:spcBef>
                <a:spcPts val="0"/>
              </a:spcBef>
              <a:buNone/>
              <a:defRPr b="1" i="0" sz="1100" u="none" cap="none" strike="noStrike">
                <a:solidFill>
                  <a:srgbClr val="FFFFFF"/>
                </a:solidFill>
                <a:latin typeface="Calibri"/>
                <a:ea typeface="Calibri"/>
                <a:cs typeface="Calibri"/>
                <a:sym typeface="Calibri"/>
              </a:defRPr>
            </a:lvl4pPr>
            <a:lvl5pPr indent="0" lvl="4" marL="0" marR="0" rtl="0" algn="ctr">
              <a:spcBef>
                <a:spcPts val="0"/>
              </a:spcBef>
              <a:buNone/>
              <a:defRPr b="1" i="0" sz="1100" u="none" cap="none" strike="noStrike">
                <a:solidFill>
                  <a:srgbClr val="FFFFFF"/>
                </a:solidFill>
                <a:latin typeface="Calibri"/>
                <a:ea typeface="Calibri"/>
                <a:cs typeface="Calibri"/>
                <a:sym typeface="Calibri"/>
              </a:defRPr>
            </a:lvl5pPr>
            <a:lvl6pPr indent="0" lvl="5" marL="0" marR="0" rtl="0" algn="ctr">
              <a:spcBef>
                <a:spcPts val="0"/>
              </a:spcBef>
              <a:buNone/>
              <a:defRPr b="1" i="0" sz="1100" u="none" cap="none" strike="noStrike">
                <a:solidFill>
                  <a:srgbClr val="FFFFFF"/>
                </a:solidFill>
                <a:latin typeface="Calibri"/>
                <a:ea typeface="Calibri"/>
                <a:cs typeface="Calibri"/>
                <a:sym typeface="Calibri"/>
              </a:defRPr>
            </a:lvl6pPr>
            <a:lvl7pPr indent="0" lvl="6" marL="0" marR="0" rtl="0" algn="ctr">
              <a:spcBef>
                <a:spcPts val="0"/>
              </a:spcBef>
              <a:buNone/>
              <a:defRPr b="1" i="0" sz="1100" u="none" cap="none" strike="noStrike">
                <a:solidFill>
                  <a:srgbClr val="FFFFFF"/>
                </a:solidFill>
                <a:latin typeface="Calibri"/>
                <a:ea typeface="Calibri"/>
                <a:cs typeface="Calibri"/>
                <a:sym typeface="Calibri"/>
              </a:defRPr>
            </a:lvl7pPr>
            <a:lvl8pPr indent="0" lvl="7" marL="0" marR="0" rtl="0" algn="ctr">
              <a:spcBef>
                <a:spcPts val="0"/>
              </a:spcBef>
              <a:buNone/>
              <a:defRPr b="1" i="0" sz="1100" u="none" cap="none" strike="noStrike">
                <a:solidFill>
                  <a:srgbClr val="FFFFFF"/>
                </a:solidFill>
                <a:latin typeface="Calibri"/>
                <a:ea typeface="Calibri"/>
                <a:cs typeface="Calibri"/>
                <a:sym typeface="Calibri"/>
              </a:defRPr>
            </a:lvl8pPr>
            <a:lvl9pPr indent="0" lvl="8" marL="0" marR="0" rtl="0" algn="ctr">
              <a:spcBef>
                <a:spcPts val="0"/>
              </a:spcBef>
              <a:buNone/>
              <a:defRPr b="1" i="0" sz="11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685800" y="1628800"/>
            <a:ext cx="8206680" cy="23876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Rockwell"/>
              <a:buNone/>
            </a:pPr>
            <a:r>
              <a:rPr b="1" lang="en-MY" sz="4000"/>
              <a:t>TOPIC : </a:t>
            </a:r>
            <a:br>
              <a:rPr b="1" lang="en-MY" sz="4000"/>
            </a:br>
            <a:r>
              <a:rPr b="1" lang="en-MY" sz="4000"/>
              <a:t>CLASSICAL CRYPTOGRAPHY</a:t>
            </a:r>
            <a:br>
              <a:rPr b="1" lang="en-MY" sz="4000"/>
            </a:br>
            <a:br>
              <a:rPr b="1" lang="en-MY" sz="2800"/>
            </a:br>
            <a:endParaRPr b="1" sz="4000"/>
          </a:p>
        </p:txBody>
      </p:sp>
      <p:sp>
        <p:nvSpPr>
          <p:cNvPr id="110" name="Google Shape;110;p1"/>
          <p:cNvSpPr txBox="1"/>
          <p:nvPr>
            <p:ph idx="1" type="subTitle"/>
          </p:nvPr>
        </p:nvSpPr>
        <p:spPr>
          <a:xfrm>
            <a:off x="685800" y="3428999"/>
            <a:ext cx="6768752" cy="347116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530"/>
              <a:buNone/>
            </a:pPr>
            <a:r>
              <a:rPr b="1" lang="en-MY"/>
              <a:t>Topics Covered:</a:t>
            </a:r>
            <a:endParaRPr/>
          </a:p>
          <a:p>
            <a:pPr indent="-342900" lvl="0" marL="342900" rtl="0" algn="l">
              <a:lnSpc>
                <a:spcPct val="90000"/>
              </a:lnSpc>
              <a:spcBef>
                <a:spcPts val="1200"/>
              </a:spcBef>
              <a:spcAft>
                <a:spcPts val="0"/>
              </a:spcAft>
              <a:buSzPts val="1530"/>
              <a:buAutoNum type="arabicParenR"/>
            </a:pPr>
            <a:r>
              <a:rPr b="1" lang="en-MY"/>
              <a:t>Substitution Cipher</a:t>
            </a:r>
            <a:endParaRPr/>
          </a:p>
          <a:p>
            <a:pPr indent="-342900" lvl="0" marL="342900" rtl="0" algn="l">
              <a:lnSpc>
                <a:spcPct val="90000"/>
              </a:lnSpc>
              <a:spcBef>
                <a:spcPts val="1200"/>
              </a:spcBef>
              <a:spcAft>
                <a:spcPts val="0"/>
              </a:spcAft>
              <a:buSzPts val="1530"/>
              <a:buAutoNum type="arabicParenR"/>
            </a:pPr>
            <a:r>
              <a:rPr b="1" lang="en-MY"/>
              <a:t>Transposition Cipher</a:t>
            </a:r>
            <a:endParaRPr/>
          </a:p>
          <a:p>
            <a:pPr indent="-342900" lvl="0" marL="342900" rtl="0" algn="l">
              <a:lnSpc>
                <a:spcPct val="90000"/>
              </a:lnSpc>
              <a:spcBef>
                <a:spcPts val="1200"/>
              </a:spcBef>
              <a:spcAft>
                <a:spcPts val="0"/>
              </a:spcAft>
              <a:buSzPts val="1530"/>
              <a:buAutoNum type="arabicParenR"/>
            </a:pPr>
            <a:r>
              <a:rPr b="1" lang="en-MY"/>
              <a:t>Ceasar Cipher/Bruteforce Ceasar Cipher.</a:t>
            </a:r>
            <a:endParaRPr/>
          </a:p>
          <a:p>
            <a:pPr indent="-342900" lvl="0" marL="342900" rtl="0" algn="l">
              <a:lnSpc>
                <a:spcPct val="90000"/>
              </a:lnSpc>
              <a:spcBef>
                <a:spcPts val="1200"/>
              </a:spcBef>
              <a:spcAft>
                <a:spcPts val="0"/>
              </a:spcAft>
              <a:buSzPts val="1530"/>
              <a:buAutoNum type="arabicParenR"/>
            </a:pPr>
            <a:r>
              <a:rPr b="1" lang="en-MY"/>
              <a:t>Vigenère cipher</a:t>
            </a:r>
            <a:endParaRPr/>
          </a:p>
          <a:p>
            <a:pPr indent="-342900" lvl="0" marL="342900" rtl="0" algn="l">
              <a:lnSpc>
                <a:spcPct val="90000"/>
              </a:lnSpc>
              <a:spcBef>
                <a:spcPts val="1200"/>
              </a:spcBef>
              <a:spcAft>
                <a:spcPts val="0"/>
              </a:spcAft>
              <a:buSzPts val="1530"/>
              <a:buAutoNum type="arabicParenR"/>
            </a:pPr>
            <a:r>
              <a:rPr b="1" lang="en-MY"/>
              <a:t>Rail Fence Cipher</a:t>
            </a:r>
            <a:endParaRPr/>
          </a:p>
          <a:p>
            <a:pPr indent="-342900" lvl="0" marL="342900" rtl="0" algn="l">
              <a:lnSpc>
                <a:spcPct val="90000"/>
              </a:lnSpc>
              <a:spcBef>
                <a:spcPts val="1200"/>
              </a:spcBef>
              <a:spcAft>
                <a:spcPts val="0"/>
              </a:spcAft>
              <a:buSzPts val="1530"/>
              <a:buAutoNum type="arabicParenR"/>
            </a:pPr>
            <a:r>
              <a:rPr b="1" lang="en-MY"/>
              <a:t>Playfair Cipher</a:t>
            </a:r>
            <a:endParaRPr/>
          </a:p>
          <a:p>
            <a:pPr indent="-342900" lvl="0" marL="342900" rtl="0" algn="l">
              <a:lnSpc>
                <a:spcPct val="90000"/>
              </a:lnSpc>
              <a:spcBef>
                <a:spcPts val="1200"/>
              </a:spcBef>
              <a:spcAft>
                <a:spcPts val="0"/>
              </a:spcAft>
              <a:buSzPts val="1530"/>
              <a:buAutoNum type="arabicParenR"/>
            </a:pPr>
            <a:r>
              <a:rPr b="1" lang="en-MY"/>
              <a:t>OTP(One Time Pad)</a:t>
            </a:r>
            <a:endParaRPr/>
          </a:p>
          <a:p>
            <a:pPr indent="-342900" lvl="0" marL="342900" rtl="0" algn="l">
              <a:lnSpc>
                <a:spcPct val="90000"/>
              </a:lnSpc>
              <a:spcBef>
                <a:spcPts val="1200"/>
              </a:spcBef>
              <a:spcAft>
                <a:spcPts val="0"/>
              </a:spcAft>
              <a:buSzPts val="1530"/>
              <a:buAutoNum type="arabicParenR"/>
            </a:pPr>
            <a:r>
              <a:rPr b="1" lang="en-MY"/>
              <a:t>Affine Cipher(Only Encryption)</a:t>
            </a:r>
            <a:endParaRPr/>
          </a:p>
          <a:p>
            <a:pPr indent="-245745" lvl="0" marL="342900" rtl="0" algn="l">
              <a:lnSpc>
                <a:spcPct val="90000"/>
              </a:lnSpc>
              <a:spcBef>
                <a:spcPts val="1200"/>
              </a:spcBef>
              <a:spcAft>
                <a:spcPts val="0"/>
              </a:spcAft>
              <a:buSzPts val="1530"/>
              <a:buNone/>
            </a:pPr>
            <a:r>
              <a:t/>
            </a:r>
            <a:endParaRPr b="1"/>
          </a:p>
          <a:p>
            <a:pPr indent="0" lvl="0" marL="0" rtl="0" algn="l">
              <a:lnSpc>
                <a:spcPct val="90000"/>
              </a:lnSpc>
              <a:spcBef>
                <a:spcPts val="1200"/>
              </a:spcBef>
              <a:spcAft>
                <a:spcPts val="0"/>
              </a:spcAft>
              <a:buSzPts val="1530"/>
              <a:buNone/>
            </a:pPr>
            <a:r>
              <a:t/>
            </a:r>
            <a:endParaRPr/>
          </a:p>
        </p:txBody>
      </p:sp>
      <p:pic>
        <p:nvPicPr>
          <p:cNvPr descr="K:\sample layout\Omani visio 2040-a.jpg" id="111" name="Google Shape;111;p1"/>
          <p:cNvPicPr preferRelativeResize="0"/>
          <p:nvPr/>
        </p:nvPicPr>
        <p:blipFill rotWithShape="1">
          <a:blip r:embed="rId3">
            <a:alphaModFix/>
          </a:blip>
          <a:srcRect b="0" l="0" r="0" t="0"/>
          <a:stretch/>
        </p:blipFill>
        <p:spPr>
          <a:xfrm>
            <a:off x="7626350" y="3132"/>
            <a:ext cx="1517650" cy="844550"/>
          </a:xfrm>
          <a:prstGeom prst="rect">
            <a:avLst/>
          </a:prstGeom>
          <a:noFill/>
          <a:ln>
            <a:noFill/>
          </a:ln>
        </p:spPr>
      </p:pic>
      <p:pic>
        <p:nvPicPr>
          <p:cNvPr descr="74678c0f-c91d-4b02-877d-4e70e9663d7a" id="112" name="Google Shape;112;p1"/>
          <p:cNvPicPr preferRelativeResize="0"/>
          <p:nvPr/>
        </p:nvPicPr>
        <p:blipFill rotWithShape="1">
          <a:blip r:embed="rId4">
            <a:alphaModFix/>
          </a:blip>
          <a:srcRect b="0" l="0" r="0" t="0"/>
          <a:stretch/>
        </p:blipFill>
        <p:spPr>
          <a:xfrm>
            <a:off x="0" y="3132"/>
            <a:ext cx="3419872" cy="12237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685800" y="484632"/>
            <a:ext cx="8277606"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Rockwell"/>
              <a:buNone/>
            </a:pPr>
            <a:r>
              <a:rPr lang="en-MY">
                <a:solidFill>
                  <a:schemeClr val="dk1"/>
                </a:solidFill>
              </a:rPr>
              <a:t>VIGENÈRE CIPHER-POLYALPHABETIC CIPHERS</a:t>
            </a:r>
            <a:endParaRPr>
              <a:solidFill>
                <a:schemeClr val="dk1"/>
              </a:solidFill>
            </a:endParaRPr>
          </a:p>
        </p:txBody>
      </p:sp>
      <p:sp>
        <p:nvSpPr>
          <p:cNvPr id="200" name="Google Shape;200;p10"/>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MY" sz="2400"/>
              <a:t>An advanced type of substitution cipher that uses a simple polyalphabetic code is the </a:t>
            </a:r>
            <a:r>
              <a:rPr lang="en-MY" sz="2400">
                <a:solidFill>
                  <a:srgbClr val="FF0000"/>
                </a:solidFill>
              </a:rPr>
              <a:t>Vigenère cipher.</a:t>
            </a:r>
            <a:endParaRPr/>
          </a:p>
          <a:p>
            <a:pPr indent="-182880" lvl="0" marL="182880" rtl="0" algn="l">
              <a:lnSpc>
                <a:spcPct val="90000"/>
              </a:lnSpc>
              <a:spcBef>
                <a:spcPts val="1200"/>
              </a:spcBef>
              <a:spcAft>
                <a:spcPts val="0"/>
              </a:spcAft>
              <a:buSzPts val="2040"/>
              <a:buNone/>
            </a:pPr>
            <a:r>
              <a:t/>
            </a:r>
            <a:endParaRPr sz="2400">
              <a:solidFill>
                <a:srgbClr val="FF0000"/>
              </a:solidFill>
            </a:endParaRPr>
          </a:p>
          <a:p>
            <a:pPr indent="-182880" lvl="0" marL="182880" rtl="0" algn="l">
              <a:lnSpc>
                <a:spcPct val="90000"/>
              </a:lnSpc>
              <a:spcBef>
                <a:spcPts val="1200"/>
              </a:spcBef>
              <a:spcAft>
                <a:spcPts val="0"/>
              </a:spcAft>
              <a:buSzPts val="2040"/>
              <a:buChar char="▪"/>
            </a:pPr>
            <a:r>
              <a:rPr lang="en-MY" sz="2400"/>
              <a:t>The cipher is implemented using the </a:t>
            </a:r>
            <a:r>
              <a:rPr lang="en-MY" sz="2400">
                <a:solidFill>
                  <a:srgbClr val="FF0000"/>
                </a:solidFill>
              </a:rPr>
              <a:t>Vigenère square </a:t>
            </a:r>
            <a:r>
              <a:rPr lang="en-MY" sz="2400"/>
              <a:t>(or table), which is made up of </a:t>
            </a:r>
            <a:r>
              <a:rPr lang="en-MY" sz="2400">
                <a:solidFill>
                  <a:srgbClr val="FF0000"/>
                </a:solidFill>
              </a:rPr>
              <a:t>twenty-six </a:t>
            </a:r>
            <a:r>
              <a:rPr lang="en-MY" sz="2400"/>
              <a:t>distinct cipher alphabets.</a:t>
            </a:r>
            <a:endParaRPr/>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MY" sz="2400"/>
              <a:t>In the </a:t>
            </a:r>
            <a:r>
              <a:rPr lang="en-MY" sz="2400">
                <a:solidFill>
                  <a:srgbClr val="FF0000"/>
                </a:solidFill>
              </a:rPr>
              <a:t>header row</a:t>
            </a:r>
            <a:r>
              <a:rPr lang="en-MY" sz="2400"/>
              <a:t>, the alphabet is written in its normal order. In each </a:t>
            </a:r>
            <a:r>
              <a:rPr lang="en-MY" sz="2400">
                <a:solidFill>
                  <a:srgbClr val="FF0000"/>
                </a:solidFill>
              </a:rPr>
              <a:t>subsequent row</a:t>
            </a:r>
            <a:r>
              <a:rPr lang="en-MY" sz="2400"/>
              <a:t>, the alphabet is shifted </a:t>
            </a:r>
            <a:r>
              <a:rPr lang="en-MY" sz="2400">
                <a:solidFill>
                  <a:srgbClr val="FF0000"/>
                </a:solidFill>
              </a:rPr>
              <a:t>one letter to the right </a:t>
            </a:r>
            <a:r>
              <a:rPr lang="en-MY" sz="2400"/>
              <a:t>until a 26x26 block of letters is formed. </a:t>
            </a:r>
            <a:endParaRPr/>
          </a:p>
        </p:txBody>
      </p:sp>
      <p:sp>
        <p:nvSpPr>
          <p:cNvPr id="201" name="Google Shape;201;p10"/>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1"/>
          <p:cNvPicPr preferRelativeResize="0"/>
          <p:nvPr>
            <p:ph idx="1" type="body"/>
          </p:nvPr>
        </p:nvPicPr>
        <p:blipFill rotWithShape="1">
          <a:blip r:embed="rId3">
            <a:alphaModFix/>
          </a:blip>
          <a:srcRect b="0" l="0" r="0" t="0"/>
          <a:stretch/>
        </p:blipFill>
        <p:spPr>
          <a:xfrm>
            <a:off x="395536" y="201471"/>
            <a:ext cx="7706266" cy="6436439"/>
          </a:xfrm>
          <a:prstGeom prst="rect">
            <a:avLst/>
          </a:prstGeom>
          <a:noFill/>
          <a:ln>
            <a:noFill/>
          </a:ln>
        </p:spPr>
      </p:pic>
      <p:sp>
        <p:nvSpPr>
          <p:cNvPr id="207" name="Google Shape;207;p11"/>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628650" y="365127"/>
            <a:ext cx="7886700" cy="11196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VIGENÈRE CIPHER</a:t>
            </a:r>
            <a:endParaRPr/>
          </a:p>
        </p:txBody>
      </p:sp>
      <p:sp>
        <p:nvSpPr>
          <p:cNvPr id="213" name="Google Shape;213;p12"/>
          <p:cNvSpPr txBox="1"/>
          <p:nvPr>
            <p:ph idx="1" type="body"/>
          </p:nvPr>
        </p:nvSpPr>
        <p:spPr>
          <a:xfrm>
            <a:off x="628650" y="1825625"/>
            <a:ext cx="7975798" cy="4351338"/>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MY" sz="2400"/>
              <a:t>Simple way (similar to Caeser single polyalphabetic)</a:t>
            </a:r>
            <a:endParaRPr/>
          </a:p>
          <a:p>
            <a:pPr indent="-53339" lvl="0" marL="182880" rtl="0" algn="l">
              <a:lnSpc>
                <a:spcPct val="90000"/>
              </a:lnSpc>
              <a:spcBef>
                <a:spcPts val="1200"/>
              </a:spcBef>
              <a:spcAft>
                <a:spcPts val="0"/>
              </a:spcAft>
              <a:buSzPts val="2040"/>
              <a:buNone/>
            </a:pPr>
            <a:r>
              <a:t/>
            </a:r>
            <a:endParaRPr sz="2400"/>
          </a:p>
          <a:p>
            <a:pPr indent="-53339" lvl="0" marL="182880" rtl="0" algn="l">
              <a:lnSpc>
                <a:spcPct val="90000"/>
              </a:lnSpc>
              <a:spcBef>
                <a:spcPts val="1200"/>
              </a:spcBef>
              <a:spcAft>
                <a:spcPts val="0"/>
              </a:spcAft>
              <a:buSzPts val="2040"/>
              <a:buNone/>
            </a:pPr>
            <a:r>
              <a:t/>
            </a:r>
            <a:endParaRPr sz="2400"/>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MY" sz="2400"/>
              <a:t>Sophisticated way (using keyword)</a:t>
            </a:r>
            <a:endParaRPr/>
          </a:p>
        </p:txBody>
      </p:sp>
      <p:sp>
        <p:nvSpPr>
          <p:cNvPr id="214" name="Google Shape;214;p12"/>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graphicFrame>
        <p:nvGraphicFramePr>
          <p:cNvPr id="215" name="Google Shape;215;p12"/>
          <p:cNvGraphicFramePr/>
          <p:nvPr/>
        </p:nvGraphicFramePr>
        <p:xfrm>
          <a:off x="1475656" y="2708920"/>
          <a:ext cx="3000000" cy="3000000"/>
        </p:xfrm>
        <a:graphic>
          <a:graphicData uri="http://schemas.openxmlformats.org/drawingml/2006/table">
            <a:tbl>
              <a:tblPr bandRow="1" firstRow="1">
                <a:noFill/>
                <a:tableStyleId>{9E161431-98CE-46AB-A128-3F9A0BF304BB}</a:tableStyleId>
              </a:tblPr>
              <a:tblGrid>
                <a:gridCol w="1800200"/>
                <a:gridCol w="536975"/>
                <a:gridCol w="536975"/>
                <a:gridCol w="536975"/>
                <a:gridCol w="536975"/>
                <a:gridCol w="536975"/>
                <a:gridCol w="536975"/>
                <a:gridCol w="536975"/>
                <a:gridCol w="536975"/>
              </a:tblGrid>
              <a:tr h="370850">
                <a:tc>
                  <a:txBody>
                    <a:bodyPr/>
                    <a:lstStyle/>
                    <a:p>
                      <a:pPr indent="0" lvl="0" marL="0" marR="0" rtl="0" algn="l">
                        <a:spcBef>
                          <a:spcPts val="0"/>
                        </a:spcBef>
                        <a:spcAft>
                          <a:spcPts val="0"/>
                        </a:spcAft>
                        <a:buNone/>
                      </a:pPr>
                      <a:r>
                        <a:rPr lang="en-MY" sz="1800" u="none" cap="none" strike="noStrike"/>
                        <a:t>Plaintext: </a:t>
                      </a:r>
                      <a:endParaRPr/>
                    </a:p>
                  </a:txBody>
                  <a:tcPr marT="45725" marB="45725" marR="91450" marL="91450"/>
                </a:tc>
                <a:tc>
                  <a:txBody>
                    <a:bodyPr/>
                    <a:lstStyle/>
                    <a:p>
                      <a:pPr indent="0" lvl="0" marL="0" marR="0" rtl="0" algn="ctr">
                        <a:spcBef>
                          <a:spcPts val="0"/>
                        </a:spcBef>
                        <a:spcAft>
                          <a:spcPts val="0"/>
                        </a:spcAft>
                        <a:buNone/>
                      </a:pPr>
                      <a:r>
                        <a:rPr lang="en-MY" sz="1800"/>
                        <a:t>S</a:t>
                      </a:r>
                      <a:endParaRPr/>
                    </a:p>
                  </a:txBody>
                  <a:tcPr marT="45725" marB="45725" marR="91450" marL="91450"/>
                </a:tc>
                <a:tc>
                  <a:txBody>
                    <a:bodyPr/>
                    <a:lstStyle/>
                    <a:p>
                      <a:pPr indent="0" lvl="0" marL="0" marR="0" rtl="0" algn="ctr">
                        <a:spcBef>
                          <a:spcPts val="0"/>
                        </a:spcBef>
                        <a:spcAft>
                          <a:spcPts val="0"/>
                        </a:spcAft>
                        <a:buNone/>
                      </a:pPr>
                      <a:r>
                        <a:rPr lang="en-MY" sz="1800"/>
                        <a:t>E</a:t>
                      </a:r>
                      <a:endParaRPr/>
                    </a:p>
                  </a:txBody>
                  <a:tcPr marT="45725" marB="45725" marR="91450" marL="91450"/>
                </a:tc>
                <a:tc>
                  <a:txBody>
                    <a:bodyPr/>
                    <a:lstStyle/>
                    <a:p>
                      <a:pPr indent="0" lvl="0" marL="0" marR="0" rtl="0" algn="ctr">
                        <a:spcBef>
                          <a:spcPts val="0"/>
                        </a:spcBef>
                        <a:spcAft>
                          <a:spcPts val="0"/>
                        </a:spcAft>
                        <a:buNone/>
                      </a:pPr>
                      <a:r>
                        <a:rPr lang="en-MY" sz="1800"/>
                        <a:t>C</a:t>
                      </a:r>
                      <a:endParaRPr/>
                    </a:p>
                  </a:txBody>
                  <a:tcPr marT="45725" marB="45725" marR="91450" marL="91450"/>
                </a:tc>
                <a:tc>
                  <a:txBody>
                    <a:bodyPr/>
                    <a:lstStyle/>
                    <a:p>
                      <a:pPr indent="0" lvl="0" marL="0" marR="0" rtl="0" algn="ctr">
                        <a:spcBef>
                          <a:spcPts val="0"/>
                        </a:spcBef>
                        <a:spcAft>
                          <a:spcPts val="0"/>
                        </a:spcAft>
                        <a:buNone/>
                      </a:pPr>
                      <a:r>
                        <a:rPr lang="en-MY" sz="1800"/>
                        <a:t>U</a:t>
                      </a:r>
                      <a:endParaRPr/>
                    </a:p>
                  </a:txBody>
                  <a:tcPr marT="45725" marB="45725" marR="91450" marL="91450"/>
                </a:tc>
                <a:tc>
                  <a:txBody>
                    <a:bodyPr/>
                    <a:lstStyle/>
                    <a:p>
                      <a:pPr indent="0" lvl="0" marL="0" marR="0" rtl="0" algn="ctr">
                        <a:spcBef>
                          <a:spcPts val="0"/>
                        </a:spcBef>
                        <a:spcAft>
                          <a:spcPts val="0"/>
                        </a:spcAft>
                        <a:buNone/>
                      </a:pPr>
                      <a:r>
                        <a:rPr lang="en-MY" sz="1800"/>
                        <a:t>R</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T</a:t>
                      </a:r>
                      <a:endParaRPr/>
                    </a:p>
                  </a:txBody>
                  <a:tcPr marT="45725" marB="45725" marR="91450" marL="91450"/>
                </a:tc>
                <a:tc>
                  <a:txBody>
                    <a:bodyPr/>
                    <a:lstStyle/>
                    <a:p>
                      <a:pPr indent="0" lvl="0" marL="0" marR="0" rtl="0" algn="ctr">
                        <a:spcBef>
                          <a:spcPts val="0"/>
                        </a:spcBef>
                        <a:spcAft>
                          <a:spcPts val="0"/>
                        </a:spcAft>
                        <a:buNone/>
                      </a:pPr>
                      <a:r>
                        <a:rPr lang="en-MY" sz="1800"/>
                        <a:t>Y</a:t>
                      </a:r>
                      <a:endParaRPr/>
                    </a:p>
                  </a:txBody>
                  <a:tcPr marT="45725" marB="45725" marR="91450" marL="91450"/>
                </a:tc>
              </a:tr>
              <a:tr h="370850">
                <a:tc>
                  <a:txBody>
                    <a:bodyPr/>
                    <a:lstStyle/>
                    <a:p>
                      <a:pPr indent="0" lvl="0" marL="0" marR="0" rtl="0" algn="l">
                        <a:spcBef>
                          <a:spcPts val="0"/>
                        </a:spcBef>
                        <a:spcAft>
                          <a:spcPts val="0"/>
                        </a:spcAft>
                        <a:buNone/>
                      </a:pPr>
                      <a:r>
                        <a:rPr lang="en-MY" sz="1800"/>
                        <a:t>Ciphertext:</a:t>
                      </a:r>
                      <a:endParaRPr/>
                    </a:p>
                  </a:txBody>
                  <a:tcPr marT="45725" marB="45725" marR="91450" marL="91450"/>
                </a:tc>
                <a:tc>
                  <a:txBody>
                    <a:bodyPr/>
                    <a:lstStyle/>
                    <a:p>
                      <a:pPr indent="0" lvl="0" marL="0" marR="0" rtl="0" algn="ctr">
                        <a:spcBef>
                          <a:spcPts val="0"/>
                        </a:spcBef>
                        <a:spcAft>
                          <a:spcPts val="0"/>
                        </a:spcAft>
                        <a:buNone/>
                      </a:pPr>
                      <a:r>
                        <a:rPr lang="en-MY" sz="1800"/>
                        <a:t>T</a:t>
                      </a:r>
                      <a:endParaRPr/>
                    </a:p>
                  </a:txBody>
                  <a:tcPr marT="45725" marB="45725" marR="91450" marL="91450"/>
                </a:tc>
                <a:tc>
                  <a:txBody>
                    <a:bodyPr/>
                    <a:lstStyle/>
                    <a:p>
                      <a:pPr indent="0" lvl="0" marL="0" marR="0" rtl="0" algn="ctr">
                        <a:spcBef>
                          <a:spcPts val="0"/>
                        </a:spcBef>
                        <a:spcAft>
                          <a:spcPts val="0"/>
                        </a:spcAft>
                        <a:buNone/>
                      </a:pPr>
                      <a:r>
                        <a:rPr lang="en-MY" sz="1800"/>
                        <a:t>G</a:t>
                      </a:r>
                      <a:endParaRPr/>
                    </a:p>
                  </a:txBody>
                  <a:tcPr marT="45725" marB="45725" marR="91450" marL="91450"/>
                </a:tc>
                <a:tc>
                  <a:txBody>
                    <a:bodyPr/>
                    <a:lstStyle/>
                    <a:p>
                      <a:pPr indent="0" lvl="0" marL="0" marR="0" rtl="0" algn="ctr">
                        <a:spcBef>
                          <a:spcPts val="0"/>
                        </a:spcBef>
                        <a:spcAft>
                          <a:spcPts val="0"/>
                        </a:spcAft>
                        <a:buNone/>
                      </a:pPr>
                      <a:r>
                        <a:rPr lang="en-MY" sz="1800"/>
                        <a:t>F</a:t>
                      </a:r>
                      <a:endParaRPr/>
                    </a:p>
                  </a:txBody>
                  <a:tcPr marT="45725" marB="45725" marR="91450" marL="91450"/>
                </a:tc>
                <a:tc>
                  <a:txBody>
                    <a:bodyPr/>
                    <a:lstStyle/>
                    <a:p>
                      <a:pPr indent="0" lvl="0" marL="0" marR="0" rtl="0" algn="ctr">
                        <a:spcBef>
                          <a:spcPts val="0"/>
                        </a:spcBef>
                        <a:spcAft>
                          <a:spcPts val="0"/>
                        </a:spcAft>
                        <a:buNone/>
                      </a:pPr>
                      <a:r>
                        <a:rPr lang="en-MY" sz="1800"/>
                        <a:t>Y</a:t>
                      </a:r>
                      <a:endParaRPr/>
                    </a:p>
                  </a:txBody>
                  <a:tcPr marT="45725" marB="45725" marR="91450" marL="91450"/>
                </a:tc>
                <a:tc>
                  <a:txBody>
                    <a:bodyPr/>
                    <a:lstStyle/>
                    <a:p>
                      <a:pPr indent="0" lvl="0" marL="0" marR="0" rtl="0" algn="ctr">
                        <a:spcBef>
                          <a:spcPts val="0"/>
                        </a:spcBef>
                        <a:spcAft>
                          <a:spcPts val="0"/>
                        </a:spcAft>
                        <a:buNone/>
                      </a:pPr>
                      <a:r>
                        <a:rPr lang="en-MY" sz="1800"/>
                        <a:t>W</a:t>
                      </a:r>
                      <a:endParaRPr/>
                    </a:p>
                  </a:txBody>
                  <a:tcPr marT="45725" marB="45725" marR="91450" marL="91450"/>
                </a:tc>
                <a:tc>
                  <a:txBody>
                    <a:bodyPr/>
                    <a:lstStyle/>
                    <a:p>
                      <a:pPr indent="0" lvl="0" marL="0" marR="0" rtl="0" algn="ctr">
                        <a:spcBef>
                          <a:spcPts val="0"/>
                        </a:spcBef>
                        <a:spcAft>
                          <a:spcPts val="0"/>
                        </a:spcAft>
                        <a:buNone/>
                      </a:pPr>
                      <a:r>
                        <a:rPr lang="en-MY" sz="1800"/>
                        <a:t>O</a:t>
                      </a:r>
                      <a:endParaRPr/>
                    </a:p>
                  </a:txBody>
                  <a:tcPr marT="45725" marB="45725" marR="91450" marL="91450"/>
                </a:tc>
                <a:tc>
                  <a:txBody>
                    <a:bodyPr/>
                    <a:lstStyle/>
                    <a:p>
                      <a:pPr indent="0" lvl="0" marL="0" marR="0" rtl="0" algn="ctr">
                        <a:spcBef>
                          <a:spcPts val="0"/>
                        </a:spcBef>
                        <a:spcAft>
                          <a:spcPts val="0"/>
                        </a:spcAft>
                        <a:buNone/>
                      </a:pPr>
                      <a:r>
                        <a:rPr lang="en-MY" sz="1800"/>
                        <a:t>A</a:t>
                      </a:r>
                      <a:endParaRPr/>
                    </a:p>
                  </a:txBody>
                  <a:tcPr marT="45725" marB="45725" marR="91450" marL="91450"/>
                </a:tc>
                <a:tc>
                  <a:txBody>
                    <a:bodyPr/>
                    <a:lstStyle/>
                    <a:p>
                      <a:pPr indent="0" lvl="0" marL="0" marR="0" rtl="0" algn="ctr">
                        <a:spcBef>
                          <a:spcPts val="0"/>
                        </a:spcBef>
                        <a:spcAft>
                          <a:spcPts val="0"/>
                        </a:spcAft>
                        <a:buNone/>
                      </a:pPr>
                      <a:r>
                        <a:rPr lang="en-MY" sz="1800"/>
                        <a:t>G</a:t>
                      </a:r>
                      <a:endParaRPr/>
                    </a:p>
                  </a:txBody>
                  <a:tcPr marT="45725" marB="45725" marR="91450" marL="91450"/>
                </a:tc>
              </a:tr>
            </a:tbl>
          </a:graphicData>
        </a:graphic>
      </p:graphicFrame>
      <p:graphicFrame>
        <p:nvGraphicFramePr>
          <p:cNvPr id="216" name="Google Shape;216;p12"/>
          <p:cNvGraphicFramePr/>
          <p:nvPr/>
        </p:nvGraphicFramePr>
        <p:xfrm>
          <a:off x="1475656" y="4581128"/>
          <a:ext cx="3000000" cy="3000000"/>
        </p:xfrm>
        <a:graphic>
          <a:graphicData uri="http://schemas.openxmlformats.org/drawingml/2006/table">
            <a:tbl>
              <a:tblPr bandRow="1" firstRow="1">
                <a:noFill/>
                <a:tableStyleId>{9E161431-98CE-46AB-A128-3F9A0BF304BB}</a:tableStyleId>
              </a:tblPr>
              <a:tblGrid>
                <a:gridCol w="1800200"/>
                <a:gridCol w="536975"/>
                <a:gridCol w="536975"/>
                <a:gridCol w="536975"/>
                <a:gridCol w="536975"/>
                <a:gridCol w="536975"/>
                <a:gridCol w="536975"/>
                <a:gridCol w="536975"/>
                <a:gridCol w="536975"/>
              </a:tblGrid>
              <a:tr h="298825">
                <a:tc>
                  <a:txBody>
                    <a:bodyPr/>
                    <a:lstStyle/>
                    <a:p>
                      <a:pPr indent="0" lvl="0" marL="0" marR="0" rtl="0" algn="l">
                        <a:spcBef>
                          <a:spcPts val="0"/>
                        </a:spcBef>
                        <a:spcAft>
                          <a:spcPts val="0"/>
                        </a:spcAft>
                        <a:buNone/>
                      </a:pPr>
                      <a:r>
                        <a:rPr lang="en-MY" sz="1800"/>
                        <a:t>Keyword</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B</a:t>
                      </a:r>
                      <a:endParaRPr/>
                    </a:p>
                  </a:txBody>
                  <a:tcPr marT="45725" marB="45725" marR="91450" marL="91450"/>
                </a:tc>
                <a:tc>
                  <a:txBody>
                    <a:bodyPr/>
                    <a:lstStyle/>
                    <a:p>
                      <a:pPr indent="0" lvl="0" marL="0" marR="0" rtl="0" algn="ctr">
                        <a:spcBef>
                          <a:spcPts val="0"/>
                        </a:spcBef>
                        <a:spcAft>
                          <a:spcPts val="0"/>
                        </a:spcAft>
                        <a:buNone/>
                      </a:pPr>
                      <a:r>
                        <a:rPr lang="en-MY" sz="1800"/>
                        <a:t>R</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B</a:t>
                      </a:r>
                      <a:endParaRPr/>
                    </a:p>
                  </a:txBody>
                  <a:tcPr marT="45725" marB="45725" marR="91450" marL="91450"/>
                </a:tc>
                <a:tc>
                  <a:txBody>
                    <a:bodyPr/>
                    <a:lstStyle/>
                    <a:p>
                      <a:pPr indent="0" lvl="0" marL="0" marR="0" rtl="0" algn="ctr">
                        <a:spcBef>
                          <a:spcPts val="0"/>
                        </a:spcBef>
                        <a:spcAft>
                          <a:spcPts val="0"/>
                        </a:spcAft>
                        <a:buNone/>
                      </a:pPr>
                      <a:r>
                        <a:rPr lang="en-MY" sz="1800"/>
                        <a:t>R</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r>
              <a:tr h="370850">
                <a:tc>
                  <a:txBody>
                    <a:bodyPr/>
                    <a:lstStyle/>
                    <a:p>
                      <a:pPr indent="0" lvl="0" marL="0" marR="0" rtl="0" algn="l">
                        <a:spcBef>
                          <a:spcPts val="0"/>
                        </a:spcBef>
                        <a:spcAft>
                          <a:spcPts val="0"/>
                        </a:spcAft>
                        <a:buNone/>
                      </a:pPr>
                      <a:r>
                        <a:rPr lang="en-MY" sz="1800"/>
                        <a:t>Plaintext: </a:t>
                      </a:r>
                      <a:endParaRPr/>
                    </a:p>
                  </a:txBody>
                  <a:tcPr marT="45725" marB="45725" marR="91450" marL="91450"/>
                </a:tc>
                <a:tc>
                  <a:txBody>
                    <a:bodyPr/>
                    <a:lstStyle/>
                    <a:p>
                      <a:pPr indent="0" lvl="0" marL="0" marR="0" rtl="0" algn="ctr">
                        <a:spcBef>
                          <a:spcPts val="0"/>
                        </a:spcBef>
                        <a:spcAft>
                          <a:spcPts val="0"/>
                        </a:spcAft>
                        <a:buNone/>
                      </a:pPr>
                      <a:r>
                        <a:rPr lang="en-MY" sz="1800"/>
                        <a:t>S</a:t>
                      </a:r>
                      <a:endParaRPr/>
                    </a:p>
                  </a:txBody>
                  <a:tcPr marT="45725" marB="45725" marR="91450" marL="91450"/>
                </a:tc>
                <a:tc>
                  <a:txBody>
                    <a:bodyPr/>
                    <a:lstStyle/>
                    <a:p>
                      <a:pPr indent="0" lvl="0" marL="0" marR="0" rtl="0" algn="ctr">
                        <a:spcBef>
                          <a:spcPts val="0"/>
                        </a:spcBef>
                        <a:spcAft>
                          <a:spcPts val="0"/>
                        </a:spcAft>
                        <a:buNone/>
                      </a:pPr>
                      <a:r>
                        <a:rPr lang="en-MY" sz="1800"/>
                        <a:t>E</a:t>
                      </a:r>
                      <a:endParaRPr/>
                    </a:p>
                  </a:txBody>
                  <a:tcPr marT="45725" marB="45725" marR="91450" marL="91450"/>
                </a:tc>
                <a:tc>
                  <a:txBody>
                    <a:bodyPr/>
                    <a:lstStyle/>
                    <a:p>
                      <a:pPr indent="0" lvl="0" marL="0" marR="0" rtl="0" algn="ctr">
                        <a:spcBef>
                          <a:spcPts val="0"/>
                        </a:spcBef>
                        <a:spcAft>
                          <a:spcPts val="0"/>
                        </a:spcAft>
                        <a:buNone/>
                      </a:pPr>
                      <a:r>
                        <a:rPr lang="en-MY" sz="1800"/>
                        <a:t>C</a:t>
                      </a:r>
                      <a:endParaRPr/>
                    </a:p>
                  </a:txBody>
                  <a:tcPr marT="45725" marB="45725" marR="91450" marL="91450"/>
                </a:tc>
                <a:tc>
                  <a:txBody>
                    <a:bodyPr/>
                    <a:lstStyle/>
                    <a:p>
                      <a:pPr indent="0" lvl="0" marL="0" marR="0" rtl="0" algn="ctr">
                        <a:spcBef>
                          <a:spcPts val="0"/>
                        </a:spcBef>
                        <a:spcAft>
                          <a:spcPts val="0"/>
                        </a:spcAft>
                        <a:buNone/>
                      </a:pPr>
                      <a:r>
                        <a:rPr lang="en-MY" sz="1800"/>
                        <a:t>U</a:t>
                      </a:r>
                      <a:endParaRPr/>
                    </a:p>
                  </a:txBody>
                  <a:tcPr marT="45725" marB="45725" marR="91450" marL="91450"/>
                </a:tc>
                <a:tc>
                  <a:txBody>
                    <a:bodyPr/>
                    <a:lstStyle/>
                    <a:p>
                      <a:pPr indent="0" lvl="0" marL="0" marR="0" rtl="0" algn="ctr">
                        <a:spcBef>
                          <a:spcPts val="0"/>
                        </a:spcBef>
                        <a:spcAft>
                          <a:spcPts val="0"/>
                        </a:spcAft>
                        <a:buNone/>
                      </a:pPr>
                      <a:r>
                        <a:rPr lang="en-MY" sz="1800"/>
                        <a:t>R</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T</a:t>
                      </a:r>
                      <a:endParaRPr/>
                    </a:p>
                  </a:txBody>
                  <a:tcPr marT="45725" marB="45725" marR="91450" marL="91450"/>
                </a:tc>
                <a:tc>
                  <a:txBody>
                    <a:bodyPr/>
                    <a:lstStyle/>
                    <a:p>
                      <a:pPr indent="0" lvl="0" marL="0" marR="0" rtl="0" algn="ctr">
                        <a:spcBef>
                          <a:spcPts val="0"/>
                        </a:spcBef>
                        <a:spcAft>
                          <a:spcPts val="0"/>
                        </a:spcAft>
                        <a:buNone/>
                      </a:pPr>
                      <a:r>
                        <a:rPr lang="en-MY" sz="1800"/>
                        <a:t>Y</a:t>
                      </a:r>
                      <a:endParaRPr/>
                    </a:p>
                  </a:txBody>
                  <a:tcPr marT="45725" marB="45725" marR="91450" marL="91450"/>
                </a:tc>
              </a:tr>
              <a:tr h="370850">
                <a:tc>
                  <a:txBody>
                    <a:bodyPr/>
                    <a:lstStyle/>
                    <a:p>
                      <a:pPr indent="0" lvl="0" marL="0" marR="0" rtl="0" algn="l">
                        <a:spcBef>
                          <a:spcPts val="0"/>
                        </a:spcBef>
                        <a:spcAft>
                          <a:spcPts val="0"/>
                        </a:spcAft>
                        <a:buNone/>
                      </a:pPr>
                      <a:r>
                        <a:rPr lang="en-MY" sz="1800"/>
                        <a:t>Ciphertext:</a:t>
                      </a:r>
                      <a:endParaRPr/>
                    </a:p>
                  </a:txBody>
                  <a:tcPr marT="45725" marB="45725" marR="91450" marL="91450"/>
                </a:tc>
                <a:tc>
                  <a:txBody>
                    <a:bodyPr/>
                    <a:lstStyle/>
                    <a:p>
                      <a:pPr indent="0" lvl="0" marL="0" marR="0" rtl="0" algn="ctr">
                        <a:spcBef>
                          <a:spcPts val="0"/>
                        </a:spcBef>
                        <a:spcAft>
                          <a:spcPts val="0"/>
                        </a:spcAft>
                        <a:buNone/>
                      </a:pPr>
                      <a:r>
                        <a:rPr lang="en-MY" sz="1800"/>
                        <a:t>A</a:t>
                      </a:r>
                      <a:endParaRPr/>
                    </a:p>
                  </a:txBody>
                  <a:tcPr marT="45725" marB="45725" marR="91450" marL="91450"/>
                </a:tc>
                <a:tc>
                  <a:txBody>
                    <a:bodyPr/>
                    <a:lstStyle/>
                    <a:p>
                      <a:pPr indent="0" lvl="0" marL="0" marR="0" rtl="0" algn="ctr">
                        <a:spcBef>
                          <a:spcPts val="0"/>
                        </a:spcBef>
                        <a:spcAft>
                          <a:spcPts val="0"/>
                        </a:spcAft>
                        <a:buNone/>
                      </a:pPr>
                      <a:r>
                        <a:rPr lang="en-MY" sz="1800"/>
                        <a:t>F</a:t>
                      </a:r>
                      <a:endParaRPr/>
                    </a:p>
                  </a:txBody>
                  <a:tcPr marT="45725" marB="45725" marR="91450" marL="91450"/>
                </a:tc>
                <a:tc>
                  <a:txBody>
                    <a:bodyPr/>
                    <a:lstStyle/>
                    <a:p>
                      <a:pPr indent="0" lvl="0" marL="0" marR="0" rtl="0" algn="ctr">
                        <a:spcBef>
                          <a:spcPts val="0"/>
                        </a:spcBef>
                        <a:spcAft>
                          <a:spcPts val="0"/>
                        </a:spcAft>
                        <a:buNone/>
                      </a:pPr>
                      <a:r>
                        <a:rPr lang="en-MY" sz="1800"/>
                        <a:t>T</a:t>
                      </a:r>
                      <a:endParaRPr/>
                    </a:p>
                  </a:txBody>
                  <a:tcPr marT="45725" marB="45725" marR="91450" marL="91450"/>
                </a:tc>
                <a:tc>
                  <a:txBody>
                    <a:bodyPr/>
                    <a:lstStyle/>
                    <a:p>
                      <a:pPr indent="0" lvl="0" marL="0" marR="0" rtl="0" algn="ctr">
                        <a:spcBef>
                          <a:spcPts val="0"/>
                        </a:spcBef>
                        <a:spcAft>
                          <a:spcPts val="0"/>
                        </a:spcAft>
                        <a:buNone/>
                      </a:pPr>
                      <a:r>
                        <a:rPr lang="en-MY" sz="1800"/>
                        <a:t>C</a:t>
                      </a:r>
                      <a:endParaRPr/>
                    </a:p>
                  </a:txBody>
                  <a:tcPr marT="45725" marB="45725" marR="91450" marL="91450"/>
                </a:tc>
                <a:tc>
                  <a:txBody>
                    <a:bodyPr/>
                    <a:lstStyle/>
                    <a:p>
                      <a:pPr indent="0" lvl="0" marL="0" marR="0" rtl="0" algn="ctr">
                        <a:spcBef>
                          <a:spcPts val="0"/>
                        </a:spcBef>
                        <a:spcAft>
                          <a:spcPts val="0"/>
                        </a:spcAft>
                        <a:buNone/>
                      </a:pPr>
                      <a:r>
                        <a:rPr lang="en-MY" sz="1800"/>
                        <a:t>Z</a:t>
                      </a:r>
                      <a:endParaRPr/>
                    </a:p>
                  </a:txBody>
                  <a:tcPr marT="45725" marB="45725" marR="91450" marL="91450"/>
                </a:tc>
                <a:tc>
                  <a:txBody>
                    <a:bodyPr/>
                    <a:lstStyle/>
                    <a:p>
                      <a:pPr indent="0" lvl="0" marL="0" marR="0" rtl="0" algn="ctr">
                        <a:spcBef>
                          <a:spcPts val="0"/>
                        </a:spcBef>
                        <a:spcAft>
                          <a:spcPts val="0"/>
                        </a:spcAft>
                        <a:buNone/>
                      </a:pPr>
                      <a:r>
                        <a:rPr lang="en-MY" sz="1800"/>
                        <a:t>J</a:t>
                      </a:r>
                      <a:endParaRPr/>
                    </a:p>
                  </a:txBody>
                  <a:tcPr marT="45725" marB="45725" marR="91450" marL="91450"/>
                </a:tc>
                <a:tc>
                  <a:txBody>
                    <a:bodyPr/>
                    <a:lstStyle/>
                    <a:p>
                      <a:pPr indent="0" lvl="0" marL="0" marR="0" rtl="0" algn="ctr">
                        <a:spcBef>
                          <a:spcPts val="0"/>
                        </a:spcBef>
                        <a:spcAft>
                          <a:spcPts val="0"/>
                        </a:spcAft>
                        <a:buNone/>
                      </a:pPr>
                      <a:r>
                        <a:rPr lang="en-MY" sz="1800"/>
                        <a:t>K</a:t>
                      </a:r>
                      <a:endParaRPr/>
                    </a:p>
                  </a:txBody>
                  <a:tcPr marT="45725" marB="45725" marR="91450" marL="91450"/>
                </a:tc>
                <a:tc>
                  <a:txBody>
                    <a:bodyPr/>
                    <a:lstStyle/>
                    <a:p>
                      <a:pPr indent="0" lvl="0" marL="0" marR="0" rtl="0" algn="ctr">
                        <a:spcBef>
                          <a:spcPts val="0"/>
                        </a:spcBef>
                        <a:spcAft>
                          <a:spcPts val="0"/>
                        </a:spcAft>
                        <a:buNone/>
                      </a:pPr>
                      <a:r>
                        <a:rPr lang="en-MY" sz="1800"/>
                        <a:t>G</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2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2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2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2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2000"/>
                                        <p:tgtEl>
                                          <p:spTgt spid="2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TRANSPOSITION CIPHER</a:t>
            </a:r>
            <a:endParaRPr/>
          </a:p>
        </p:txBody>
      </p:sp>
      <p:sp>
        <p:nvSpPr>
          <p:cNvPr id="222" name="Google Shape;222;p13"/>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b="1" lang="en-MY" sz="2400"/>
              <a:t>Rail Fence Cipher</a:t>
            </a:r>
            <a:endParaRPr/>
          </a:p>
          <a:p>
            <a:pPr indent="-182880" lvl="1" marL="457200" rtl="0" algn="l">
              <a:lnSpc>
                <a:spcPct val="90000"/>
              </a:lnSpc>
              <a:spcBef>
                <a:spcPts val="400"/>
              </a:spcBef>
              <a:spcAft>
                <a:spcPts val="0"/>
              </a:spcAft>
              <a:buSzPts val="1700"/>
              <a:buChar char="▪"/>
            </a:pPr>
            <a:r>
              <a:rPr lang="en-MY" sz="2000"/>
              <a:t>Simplest </a:t>
            </a:r>
            <a:r>
              <a:rPr b="1" lang="en-MY" sz="2000" u="sng">
                <a:solidFill>
                  <a:srgbClr val="C00000"/>
                </a:solidFill>
              </a:rPr>
              <a:t>transposition</a:t>
            </a:r>
            <a:r>
              <a:rPr lang="en-MY" sz="2000">
                <a:solidFill>
                  <a:srgbClr val="C00000"/>
                </a:solidFill>
              </a:rPr>
              <a:t> </a:t>
            </a:r>
            <a:r>
              <a:rPr lang="en-MY" sz="2000"/>
              <a:t>cipher</a:t>
            </a:r>
            <a:endParaRPr/>
          </a:p>
          <a:p>
            <a:pPr indent="-182880" lvl="1" marL="457200" rtl="0" algn="l">
              <a:lnSpc>
                <a:spcPct val="90000"/>
              </a:lnSpc>
              <a:spcBef>
                <a:spcPts val="600"/>
              </a:spcBef>
              <a:spcAft>
                <a:spcPts val="0"/>
              </a:spcAft>
              <a:buSzPts val="1700"/>
              <a:buChar char="▪"/>
            </a:pPr>
            <a:r>
              <a:rPr lang="en-MY" sz="2000"/>
              <a:t>Plaintext is written down as a sequence of diagonals and then read off as a sequence of rows</a:t>
            </a:r>
            <a:endParaRPr/>
          </a:p>
          <a:p>
            <a:pPr indent="-182880" lvl="1" marL="457200" rtl="0" algn="l">
              <a:lnSpc>
                <a:spcPct val="90000"/>
              </a:lnSpc>
              <a:spcBef>
                <a:spcPts val="600"/>
              </a:spcBef>
              <a:spcAft>
                <a:spcPts val="0"/>
              </a:spcAft>
              <a:buSzPts val="1700"/>
              <a:buChar char="▪"/>
            </a:pPr>
            <a:r>
              <a:rPr lang="en-MY" sz="2000"/>
              <a:t>To encipher the message “</a:t>
            </a:r>
            <a:r>
              <a:rPr lang="en-MY" sz="2000">
                <a:solidFill>
                  <a:srgbClr val="C00000"/>
                </a:solidFill>
              </a:rPr>
              <a:t>meet me after the toga party</a:t>
            </a:r>
            <a:r>
              <a:rPr lang="en-MY" sz="2000"/>
              <a:t>” with a rail fence of depth 2, we would write:</a:t>
            </a:r>
            <a:endParaRPr/>
          </a:p>
          <a:p>
            <a:pPr indent="-74929" lvl="1" marL="457200" rtl="0" algn="l">
              <a:lnSpc>
                <a:spcPct val="90000"/>
              </a:lnSpc>
              <a:spcBef>
                <a:spcPts val="600"/>
              </a:spcBef>
              <a:spcAft>
                <a:spcPts val="0"/>
              </a:spcAft>
              <a:buSzPts val="1700"/>
              <a:buNone/>
            </a:pPr>
            <a:r>
              <a:t/>
            </a:r>
            <a:endParaRPr sz="2000"/>
          </a:p>
        </p:txBody>
      </p:sp>
      <p:pic>
        <p:nvPicPr>
          <p:cNvPr id="223" name="Google Shape;223;p13"/>
          <p:cNvPicPr preferRelativeResize="0"/>
          <p:nvPr/>
        </p:nvPicPr>
        <p:blipFill rotWithShape="1">
          <a:blip r:embed="rId3">
            <a:alphaModFix/>
          </a:blip>
          <a:srcRect b="0" l="0" r="0" t="0"/>
          <a:stretch/>
        </p:blipFill>
        <p:spPr>
          <a:xfrm>
            <a:off x="2195736" y="4207578"/>
            <a:ext cx="4950912" cy="1295400"/>
          </a:xfrm>
          <a:prstGeom prst="rect">
            <a:avLst/>
          </a:prstGeom>
          <a:noFill/>
          <a:ln>
            <a:noFill/>
          </a:ln>
        </p:spPr>
      </p:pic>
      <p:pic>
        <p:nvPicPr>
          <p:cNvPr id="224" name="Google Shape;224;p13"/>
          <p:cNvPicPr preferRelativeResize="0"/>
          <p:nvPr/>
        </p:nvPicPr>
        <p:blipFill rotWithShape="1">
          <a:blip r:embed="rId4">
            <a:alphaModFix/>
          </a:blip>
          <a:srcRect b="0" l="0" r="0" t="0"/>
          <a:stretch/>
        </p:blipFill>
        <p:spPr>
          <a:xfrm>
            <a:off x="1183217" y="5570889"/>
            <a:ext cx="7274983" cy="53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4"/>
          <p:cNvPicPr preferRelativeResize="0"/>
          <p:nvPr/>
        </p:nvPicPr>
        <p:blipFill rotWithShape="1">
          <a:blip r:embed="rId3">
            <a:alphaModFix/>
          </a:blip>
          <a:srcRect b="0" l="0" r="0" t="0"/>
          <a:stretch/>
        </p:blipFill>
        <p:spPr>
          <a:xfrm>
            <a:off x="1043608" y="548680"/>
            <a:ext cx="7981950" cy="5429250"/>
          </a:xfrm>
          <a:prstGeom prst="rect">
            <a:avLst/>
          </a:prstGeom>
          <a:noFill/>
          <a:ln>
            <a:noFill/>
          </a:ln>
        </p:spPr>
      </p:pic>
      <p:sp>
        <p:nvSpPr>
          <p:cNvPr id="230" name="Google Shape;230;p14"/>
          <p:cNvSpPr txBox="1"/>
          <p:nvPr/>
        </p:nvSpPr>
        <p:spPr>
          <a:xfrm>
            <a:off x="6324600" y="76200"/>
            <a:ext cx="2743200" cy="68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MY" sz="1800">
                <a:solidFill>
                  <a:srgbClr val="000066"/>
                </a:solidFill>
                <a:latin typeface="Calibri"/>
                <a:ea typeface="Calibri"/>
                <a:cs typeface="Calibri"/>
                <a:sym typeface="Calibri"/>
              </a:rPr>
              <a:t>Rail Fence Cipher Activity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251520" y="140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a:t>
            </a:r>
            <a:endParaRPr/>
          </a:p>
        </p:txBody>
      </p:sp>
      <p:sp>
        <p:nvSpPr>
          <p:cNvPr id="236" name="Google Shape;236;p15"/>
          <p:cNvSpPr txBox="1"/>
          <p:nvPr>
            <p:ph idx="1" type="body"/>
          </p:nvPr>
        </p:nvSpPr>
        <p:spPr>
          <a:xfrm>
            <a:off x="467544" y="1268761"/>
            <a:ext cx="8047806" cy="56886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40"/>
              <a:buNone/>
            </a:pPr>
            <a:r>
              <a:rPr lang="en-MY" sz="2400"/>
              <a:t>Step 1: Construct the MATRIX</a:t>
            </a:r>
            <a:endParaRPr/>
          </a:p>
          <a:p>
            <a:pPr indent="-182880" lvl="0" marL="182880" rtl="0" algn="l">
              <a:lnSpc>
                <a:spcPct val="90000"/>
              </a:lnSpc>
              <a:spcBef>
                <a:spcPts val="1200"/>
              </a:spcBef>
              <a:spcAft>
                <a:spcPts val="0"/>
              </a:spcAft>
              <a:buSzPts val="2040"/>
              <a:buChar char="▪"/>
            </a:pPr>
            <a:r>
              <a:rPr lang="en-MY" sz="2400"/>
              <a:t>Simple way (without keyword)</a:t>
            </a:r>
            <a:endParaRPr/>
          </a:p>
          <a:p>
            <a:pPr indent="-182880" lvl="1" marL="457200" rtl="0" algn="l">
              <a:lnSpc>
                <a:spcPct val="90000"/>
              </a:lnSpc>
              <a:spcBef>
                <a:spcPts val="400"/>
              </a:spcBef>
              <a:spcAft>
                <a:spcPts val="0"/>
              </a:spcAft>
              <a:buSzPts val="1700"/>
              <a:buChar char="▪"/>
            </a:pPr>
            <a:r>
              <a:rPr lang="en-MY" sz="2000"/>
              <a:t>5x5 table</a:t>
            </a:r>
            <a:endParaRPr/>
          </a:p>
          <a:p>
            <a:pPr indent="-182880" lvl="1" marL="457200" rtl="0" algn="l">
              <a:lnSpc>
                <a:spcPct val="90000"/>
              </a:lnSpc>
              <a:spcBef>
                <a:spcPts val="600"/>
              </a:spcBef>
              <a:spcAft>
                <a:spcPts val="0"/>
              </a:spcAft>
              <a:buSzPts val="1700"/>
              <a:buChar char="▪"/>
            </a:pPr>
            <a:r>
              <a:rPr lang="en-MY" sz="2000"/>
              <a:t>Skip letter J or combine I and J</a:t>
            </a:r>
            <a:endParaRPr/>
          </a:p>
          <a:p>
            <a:pPr indent="-53339" lvl="0" marL="182880" rtl="0" algn="l">
              <a:lnSpc>
                <a:spcPct val="90000"/>
              </a:lnSpc>
              <a:spcBef>
                <a:spcPts val="1400"/>
              </a:spcBef>
              <a:spcAft>
                <a:spcPts val="0"/>
              </a:spcAft>
              <a:buSzPts val="2040"/>
              <a:buNone/>
            </a:pPr>
            <a:r>
              <a:t/>
            </a:r>
            <a:endParaRPr sz="2400"/>
          </a:p>
          <a:p>
            <a:pPr indent="-53339" lvl="0" marL="182880" rtl="0" algn="l">
              <a:lnSpc>
                <a:spcPct val="90000"/>
              </a:lnSpc>
              <a:spcBef>
                <a:spcPts val="1200"/>
              </a:spcBef>
              <a:spcAft>
                <a:spcPts val="0"/>
              </a:spcAft>
              <a:buSzPts val="2040"/>
              <a:buNone/>
            </a:pPr>
            <a:r>
              <a:t/>
            </a:r>
            <a:endParaRPr sz="2400"/>
          </a:p>
          <a:p>
            <a:pPr indent="-53339" lvl="0" marL="18288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MY" sz="2400"/>
              <a:t>Sophisticated way (keyword)</a:t>
            </a:r>
            <a:endParaRPr/>
          </a:p>
          <a:p>
            <a:pPr indent="-182880" lvl="1" marL="457200" rtl="0" algn="l">
              <a:lnSpc>
                <a:spcPct val="90000"/>
              </a:lnSpc>
              <a:spcBef>
                <a:spcPts val="400"/>
              </a:spcBef>
              <a:spcAft>
                <a:spcPts val="0"/>
              </a:spcAft>
              <a:buSzPts val="1700"/>
              <a:buChar char="▪"/>
            </a:pPr>
            <a:r>
              <a:rPr lang="en-MY" sz="2000"/>
              <a:t>Keyword has </a:t>
            </a:r>
            <a:r>
              <a:rPr lang="en-MY" sz="2000">
                <a:solidFill>
                  <a:srgbClr val="FF0000"/>
                </a:solidFill>
              </a:rPr>
              <a:t>No</a:t>
            </a:r>
            <a:r>
              <a:rPr lang="en-MY" sz="2000"/>
              <a:t> repeating letter </a:t>
            </a:r>
            <a:endParaRPr/>
          </a:p>
          <a:p>
            <a:pPr indent="-182880" lvl="1" marL="457200" rtl="0" algn="l">
              <a:lnSpc>
                <a:spcPct val="90000"/>
              </a:lnSpc>
              <a:spcBef>
                <a:spcPts val="600"/>
              </a:spcBef>
              <a:spcAft>
                <a:spcPts val="0"/>
              </a:spcAft>
              <a:buSzPts val="1700"/>
              <a:buChar char="▪"/>
            </a:pPr>
            <a:r>
              <a:rPr lang="en-MY" sz="2000"/>
              <a:t>5x5 table</a:t>
            </a:r>
            <a:endParaRPr/>
          </a:p>
          <a:p>
            <a:pPr indent="-182880" lvl="1" marL="457200" rtl="0" algn="l">
              <a:lnSpc>
                <a:spcPct val="90000"/>
              </a:lnSpc>
              <a:spcBef>
                <a:spcPts val="600"/>
              </a:spcBef>
              <a:spcAft>
                <a:spcPts val="0"/>
              </a:spcAft>
              <a:buSzPts val="1700"/>
              <a:buChar char="▪"/>
            </a:pPr>
            <a:r>
              <a:rPr lang="en-MY" sz="2000"/>
              <a:t>fill in the remaining letters in </a:t>
            </a:r>
            <a:br>
              <a:rPr lang="en-MY" sz="2000"/>
            </a:br>
            <a:r>
              <a:rPr lang="en-MY" sz="2000"/>
              <a:t>alphabetic order (skip letter J  or combine I and J)</a:t>
            </a:r>
            <a:endParaRPr sz="2000"/>
          </a:p>
          <a:p>
            <a:pPr indent="-74929" lvl="1" marL="457200" rtl="0" algn="l">
              <a:lnSpc>
                <a:spcPct val="90000"/>
              </a:lnSpc>
              <a:spcBef>
                <a:spcPts val="600"/>
              </a:spcBef>
              <a:spcAft>
                <a:spcPts val="0"/>
              </a:spcAft>
              <a:buSzPts val="1700"/>
              <a:buNone/>
            </a:pPr>
            <a:r>
              <a:t/>
            </a:r>
            <a:endParaRPr sz="2000"/>
          </a:p>
          <a:p>
            <a:pPr indent="-74929" lvl="1" marL="457200" rtl="0" algn="l">
              <a:lnSpc>
                <a:spcPct val="90000"/>
              </a:lnSpc>
              <a:spcBef>
                <a:spcPts val="600"/>
              </a:spcBef>
              <a:spcAft>
                <a:spcPts val="0"/>
              </a:spcAft>
              <a:buSzPts val="1700"/>
              <a:buNone/>
            </a:pPr>
            <a:r>
              <a:t/>
            </a:r>
            <a:endParaRPr sz="2000"/>
          </a:p>
        </p:txBody>
      </p:sp>
      <p:sp>
        <p:nvSpPr>
          <p:cNvPr id="237" name="Google Shape;237;p15"/>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graphicFrame>
        <p:nvGraphicFramePr>
          <p:cNvPr id="238" name="Google Shape;238;p15"/>
          <p:cNvGraphicFramePr/>
          <p:nvPr/>
        </p:nvGraphicFramePr>
        <p:xfrm>
          <a:off x="5796136" y="1412776"/>
          <a:ext cx="3000000" cy="3000000"/>
        </p:xfrm>
        <a:graphic>
          <a:graphicData uri="http://schemas.openxmlformats.org/drawingml/2006/table">
            <a:tbl>
              <a:tblPr bandRow="1" firstRow="1">
                <a:noFill/>
                <a:tableStyleId>{9E161431-98CE-46AB-A128-3F9A0BF304BB}</a:tableStyleId>
              </a:tblPr>
              <a:tblGrid>
                <a:gridCol w="540000"/>
                <a:gridCol w="540000"/>
                <a:gridCol w="540000"/>
                <a:gridCol w="540000"/>
                <a:gridCol w="540000"/>
              </a:tblGrid>
              <a:tr h="370850">
                <a:tc>
                  <a:txBody>
                    <a:bodyPr/>
                    <a:lstStyle/>
                    <a:p>
                      <a:pPr indent="0" lvl="0" marL="0" marR="0" rtl="0" algn="ctr">
                        <a:spcBef>
                          <a:spcPts val="0"/>
                        </a:spcBef>
                        <a:spcAft>
                          <a:spcPts val="0"/>
                        </a:spcAft>
                        <a:buNone/>
                      </a:pPr>
                      <a:r>
                        <a:rPr lang="en-MY" sz="1800"/>
                        <a:t>A</a:t>
                      </a:r>
                      <a:endParaRPr/>
                    </a:p>
                  </a:txBody>
                  <a:tcPr marT="45725" marB="45725" marR="91450" marL="91450"/>
                </a:tc>
                <a:tc>
                  <a:txBody>
                    <a:bodyPr/>
                    <a:lstStyle/>
                    <a:p>
                      <a:pPr indent="0" lvl="0" marL="0" marR="0" rtl="0" algn="ctr">
                        <a:spcBef>
                          <a:spcPts val="0"/>
                        </a:spcBef>
                        <a:spcAft>
                          <a:spcPts val="0"/>
                        </a:spcAft>
                        <a:buNone/>
                      </a:pPr>
                      <a:r>
                        <a:rPr lang="en-MY" sz="1800"/>
                        <a:t>B</a:t>
                      </a:r>
                      <a:endParaRPr/>
                    </a:p>
                  </a:txBody>
                  <a:tcPr marT="45725" marB="45725" marR="91450" marL="91450"/>
                </a:tc>
                <a:tc>
                  <a:txBody>
                    <a:bodyPr/>
                    <a:lstStyle/>
                    <a:p>
                      <a:pPr indent="0" lvl="0" marL="0" marR="0" rtl="0" algn="ctr">
                        <a:spcBef>
                          <a:spcPts val="0"/>
                        </a:spcBef>
                        <a:spcAft>
                          <a:spcPts val="0"/>
                        </a:spcAft>
                        <a:buNone/>
                      </a:pPr>
                      <a:r>
                        <a:rPr lang="en-MY" sz="1800"/>
                        <a:t>C</a:t>
                      </a:r>
                      <a:endParaRPr/>
                    </a:p>
                  </a:txBody>
                  <a:tcPr marT="45725" marB="45725" marR="91450" marL="91450"/>
                </a:tc>
                <a:tc>
                  <a:txBody>
                    <a:bodyPr/>
                    <a:lstStyle/>
                    <a:p>
                      <a:pPr indent="0" lvl="0" marL="0" marR="0" rtl="0" algn="ctr">
                        <a:spcBef>
                          <a:spcPts val="0"/>
                        </a:spcBef>
                        <a:spcAft>
                          <a:spcPts val="0"/>
                        </a:spcAft>
                        <a:buNone/>
                      </a:pPr>
                      <a:r>
                        <a:rPr lang="en-MY" sz="1800"/>
                        <a:t>D</a:t>
                      </a:r>
                      <a:endParaRPr/>
                    </a:p>
                  </a:txBody>
                  <a:tcPr marT="45725" marB="45725" marR="91450" marL="91450"/>
                </a:tc>
                <a:tc>
                  <a:txBody>
                    <a:bodyPr/>
                    <a:lstStyle/>
                    <a:p>
                      <a:pPr indent="0" lvl="0" marL="0" marR="0" rtl="0" algn="ctr">
                        <a:spcBef>
                          <a:spcPts val="0"/>
                        </a:spcBef>
                        <a:spcAft>
                          <a:spcPts val="0"/>
                        </a:spcAft>
                        <a:buNone/>
                      </a:pPr>
                      <a:r>
                        <a:rPr lang="en-MY" sz="1800"/>
                        <a:t>E</a:t>
                      </a:r>
                      <a:endParaRPr/>
                    </a:p>
                  </a:txBody>
                  <a:tcPr marT="45725" marB="45725" marR="91450" marL="91450"/>
                </a:tc>
              </a:tr>
              <a:tr h="370850">
                <a:tc>
                  <a:txBody>
                    <a:bodyPr/>
                    <a:lstStyle/>
                    <a:p>
                      <a:pPr indent="0" lvl="0" marL="0" marR="0" rtl="0" algn="ctr">
                        <a:spcBef>
                          <a:spcPts val="0"/>
                        </a:spcBef>
                        <a:spcAft>
                          <a:spcPts val="0"/>
                        </a:spcAft>
                        <a:buNone/>
                      </a:pPr>
                      <a:r>
                        <a:rPr lang="en-MY" sz="1800"/>
                        <a:t>F</a:t>
                      </a:r>
                      <a:endParaRPr/>
                    </a:p>
                  </a:txBody>
                  <a:tcPr marT="45725" marB="45725" marR="91450" marL="91450"/>
                </a:tc>
                <a:tc>
                  <a:txBody>
                    <a:bodyPr/>
                    <a:lstStyle/>
                    <a:p>
                      <a:pPr indent="0" lvl="0" marL="0" marR="0" rtl="0" algn="ctr">
                        <a:spcBef>
                          <a:spcPts val="0"/>
                        </a:spcBef>
                        <a:spcAft>
                          <a:spcPts val="0"/>
                        </a:spcAft>
                        <a:buNone/>
                      </a:pPr>
                      <a:r>
                        <a:rPr lang="en-MY" sz="1800"/>
                        <a:t>G</a:t>
                      </a:r>
                      <a:endParaRPr/>
                    </a:p>
                  </a:txBody>
                  <a:tcPr marT="45725" marB="45725" marR="91450" marL="91450"/>
                </a:tc>
                <a:tc>
                  <a:txBody>
                    <a:bodyPr/>
                    <a:lstStyle/>
                    <a:p>
                      <a:pPr indent="0" lvl="0" marL="0" marR="0" rtl="0" algn="ctr">
                        <a:spcBef>
                          <a:spcPts val="0"/>
                        </a:spcBef>
                        <a:spcAft>
                          <a:spcPts val="0"/>
                        </a:spcAft>
                        <a:buNone/>
                      </a:pPr>
                      <a:r>
                        <a:rPr lang="en-MY" sz="1800"/>
                        <a:t>H</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K</a:t>
                      </a:r>
                      <a:endParaRPr/>
                    </a:p>
                  </a:txBody>
                  <a:tcPr marT="45725" marB="45725" marR="91450" marL="91450"/>
                </a:tc>
              </a:tr>
              <a:tr h="370850">
                <a:tc>
                  <a:txBody>
                    <a:bodyPr/>
                    <a:lstStyle/>
                    <a:p>
                      <a:pPr indent="0" lvl="0" marL="0" marR="0" rtl="0" algn="ctr">
                        <a:spcBef>
                          <a:spcPts val="0"/>
                        </a:spcBef>
                        <a:spcAft>
                          <a:spcPts val="0"/>
                        </a:spcAft>
                        <a:buNone/>
                      </a:pPr>
                      <a:r>
                        <a:rPr lang="en-MY" sz="1800"/>
                        <a:t>L</a:t>
                      </a:r>
                      <a:endParaRPr/>
                    </a:p>
                  </a:txBody>
                  <a:tcPr marT="45725" marB="45725" marR="91450" marL="91450"/>
                </a:tc>
                <a:tc>
                  <a:txBody>
                    <a:bodyPr/>
                    <a:lstStyle/>
                    <a:p>
                      <a:pPr indent="0" lvl="0" marL="0" marR="0" rtl="0" algn="ctr">
                        <a:spcBef>
                          <a:spcPts val="0"/>
                        </a:spcBef>
                        <a:spcAft>
                          <a:spcPts val="0"/>
                        </a:spcAft>
                        <a:buNone/>
                      </a:pPr>
                      <a:r>
                        <a:rPr lang="en-MY" sz="1800"/>
                        <a:t>M</a:t>
                      </a:r>
                      <a:endParaRPr/>
                    </a:p>
                  </a:txBody>
                  <a:tcPr marT="45725" marB="45725" marR="91450" marL="91450"/>
                </a:tc>
                <a:tc>
                  <a:txBody>
                    <a:bodyPr/>
                    <a:lstStyle/>
                    <a:p>
                      <a:pPr indent="0" lvl="0" marL="0" marR="0" rtl="0" algn="ctr">
                        <a:spcBef>
                          <a:spcPts val="0"/>
                        </a:spcBef>
                        <a:spcAft>
                          <a:spcPts val="0"/>
                        </a:spcAft>
                        <a:buNone/>
                      </a:pPr>
                      <a:r>
                        <a:rPr lang="en-MY" sz="1800"/>
                        <a:t>N</a:t>
                      </a:r>
                      <a:endParaRPr/>
                    </a:p>
                  </a:txBody>
                  <a:tcPr marT="45725" marB="45725" marR="91450" marL="91450"/>
                </a:tc>
                <a:tc>
                  <a:txBody>
                    <a:bodyPr/>
                    <a:lstStyle/>
                    <a:p>
                      <a:pPr indent="0" lvl="0" marL="0" marR="0" rtl="0" algn="ctr">
                        <a:spcBef>
                          <a:spcPts val="0"/>
                        </a:spcBef>
                        <a:spcAft>
                          <a:spcPts val="0"/>
                        </a:spcAft>
                        <a:buNone/>
                      </a:pPr>
                      <a:r>
                        <a:rPr lang="en-MY" sz="1800"/>
                        <a:t>O</a:t>
                      </a:r>
                      <a:endParaRPr/>
                    </a:p>
                  </a:txBody>
                  <a:tcPr marT="45725" marB="45725" marR="91450" marL="91450"/>
                </a:tc>
                <a:tc>
                  <a:txBody>
                    <a:bodyPr/>
                    <a:lstStyle/>
                    <a:p>
                      <a:pPr indent="0" lvl="0" marL="0" marR="0" rtl="0" algn="ctr">
                        <a:spcBef>
                          <a:spcPts val="0"/>
                        </a:spcBef>
                        <a:spcAft>
                          <a:spcPts val="0"/>
                        </a:spcAft>
                        <a:buNone/>
                      </a:pPr>
                      <a:r>
                        <a:rPr lang="en-MY" sz="1800"/>
                        <a:t>P</a:t>
                      </a:r>
                      <a:endParaRPr/>
                    </a:p>
                  </a:txBody>
                  <a:tcPr marT="45725" marB="45725" marR="91450" marL="91450"/>
                </a:tc>
              </a:tr>
              <a:tr h="370850">
                <a:tc>
                  <a:txBody>
                    <a:bodyPr/>
                    <a:lstStyle/>
                    <a:p>
                      <a:pPr indent="0" lvl="0" marL="0" marR="0" rtl="0" algn="ctr">
                        <a:spcBef>
                          <a:spcPts val="0"/>
                        </a:spcBef>
                        <a:spcAft>
                          <a:spcPts val="0"/>
                        </a:spcAft>
                        <a:buNone/>
                      </a:pPr>
                      <a:r>
                        <a:rPr lang="en-MY" sz="1800"/>
                        <a:t>Q</a:t>
                      </a:r>
                      <a:endParaRPr/>
                    </a:p>
                  </a:txBody>
                  <a:tcPr marT="45725" marB="45725" marR="91450" marL="91450"/>
                </a:tc>
                <a:tc>
                  <a:txBody>
                    <a:bodyPr/>
                    <a:lstStyle/>
                    <a:p>
                      <a:pPr indent="0" lvl="0" marL="0" marR="0" rtl="0" algn="ctr">
                        <a:spcBef>
                          <a:spcPts val="0"/>
                        </a:spcBef>
                        <a:spcAft>
                          <a:spcPts val="0"/>
                        </a:spcAft>
                        <a:buNone/>
                      </a:pPr>
                      <a:r>
                        <a:rPr lang="en-MY" sz="1800"/>
                        <a:t>R</a:t>
                      </a:r>
                      <a:endParaRPr/>
                    </a:p>
                  </a:txBody>
                  <a:tcPr marT="45725" marB="45725" marR="91450" marL="91450"/>
                </a:tc>
                <a:tc>
                  <a:txBody>
                    <a:bodyPr/>
                    <a:lstStyle/>
                    <a:p>
                      <a:pPr indent="0" lvl="0" marL="0" marR="0" rtl="0" algn="ctr">
                        <a:spcBef>
                          <a:spcPts val="0"/>
                        </a:spcBef>
                        <a:spcAft>
                          <a:spcPts val="0"/>
                        </a:spcAft>
                        <a:buNone/>
                      </a:pPr>
                      <a:r>
                        <a:rPr lang="en-MY" sz="1800"/>
                        <a:t>S</a:t>
                      </a:r>
                      <a:endParaRPr/>
                    </a:p>
                  </a:txBody>
                  <a:tcPr marT="45725" marB="45725" marR="91450" marL="91450"/>
                </a:tc>
                <a:tc>
                  <a:txBody>
                    <a:bodyPr/>
                    <a:lstStyle/>
                    <a:p>
                      <a:pPr indent="0" lvl="0" marL="0" marR="0" rtl="0" algn="ctr">
                        <a:spcBef>
                          <a:spcPts val="0"/>
                        </a:spcBef>
                        <a:spcAft>
                          <a:spcPts val="0"/>
                        </a:spcAft>
                        <a:buNone/>
                      </a:pPr>
                      <a:r>
                        <a:rPr lang="en-MY" sz="1800"/>
                        <a:t>T</a:t>
                      </a:r>
                      <a:endParaRPr/>
                    </a:p>
                  </a:txBody>
                  <a:tcPr marT="45725" marB="45725" marR="91450" marL="91450"/>
                </a:tc>
                <a:tc>
                  <a:txBody>
                    <a:bodyPr/>
                    <a:lstStyle/>
                    <a:p>
                      <a:pPr indent="0" lvl="0" marL="0" marR="0" rtl="0" algn="ctr">
                        <a:spcBef>
                          <a:spcPts val="0"/>
                        </a:spcBef>
                        <a:spcAft>
                          <a:spcPts val="0"/>
                        </a:spcAft>
                        <a:buNone/>
                      </a:pPr>
                      <a:r>
                        <a:rPr lang="en-MY" sz="1800"/>
                        <a:t>U</a:t>
                      </a:r>
                      <a:endParaRPr/>
                    </a:p>
                  </a:txBody>
                  <a:tcPr marT="45725" marB="45725" marR="91450" marL="91450"/>
                </a:tc>
              </a:tr>
              <a:tr h="370850">
                <a:tc>
                  <a:txBody>
                    <a:bodyPr/>
                    <a:lstStyle/>
                    <a:p>
                      <a:pPr indent="0" lvl="0" marL="0" marR="0" rtl="0" algn="ctr">
                        <a:spcBef>
                          <a:spcPts val="0"/>
                        </a:spcBef>
                        <a:spcAft>
                          <a:spcPts val="0"/>
                        </a:spcAft>
                        <a:buNone/>
                      </a:pPr>
                      <a:r>
                        <a:rPr lang="en-MY" sz="1800"/>
                        <a:t>V</a:t>
                      </a:r>
                      <a:endParaRPr/>
                    </a:p>
                  </a:txBody>
                  <a:tcPr marT="45725" marB="45725" marR="91450" marL="91450"/>
                </a:tc>
                <a:tc>
                  <a:txBody>
                    <a:bodyPr/>
                    <a:lstStyle/>
                    <a:p>
                      <a:pPr indent="0" lvl="0" marL="0" marR="0" rtl="0" algn="ctr">
                        <a:spcBef>
                          <a:spcPts val="0"/>
                        </a:spcBef>
                        <a:spcAft>
                          <a:spcPts val="0"/>
                        </a:spcAft>
                        <a:buNone/>
                      </a:pPr>
                      <a:r>
                        <a:rPr lang="en-MY" sz="1800"/>
                        <a:t>W</a:t>
                      </a:r>
                      <a:endParaRPr/>
                    </a:p>
                  </a:txBody>
                  <a:tcPr marT="45725" marB="45725" marR="91450" marL="91450"/>
                </a:tc>
                <a:tc>
                  <a:txBody>
                    <a:bodyPr/>
                    <a:lstStyle/>
                    <a:p>
                      <a:pPr indent="0" lvl="0" marL="0" marR="0" rtl="0" algn="ctr">
                        <a:spcBef>
                          <a:spcPts val="0"/>
                        </a:spcBef>
                        <a:spcAft>
                          <a:spcPts val="0"/>
                        </a:spcAft>
                        <a:buNone/>
                      </a:pPr>
                      <a:r>
                        <a:rPr lang="en-MY" sz="1800"/>
                        <a:t>X</a:t>
                      </a:r>
                      <a:endParaRPr/>
                    </a:p>
                  </a:txBody>
                  <a:tcPr marT="45725" marB="45725" marR="91450" marL="91450"/>
                </a:tc>
                <a:tc>
                  <a:txBody>
                    <a:bodyPr/>
                    <a:lstStyle/>
                    <a:p>
                      <a:pPr indent="0" lvl="0" marL="0" marR="0" rtl="0" algn="ctr">
                        <a:spcBef>
                          <a:spcPts val="0"/>
                        </a:spcBef>
                        <a:spcAft>
                          <a:spcPts val="0"/>
                        </a:spcAft>
                        <a:buNone/>
                      </a:pPr>
                      <a:r>
                        <a:rPr lang="en-MY" sz="1800"/>
                        <a:t>Y</a:t>
                      </a:r>
                      <a:endParaRPr/>
                    </a:p>
                  </a:txBody>
                  <a:tcPr marT="45725" marB="45725" marR="91450" marL="91450"/>
                </a:tc>
                <a:tc>
                  <a:txBody>
                    <a:bodyPr/>
                    <a:lstStyle/>
                    <a:p>
                      <a:pPr indent="0" lvl="0" marL="0" marR="0" rtl="0" algn="ctr">
                        <a:spcBef>
                          <a:spcPts val="0"/>
                        </a:spcBef>
                        <a:spcAft>
                          <a:spcPts val="0"/>
                        </a:spcAft>
                        <a:buNone/>
                      </a:pPr>
                      <a:r>
                        <a:rPr lang="en-MY" sz="1800"/>
                        <a:t>Z</a:t>
                      </a:r>
                      <a:endParaRPr/>
                    </a:p>
                  </a:txBody>
                  <a:tcPr marT="45725" marB="45725" marR="91450" marL="91450"/>
                </a:tc>
              </a:tr>
            </a:tbl>
          </a:graphicData>
        </a:graphic>
      </p:graphicFrame>
      <p:graphicFrame>
        <p:nvGraphicFramePr>
          <p:cNvPr id="239" name="Google Shape;239;p15"/>
          <p:cNvGraphicFramePr/>
          <p:nvPr/>
        </p:nvGraphicFramePr>
        <p:xfrm>
          <a:off x="5796136" y="3861048"/>
          <a:ext cx="3000000" cy="3000000"/>
        </p:xfrm>
        <a:graphic>
          <a:graphicData uri="http://schemas.openxmlformats.org/drawingml/2006/table">
            <a:tbl>
              <a:tblPr bandRow="1" firstRow="1">
                <a:noFill/>
                <a:tableStyleId>{9E161431-98CE-46AB-A128-3F9A0BF304BB}</a:tableStyleId>
              </a:tblPr>
              <a:tblGrid>
                <a:gridCol w="540000"/>
                <a:gridCol w="540000"/>
                <a:gridCol w="540000"/>
                <a:gridCol w="540000"/>
                <a:gridCol w="540000"/>
              </a:tblGrid>
              <a:tr h="370850">
                <a:tc>
                  <a:txBody>
                    <a:bodyPr/>
                    <a:lstStyle/>
                    <a:p>
                      <a:pPr indent="0" lvl="0" marL="0" marR="0" rtl="0" algn="ctr">
                        <a:spcBef>
                          <a:spcPts val="0"/>
                        </a:spcBef>
                        <a:spcAft>
                          <a:spcPts val="0"/>
                        </a:spcAft>
                        <a:buNone/>
                      </a:pPr>
                      <a:r>
                        <a:rPr lang="en-MY" sz="1800">
                          <a:solidFill>
                            <a:srgbClr val="FF0000"/>
                          </a:solidFill>
                        </a:rPr>
                        <a:t>K</a:t>
                      </a:r>
                      <a:endParaRPr/>
                    </a:p>
                  </a:txBody>
                  <a:tcPr marT="45725" marB="45725" marR="91450" marL="91450"/>
                </a:tc>
                <a:tc>
                  <a:txBody>
                    <a:bodyPr/>
                    <a:lstStyle/>
                    <a:p>
                      <a:pPr indent="0" lvl="0" marL="0" marR="0" rtl="0" algn="ctr">
                        <a:spcBef>
                          <a:spcPts val="0"/>
                        </a:spcBef>
                        <a:spcAft>
                          <a:spcPts val="0"/>
                        </a:spcAft>
                        <a:buNone/>
                      </a:pPr>
                      <a:r>
                        <a:rPr lang="en-MY" sz="1800">
                          <a:solidFill>
                            <a:srgbClr val="FF0000"/>
                          </a:solidFill>
                        </a:rPr>
                        <a:t>E</a:t>
                      </a:r>
                      <a:endParaRPr/>
                    </a:p>
                  </a:txBody>
                  <a:tcPr marT="45725" marB="45725" marR="91450" marL="91450"/>
                </a:tc>
                <a:tc>
                  <a:txBody>
                    <a:bodyPr/>
                    <a:lstStyle/>
                    <a:p>
                      <a:pPr indent="0" lvl="0" marL="0" marR="0" rtl="0" algn="ctr">
                        <a:spcBef>
                          <a:spcPts val="0"/>
                        </a:spcBef>
                        <a:spcAft>
                          <a:spcPts val="0"/>
                        </a:spcAft>
                        <a:buNone/>
                      </a:pPr>
                      <a:r>
                        <a:rPr lang="en-MY" sz="1800">
                          <a:solidFill>
                            <a:srgbClr val="FF0000"/>
                          </a:solidFill>
                        </a:rPr>
                        <a:t>Y</a:t>
                      </a:r>
                      <a:endParaRPr/>
                    </a:p>
                  </a:txBody>
                  <a:tcPr marT="45725" marB="45725" marR="91450" marL="91450"/>
                </a:tc>
                <a:tc>
                  <a:txBody>
                    <a:bodyPr/>
                    <a:lstStyle/>
                    <a:p>
                      <a:pPr indent="0" lvl="0" marL="0" marR="0" rtl="0" algn="ctr">
                        <a:spcBef>
                          <a:spcPts val="0"/>
                        </a:spcBef>
                        <a:spcAft>
                          <a:spcPts val="0"/>
                        </a:spcAft>
                        <a:buNone/>
                      </a:pPr>
                      <a:r>
                        <a:rPr lang="en-MY" sz="1800">
                          <a:solidFill>
                            <a:srgbClr val="FF0000"/>
                          </a:solidFill>
                        </a:rPr>
                        <a:t>W</a:t>
                      </a:r>
                      <a:endParaRPr/>
                    </a:p>
                  </a:txBody>
                  <a:tcPr marT="45725" marB="45725" marR="91450" marL="91450"/>
                </a:tc>
                <a:tc>
                  <a:txBody>
                    <a:bodyPr/>
                    <a:lstStyle/>
                    <a:p>
                      <a:pPr indent="0" lvl="0" marL="0" marR="0" rtl="0" algn="ctr">
                        <a:spcBef>
                          <a:spcPts val="0"/>
                        </a:spcBef>
                        <a:spcAft>
                          <a:spcPts val="0"/>
                        </a:spcAft>
                        <a:buNone/>
                      </a:pPr>
                      <a:r>
                        <a:rPr lang="en-MY" sz="1800">
                          <a:solidFill>
                            <a:srgbClr val="FF0000"/>
                          </a:solidFill>
                        </a:rPr>
                        <a:t>O</a:t>
                      </a:r>
                      <a:endParaRPr/>
                    </a:p>
                  </a:txBody>
                  <a:tcPr marT="45725" marB="45725" marR="91450" marL="91450"/>
                </a:tc>
              </a:tr>
              <a:tr h="370850">
                <a:tc>
                  <a:txBody>
                    <a:bodyPr/>
                    <a:lstStyle/>
                    <a:p>
                      <a:pPr indent="0" lvl="0" marL="0" marR="0" rtl="0" algn="ctr">
                        <a:spcBef>
                          <a:spcPts val="0"/>
                        </a:spcBef>
                        <a:spcAft>
                          <a:spcPts val="0"/>
                        </a:spcAft>
                        <a:buNone/>
                      </a:pPr>
                      <a:r>
                        <a:rPr lang="en-MY" sz="1800">
                          <a:solidFill>
                            <a:srgbClr val="FF0000"/>
                          </a:solidFill>
                        </a:rPr>
                        <a:t>R</a:t>
                      </a:r>
                      <a:endParaRPr/>
                    </a:p>
                  </a:txBody>
                  <a:tcPr marT="45725" marB="45725" marR="91450" marL="91450"/>
                </a:tc>
                <a:tc>
                  <a:txBody>
                    <a:bodyPr/>
                    <a:lstStyle/>
                    <a:p>
                      <a:pPr indent="0" lvl="0" marL="0" marR="0" rtl="0" algn="ctr">
                        <a:spcBef>
                          <a:spcPts val="0"/>
                        </a:spcBef>
                        <a:spcAft>
                          <a:spcPts val="0"/>
                        </a:spcAft>
                        <a:buNone/>
                      </a:pPr>
                      <a:r>
                        <a:rPr lang="en-MY" sz="1800">
                          <a:solidFill>
                            <a:srgbClr val="FF0000"/>
                          </a:solidFill>
                        </a:rPr>
                        <a:t>D</a:t>
                      </a:r>
                      <a:endParaRPr/>
                    </a:p>
                  </a:txBody>
                  <a:tcPr marT="45725" marB="45725" marR="91450" marL="91450"/>
                </a:tc>
                <a:tc>
                  <a:txBody>
                    <a:bodyPr/>
                    <a:lstStyle/>
                    <a:p>
                      <a:pPr indent="0" lvl="0" marL="0" marR="0" rtl="0" algn="ctr">
                        <a:spcBef>
                          <a:spcPts val="0"/>
                        </a:spcBef>
                        <a:spcAft>
                          <a:spcPts val="0"/>
                        </a:spcAft>
                        <a:buNone/>
                      </a:pPr>
                      <a:r>
                        <a:rPr lang="en-MY" sz="1800"/>
                        <a:t>A</a:t>
                      </a:r>
                      <a:endParaRPr/>
                    </a:p>
                  </a:txBody>
                  <a:tcPr marT="45725" marB="45725" marR="91450" marL="91450"/>
                </a:tc>
                <a:tc>
                  <a:txBody>
                    <a:bodyPr/>
                    <a:lstStyle/>
                    <a:p>
                      <a:pPr indent="0" lvl="0" marL="0" marR="0" rtl="0" algn="ctr">
                        <a:spcBef>
                          <a:spcPts val="0"/>
                        </a:spcBef>
                        <a:spcAft>
                          <a:spcPts val="0"/>
                        </a:spcAft>
                        <a:buNone/>
                      </a:pPr>
                      <a:r>
                        <a:rPr lang="en-MY" sz="1800"/>
                        <a:t>B</a:t>
                      </a:r>
                      <a:endParaRPr/>
                    </a:p>
                  </a:txBody>
                  <a:tcPr marT="45725" marB="45725" marR="91450" marL="91450"/>
                </a:tc>
                <a:tc>
                  <a:txBody>
                    <a:bodyPr/>
                    <a:lstStyle/>
                    <a:p>
                      <a:pPr indent="0" lvl="0" marL="0" marR="0" rtl="0" algn="ctr">
                        <a:spcBef>
                          <a:spcPts val="0"/>
                        </a:spcBef>
                        <a:spcAft>
                          <a:spcPts val="0"/>
                        </a:spcAft>
                        <a:buNone/>
                      </a:pPr>
                      <a:r>
                        <a:rPr lang="en-MY" sz="1800"/>
                        <a:t>C</a:t>
                      </a:r>
                      <a:endParaRPr/>
                    </a:p>
                  </a:txBody>
                  <a:tcPr marT="45725" marB="45725" marR="91450" marL="91450"/>
                </a:tc>
              </a:tr>
              <a:tr h="370850">
                <a:tc>
                  <a:txBody>
                    <a:bodyPr/>
                    <a:lstStyle/>
                    <a:p>
                      <a:pPr indent="0" lvl="0" marL="0" marR="0" rtl="0" algn="ctr">
                        <a:spcBef>
                          <a:spcPts val="0"/>
                        </a:spcBef>
                        <a:spcAft>
                          <a:spcPts val="0"/>
                        </a:spcAft>
                        <a:buNone/>
                      </a:pPr>
                      <a:r>
                        <a:rPr lang="en-MY" sz="1800"/>
                        <a:t>F</a:t>
                      </a:r>
                      <a:endParaRPr/>
                    </a:p>
                  </a:txBody>
                  <a:tcPr marT="45725" marB="45725" marR="91450" marL="91450"/>
                </a:tc>
                <a:tc>
                  <a:txBody>
                    <a:bodyPr/>
                    <a:lstStyle/>
                    <a:p>
                      <a:pPr indent="0" lvl="0" marL="0" marR="0" rtl="0" algn="ctr">
                        <a:spcBef>
                          <a:spcPts val="0"/>
                        </a:spcBef>
                        <a:spcAft>
                          <a:spcPts val="0"/>
                        </a:spcAft>
                        <a:buNone/>
                      </a:pPr>
                      <a:r>
                        <a:rPr lang="en-MY" sz="1800"/>
                        <a:t>G</a:t>
                      </a:r>
                      <a:endParaRPr/>
                    </a:p>
                  </a:txBody>
                  <a:tcPr marT="45725" marB="45725" marR="91450" marL="91450"/>
                </a:tc>
                <a:tc>
                  <a:txBody>
                    <a:bodyPr/>
                    <a:lstStyle/>
                    <a:p>
                      <a:pPr indent="0" lvl="0" marL="0" marR="0" rtl="0" algn="ctr">
                        <a:spcBef>
                          <a:spcPts val="0"/>
                        </a:spcBef>
                        <a:spcAft>
                          <a:spcPts val="0"/>
                        </a:spcAft>
                        <a:buNone/>
                      </a:pPr>
                      <a:r>
                        <a:rPr lang="en-MY" sz="1800"/>
                        <a:t>H</a:t>
                      </a:r>
                      <a:endParaRPr/>
                    </a:p>
                  </a:txBody>
                  <a:tcPr marT="45725" marB="45725" marR="91450" marL="91450"/>
                </a:tc>
                <a:tc>
                  <a:txBody>
                    <a:bodyPr/>
                    <a:lstStyle/>
                    <a:p>
                      <a:pPr indent="0" lvl="0" marL="0" marR="0" rtl="0" algn="ctr">
                        <a:spcBef>
                          <a:spcPts val="0"/>
                        </a:spcBef>
                        <a:spcAft>
                          <a:spcPts val="0"/>
                        </a:spcAft>
                        <a:buNone/>
                      </a:pPr>
                      <a:r>
                        <a:rPr lang="en-MY" sz="1800"/>
                        <a:t>I</a:t>
                      </a:r>
                      <a:endParaRPr/>
                    </a:p>
                  </a:txBody>
                  <a:tcPr marT="45725" marB="45725" marR="91450" marL="91450"/>
                </a:tc>
                <a:tc>
                  <a:txBody>
                    <a:bodyPr/>
                    <a:lstStyle/>
                    <a:p>
                      <a:pPr indent="0" lvl="0" marL="0" marR="0" rtl="0" algn="ctr">
                        <a:spcBef>
                          <a:spcPts val="0"/>
                        </a:spcBef>
                        <a:spcAft>
                          <a:spcPts val="0"/>
                        </a:spcAft>
                        <a:buNone/>
                      </a:pPr>
                      <a:r>
                        <a:rPr lang="en-MY" sz="1800"/>
                        <a:t>L</a:t>
                      </a:r>
                      <a:endParaRPr/>
                    </a:p>
                  </a:txBody>
                  <a:tcPr marT="45725" marB="45725" marR="91450" marL="91450"/>
                </a:tc>
              </a:tr>
              <a:tr h="370850">
                <a:tc>
                  <a:txBody>
                    <a:bodyPr/>
                    <a:lstStyle/>
                    <a:p>
                      <a:pPr indent="0" lvl="0" marL="0" marR="0" rtl="0" algn="ctr">
                        <a:spcBef>
                          <a:spcPts val="0"/>
                        </a:spcBef>
                        <a:spcAft>
                          <a:spcPts val="0"/>
                        </a:spcAft>
                        <a:buNone/>
                      </a:pPr>
                      <a:r>
                        <a:rPr lang="en-MY" sz="1800"/>
                        <a:t>M</a:t>
                      </a:r>
                      <a:endParaRPr/>
                    </a:p>
                  </a:txBody>
                  <a:tcPr marT="45725" marB="45725" marR="91450" marL="91450"/>
                </a:tc>
                <a:tc>
                  <a:txBody>
                    <a:bodyPr/>
                    <a:lstStyle/>
                    <a:p>
                      <a:pPr indent="0" lvl="0" marL="0" marR="0" rtl="0" algn="ctr">
                        <a:spcBef>
                          <a:spcPts val="0"/>
                        </a:spcBef>
                        <a:spcAft>
                          <a:spcPts val="0"/>
                        </a:spcAft>
                        <a:buNone/>
                      </a:pPr>
                      <a:r>
                        <a:rPr lang="en-MY" sz="1800"/>
                        <a:t>N</a:t>
                      </a:r>
                      <a:endParaRPr/>
                    </a:p>
                  </a:txBody>
                  <a:tcPr marT="45725" marB="45725" marR="91450" marL="91450"/>
                </a:tc>
                <a:tc>
                  <a:txBody>
                    <a:bodyPr/>
                    <a:lstStyle/>
                    <a:p>
                      <a:pPr indent="0" lvl="0" marL="0" marR="0" rtl="0" algn="ctr">
                        <a:spcBef>
                          <a:spcPts val="0"/>
                        </a:spcBef>
                        <a:spcAft>
                          <a:spcPts val="0"/>
                        </a:spcAft>
                        <a:buNone/>
                      </a:pPr>
                      <a:r>
                        <a:rPr lang="en-MY" sz="1800"/>
                        <a:t>P</a:t>
                      </a:r>
                      <a:endParaRPr/>
                    </a:p>
                  </a:txBody>
                  <a:tcPr marT="45725" marB="45725" marR="91450" marL="91450"/>
                </a:tc>
                <a:tc>
                  <a:txBody>
                    <a:bodyPr/>
                    <a:lstStyle/>
                    <a:p>
                      <a:pPr indent="0" lvl="0" marL="0" marR="0" rtl="0" algn="ctr">
                        <a:spcBef>
                          <a:spcPts val="0"/>
                        </a:spcBef>
                        <a:spcAft>
                          <a:spcPts val="0"/>
                        </a:spcAft>
                        <a:buNone/>
                      </a:pPr>
                      <a:r>
                        <a:rPr lang="en-MY" sz="1800"/>
                        <a:t>Q</a:t>
                      </a:r>
                      <a:endParaRPr/>
                    </a:p>
                  </a:txBody>
                  <a:tcPr marT="45725" marB="45725" marR="91450" marL="91450"/>
                </a:tc>
                <a:tc>
                  <a:txBody>
                    <a:bodyPr/>
                    <a:lstStyle/>
                    <a:p>
                      <a:pPr indent="0" lvl="0" marL="0" marR="0" rtl="0" algn="ctr">
                        <a:spcBef>
                          <a:spcPts val="0"/>
                        </a:spcBef>
                        <a:spcAft>
                          <a:spcPts val="0"/>
                        </a:spcAft>
                        <a:buNone/>
                      </a:pPr>
                      <a:r>
                        <a:rPr lang="en-MY" sz="1800"/>
                        <a:t>S</a:t>
                      </a:r>
                      <a:endParaRPr/>
                    </a:p>
                  </a:txBody>
                  <a:tcPr marT="45725" marB="45725" marR="91450" marL="91450"/>
                </a:tc>
              </a:tr>
              <a:tr h="370850">
                <a:tc>
                  <a:txBody>
                    <a:bodyPr/>
                    <a:lstStyle/>
                    <a:p>
                      <a:pPr indent="0" lvl="0" marL="0" marR="0" rtl="0" algn="ctr">
                        <a:spcBef>
                          <a:spcPts val="0"/>
                        </a:spcBef>
                        <a:spcAft>
                          <a:spcPts val="0"/>
                        </a:spcAft>
                        <a:buNone/>
                      </a:pPr>
                      <a:r>
                        <a:rPr lang="en-MY" sz="1800"/>
                        <a:t>T</a:t>
                      </a:r>
                      <a:endParaRPr/>
                    </a:p>
                  </a:txBody>
                  <a:tcPr marT="45725" marB="45725" marR="91450" marL="91450"/>
                </a:tc>
                <a:tc>
                  <a:txBody>
                    <a:bodyPr/>
                    <a:lstStyle/>
                    <a:p>
                      <a:pPr indent="0" lvl="0" marL="0" marR="0" rtl="0" algn="ctr">
                        <a:spcBef>
                          <a:spcPts val="0"/>
                        </a:spcBef>
                        <a:spcAft>
                          <a:spcPts val="0"/>
                        </a:spcAft>
                        <a:buNone/>
                      </a:pPr>
                      <a:r>
                        <a:rPr lang="en-MY" sz="1800"/>
                        <a:t>U</a:t>
                      </a:r>
                      <a:endParaRPr/>
                    </a:p>
                  </a:txBody>
                  <a:tcPr marT="45725" marB="45725" marR="91450" marL="91450"/>
                </a:tc>
                <a:tc>
                  <a:txBody>
                    <a:bodyPr/>
                    <a:lstStyle/>
                    <a:p>
                      <a:pPr indent="0" lvl="0" marL="0" marR="0" rtl="0" algn="ctr">
                        <a:spcBef>
                          <a:spcPts val="0"/>
                        </a:spcBef>
                        <a:spcAft>
                          <a:spcPts val="0"/>
                        </a:spcAft>
                        <a:buNone/>
                      </a:pPr>
                      <a:r>
                        <a:rPr lang="en-MY" sz="1800"/>
                        <a:t>V</a:t>
                      </a:r>
                      <a:endParaRPr/>
                    </a:p>
                  </a:txBody>
                  <a:tcPr marT="45725" marB="45725" marR="91450" marL="91450"/>
                </a:tc>
                <a:tc>
                  <a:txBody>
                    <a:bodyPr/>
                    <a:lstStyle/>
                    <a:p>
                      <a:pPr indent="0" lvl="0" marL="0" marR="0" rtl="0" algn="ctr">
                        <a:spcBef>
                          <a:spcPts val="0"/>
                        </a:spcBef>
                        <a:spcAft>
                          <a:spcPts val="0"/>
                        </a:spcAft>
                        <a:buNone/>
                      </a:pPr>
                      <a:r>
                        <a:rPr lang="en-MY" sz="1800"/>
                        <a:t>X</a:t>
                      </a:r>
                      <a:endParaRPr/>
                    </a:p>
                  </a:txBody>
                  <a:tcPr marT="45725" marB="45725" marR="91450" marL="91450"/>
                </a:tc>
                <a:tc>
                  <a:txBody>
                    <a:bodyPr/>
                    <a:lstStyle/>
                    <a:p>
                      <a:pPr indent="0" lvl="0" marL="0" marR="0" rtl="0" algn="ctr">
                        <a:spcBef>
                          <a:spcPts val="0"/>
                        </a:spcBef>
                        <a:spcAft>
                          <a:spcPts val="0"/>
                        </a:spcAft>
                        <a:buNone/>
                      </a:pPr>
                      <a:r>
                        <a:rPr lang="en-MY" sz="1800"/>
                        <a:t>Z</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467544" y="188640"/>
            <a:ext cx="8229600" cy="8501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a:t>
            </a:r>
            <a:endParaRPr/>
          </a:p>
        </p:txBody>
      </p:sp>
      <p:sp>
        <p:nvSpPr>
          <p:cNvPr id="245" name="Google Shape;245;p16"/>
          <p:cNvSpPr txBox="1"/>
          <p:nvPr>
            <p:ph idx="1" type="body"/>
          </p:nvPr>
        </p:nvSpPr>
        <p:spPr>
          <a:xfrm>
            <a:off x="611560" y="1052737"/>
            <a:ext cx="7886700" cy="51845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MY" sz="2000"/>
              <a:t>Step 2: Preparing your message</a:t>
            </a:r>
            <a:endParaRPr/>
          </a:p>
          <a:p>
            <a:pPr indent="-182880" lvl="1" marL="457200" rtl="0" algn="l">
              <a:lnSpc>
                <a:spcPct val="90000"/>
              </a:lnSpc>
              <a:spcBef>
                <a:spcPts val="400"/>
              </a:spcBef>
              <a:spcAft>
                <a:spcPts val="0"/>
              </a:spcAft>
              <a:buSzPts val="1530"/>
              <a:buChar char="▪"/>
            </a:pPr>
            <a:r>
              <a:rPr lang="en-MY" sz="1800"/>
              <a:t>Message must be split into </a:t>
            </a:r>
            <a:r>
              <a:rPr lang="en-MY" sz="1800">
                <a:solidFill>
                  <a:srgbClr val="FF0000"/>
                </a:solidFill>
              </a:rPr>
              <a:t>pairs</a:t>
            </a:r>
            <a:endParaRPr/>
          </a:p>
          <a:p>
            <a:pPr indent="-182880" lvl="1" marL="457200" rtl="0" algn="l">
              <a:lnSpc>
                <a:spcPct val="90000"/>
              </a:lnSpc>
              <a:spcBef>
                <a:spcPts val="600"/>
              </a:spcBef>
              <a:spcAft>
                <a:spcPts val="0"/>
              </a:spcAft>
              <a:buSzPts val="1530"/>
              <a:buChar char="▪"/>
            </a:pPr>
            <a:r>
              <a:rPr lang="en-MY" sz="1800">
                <a:solidFill>
                  <a:srgbClr val="FF0000"/>
                </a:solidFill>
              </a:rPr>
              <a:t>Repeating</a:t>
            </a:r>
            <a:r>
              <a:rPr lang="en-MY" sz="1800"/>
              <a:t> plaintext letters that are in the same pair are </a:t>
            </a:r>
            <a:r>
              <a:rPr lang="en-MY" sz="1800">
                <a:solidFill>
                  <a:srgbClr val="FF0000"/>
                </a:solidFill>
              </a:rPr>
              <a:t>separated</a:t>
            </a:r>
            <a:r>
              <a:rPr lang="en-MY" sz="1800"/>
              <a:t> with X</a:t>
            </a:r>
            <a:endParaRPr/>
          </a:p>
          <a:p>
            <a:pPr indent="-182880" lvl="1" marL="457200" rtl="0" algn="l">
              <a:lnSpc>
                <a:spcPct val="90000"/>
              </a:lnSpc>
              <a:spcBef>
                <a:spcPts val="600"/>
              </a:spcBef>
              <a:spcAft>
                <a:spcPts val="0"/>
              </a:spcAft>
              <a:buSzPts val="1530"/>
              <a:buChar char="▪"/>
            </a:pPr>
            <a:r>
              <a:rPr lang="en-MY" sz="1800"/>
              <a:t>If there is an </a:t>
            </a:r>
            <a:r>
              <a:rPr lang="en-MY" sz="1800">
                <a:solidFill>
                  <a:srgbClr val="FF0000"/>
                </a:solidFill>
              </a:rPr>
              <a:t>odd letter </a:t>
            </a:r>
            <a:r>
              <a:rPr lang="en-MY" sz="1800"/>
              <a:t>at the end of the message insert the letter X</a:t>
            </a:r>
            <a:endParaRPr/>
          </a:p>
          <a:p>
            <a:pPr indent="-85725" lvl="1" marL="457200" rtl="0" algn="l">
              <a:lnSpc>
                <a:spcPct val="90000"/>
              </a:lnSpc>
              <a:spcBef>
                <a:spcPts val="600"/>
              </a:spcBef>
              <a:spcAft>
                <a:spcPts val="0"/>
              </a:spcAft>
              <a:buSzPts val="1530"/>
              <a:buNone/>
            </a:pPr>
            <a:r>
              <a:t/>
            </a:r>
            <a:endParaRPr sz="1800"/>
          </a:p>
          <a:p>
            <a:pPr indent="0" lvl="0" marL="0" rtl="0" algn="l">
              <a:lnSpc>
                <a:spcPct val="90000"/>
              </a:lnSpc>
              <a:spcBef>
                <a:spcPts val="1400"/>
              </a:spcBef>
              <a:spcAft>
                <a:spcPts val="0"/>
              </a:spcAft>
              <a:buSzPts val="1700"/>
              <a:buNone/>
            </a:pPr>
            <a:r>
              <a:rPr lang="en-MY" sz="2000"/>
              <a:t>Step 3: Encoding Rules</a:t>
            </a:r>
            <a:endParaRPr/>
          </a:p>
          <a:p>
            <a:pPr indent="-97155" lvl="0" marL="0" rtl="0" algn="l">
              <a:lnSpc>
                <a:spcPct val="90000"/>
              </a:lnSpc>
              <a:spcBef>
                <a:spcPts val="1200"/>
              </a:spcBef>
              <a:spcAft>
                <a:spcPts val="0"/>
              </a:spcAft>
              <a:buSzPts val="1530"/>
              <a:buChar char="▪"/>
            </a:pPr>
            <a:r>
              <a:rPr lang="en-MY" sz="1800"/>
              <a:t>Insert each pair into a separate table</a:t>
            </a:r>
            <a:endParaRPr/>
          </a:p>
          <a:p>
            <a:pPr indent="-182879" lvl="1" marL="457200" rtl="0" algn="l">
              <a:lnSpc>
                <a:spcPct val="90000"/>
              </a:lnSpc>
              <a:spcBef>
                <a:spcPts val="400"/>
              </a:spcBef>
              <a:spcAft>
                <a:spcPts val="0"/>
              </a:spcAft>
              <a:buSzPts val="1360"/>
              <a:buChar char="▪"/>
            </a:pPr>
            <a:r>
              <a:rPr lang="en-MY" sz="1600">
                <a:solidFill>
                  <a:srgbClr val="FF0000"/>
                </a:solidFill>
              </a:rPr>
              <a:t>Rule 1: </a:t>
            </a:r>
            <a:r>
              <a:rPr lang="en-MY" sz="1600"/>
              <a:t>if they fall in the same </a:t>
            </a:r>
            <a:r>
              <a:rPr b="1" lang="en-MY" sz="1600">
                <a:solidFill>
                  <a:srgbClr val="FF0000"/>
                </a:solidFill>
              </a:rPr>
              <a:t>column</a:t>
            </a:r>
            <a:endParaRPr/>
          </a:p>
          <a:p>
            <a:pPr indent="-86360" lvl="2" marL="914400" rtl="0" algn="l">
              <a:lnSpc>
                <a:spcPct val="90000"/>
              </a:lnSpc>
              <a:spcBef>
                <a:spcPts val="600"/>
              </a:spcBef>
              <a:spcAft>
                <a:spcPts val="0"/>
              </a:spcAft>
              <a:buSzPts val="1360"/>
              <a:buChar char="▪"/>
            </a:pPr>
            <a:r>
              <a:rPr lang="en-MY" sz="1600"/>
              <a:t>- Move each letter </a:t>
            </a:r>
            <a:r>
              <a:rPr lang="en-MY" sz="1600">
                <a:solidFill>
                  <a:srgbClr val="FF0000"/>
                </a:solidFill>
              </a:rPr>
              <a:t>down</a:t>
            </a:r>
            <a:r>
              <a:rPr lang="en-MY" sz="1600"/>
              <a:t> one position </a:t>
            </a:r>
            <a:endParaRPr/>
          </a:p>
          <a:p>
            <a:pPr indent="-86360" lvl="2" marL="914400" rtl="0" algn="l">
              <a:lnSpc>
                <a:spcPct val="90000"/>
              </a:lnSpc>
              <a:spcBef>
                <a:spcPts val="600"/>
              </a:spcBef>
              <a:spcAft>
                <a:spcPts val="0"/>
              </a:spcAft>
              <a:buSzPts val="1360"/>
              <a:buChar char="▪"/>
            </a:pPr>
            <a:r>
              <a:rPr lang="en-MY" sz="1600"/>
              <a:t>- Upon reaching end of table, </a:t>
            </a:r>
            <a:r>
              <a:rPr lang="en-MY" sz="1600">
                <a:solidFill>
                  <a:srgbClr val="FF0000"/>
                </a:solidFill>
              </a:rPr>
              <a:t>wrap</a:t>
            </a:r>
            <a:r>
              <a:rPr lang="en-MY" sz="1600"/>
              <a:t> around</a:t>
            </a:r>
            <a:endParaRPr/>
          </a:p>
          <a:p>
            <a:pPr indent="-182879" lvl="1" marL="457200" rtl="0" algn="l">
              <a:lnSpc>
                <a:spcPct val="90000"/>
              </a:lnSpc>
              <a:spcBef>
                <a:spcPts val="600"/>
              </a:spcBef>
              <a:spcAft>
                <a:spcPts val="0"/>
              </a:spcAft>
              <a:buSzPts val="1360"/>
              <a:buChar char="▪"/>
            </a:pPr>
            <a:r>
              <a:rPr lang="en-MY" sz="1600">
                <a:solidFill>
                  <a:srgbClr val="FF0000"/>
                </a:solidFill>
              </a:rPr>
              <a:t>Rule 2: </a:t>
            </a:r>
            <a:r>
              <a:rPr lang="en-MY" sz="1600"/>
              <a:t>if they fall in the same </a:t>
            </a:r>
            <a:r>
              <a:rPr b="1" lang="en-MY" sz="1600">
                <a:solidFill>
                  <a:srgbClr val="FF0000"/>
                </a:solidFill>
              </a:rPr>
              <a:t>row</a:t>
            </a:r>
            <a:endParaRPr/>
          </a:p>
          <a:p>
            <a:pPr indent="-86360" lvl="2" marL="914400" rtl="0" algn="l">
              <a:lnSpc>
                <a:spcPct val="90000"/>
              </a:lnSpc>
              <a:spcBef>
                <a:spcPts val="600"/>
              </a:spcBef>
              <a:spcAft>
                <a:spcPts val="0"/>
              </a:spcAft>
              <a:buSzPts val="1360"/>
              <a:buChar char="▪"/>
            </a:pPr>
            <a:r>
              <a:rPr lang="en-MY" sz="1600"/>
              <a:t>- Move each letter </a:t>
            </a:r>
            <a:r>
              <a:rPr lang="en-MY" sz="1600">
                <a:solidFill>
                  <a:srgbClr val="FF0000"/>
                </a:solidFill>
              </a:rPr>
              <a:t>right</a:t>
            </a:r>
            <a:r>
              <a:rPr lang="en-MY" sz="1600"/>
              <a:t> one position</a:t>
            </a:r>
            <a:endParaRPr/>
          </a:p>
          <a:p>
            <a:pPr indent="-86360" lvl="2" marL="914400" rtl="0" algn="l">
              <a:lnSpc>
                <a:spcPct val="90000"/>
              </a:lnSpc>
              <a:spcBef>
                <a:spcPts val="600"/>
              </a:spcBef>
              <a:spcAft>
                <a:spcPts val="0"/>
              </a:spcAft>
              <a:buSzPts val="1360"/>
              <a:buChar char="▪"/>
            </a:pPr>
            <a:r>
              <a:rPr lang="en-MY" sz="1600"/>
              <a:t>- Upon reaching end of table, wrap around</a:t>
            </a:r>
            <a:endParaRPr/>
          </a:p>
          <a:p>
            <a:pPr indent="-182879" lvl="1" marL="457200" rtl="0" algn="l">
              <a:lnSpc>
                <a:spcPct val="90000"/>
              </a:lnSpc>
              <a:spcBef>
                <a:spcPts val="600"/>
              </a:spcBef>
              <a:spcAft>
                <a:spcPts val="0"/>
              </a:spcAft>
              <a:buSzPts val="1360"/>
              <a:buChar char="▪"/>
            </a:pPr>
            <a:r>
              <a:rPr lang="en-MY" sz="1600">
                <a:solidFill>
                  <a:srgbClr val="FF0000"/>
                </a:solidFill>
              </a:rPr>
              <a:t>Rule 3: </a:t>
            </a:r>
            <a:r>
              <a:rPr lang="en-MY" sz="1600"/>
              <a:t>if it form a </a:t>
            </a:r>
            <a:r>
              <a:rPr b="1" lang="en-MY" sz="1600">
                <a:solidFill>
                  <a:srgbClr val="FF0000"/>
                </a:solidFill>
              </a:rPr>
              <a:t>rectangle </a:t>
            </a:r>
            <a:endParaRPr/>
          </a:p>
          <a:p>
            <a:pPr indent="-86360" lvl="2" marL="914400" rtl="0" algn="l">
              <a:lnSpc>
                <a:spcPct val="90000"/>
              </a:lnSpc>
              <a:spcBef>
                <a:spcPts val="600"/>
              </a:spcBef>
              <a:spcAft>
                <a:spcPts val="0"/>
              </a:spcAft>
              <a:buSzPts val="1360"/>
              <a:buChar char="▪"/>
            </a:pPr>
            <a:r>
              <a:rPr lang="en-MY" sz="1600"/>
              <a:t>- </a:t>
            </a:r>
            <a:r>
              <a:rPr lang="en-MY" sz="1600">
                <a:solidFill>
                  <a:srgbClr val="FF0000"/>
                </a:solidFill>
              </a:rPr>
              <a:t>Swap</a:t>
            </a:r>
            <a:r>
              <a:rPr lang="en-MY" sz="1600"/>
              <a:t> the letters with the ones on the end of the rectangle</a:t>
            </a:r>
            <a:endParaRPr/>
          </a:p>
          <a:p>
            <a:pPr indent="-74929" lvl="0" marL="182880" rtl="0" algn="l">
              <a:lnSpc>
                <a:spcPct val="90000"/>
              </a:lnSpc>
              <a:spcBef>
                <a:spcPts val="1400"/>
              </a:spcBef>
              <a:spcAft>
                <a:spcPts val="0"/>
              </a:spcAft>
              <a:buSzPts val="1700"/>
              <a:buNone/>
            </a:pPr>
            <a:r>
              <a:t/>
            </a:r>
            <a:endParaRPr sz="2000"/>
          </a:p>
          <a:p>
            <a:pPr indent="-85725" lvl="1" marL="457200" rtl="0" algn="l">
              <a:lnSpc>
                <a:spcPct val="90000"/>
              </a:lnSpc>
              <a:spcBef>
                <a:spcPts val="400"/>
              </a:spcBef>
              <a:spcAft>
                <a:spcPts val="0"/>
              </a:spcAft>
              <a:buSzPts val="1530"/>
              <a:buNone/>
            </a:pPr>
            <a:r>
              <a:t/>
            </a:r>
            <a:endParaRPr sz="1800"/>
          </a:p>
          <a:p>
            <a:pPr indent="-85725" lvl="1" marL="457200" rtl="0" algn="l">
              <a:lnSpc>
                <a:spcPct val="90000"/>
              </a:lnSpc>
              <a:spcBef>
                <a:spcPts val="600"/>
              </a:spcBef>
              <a:spcAft>
                <a:spcPts val="0"/>
              </a:spcAft>
              <a:buSzPts val="1530"/>
              <a:buNone/>
            </a:pPr>
            <a:r>
              <a:t/>
            </a:r>
            <a:endParaRPr sz="1800"/>
          </a:p>
        </p:txBody>
      </p:sp>
      <p:sp>
        <p:nvSpPr>
          <p:cNvPr id="246" name="Google Shape;246;p16"/>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pic>
        <p:nvPicPr>
          <p:cNvPr id="247" name="Google Shape;247;p16"/>
          <p:cNvPicPr preferRelativeResize="0"/>
          <p:nvPr/>
        </p:nvPicPr>
        <p:blipFill rotWithShape="1">
          <a:blip r:embed="rId3">
            <a:alphaModFix/>
          </a:blip>
          <a:srcRect b="0" l="0" r="0" t="0"/>
          <a:stretch/>
        </p:blipFill>
        <p:spPr>
          <a:xfrm>
            <a:off x="5145225" y="2636913"/>
            <a:ext cx="3950912" cy="12241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nvSpPr>
        <p:spPr>
          <a:xfrm>
            <a:off x="293414" y="1076108"/>
            <a:ext cx="6294810" cy="526749"/>
          </a:xfrm>
          <a:prstGeom prst="rect">
            <a:avLst/>
          </a:prstGeom>
          <a:noFill/>
          <a:ln>
            <a:noFill/>
          </a:ln>
        </p:spPr>
        <p:txBody>
          <a:bodyPr anchorCtr="0" anchor="t" bIns="0" lIns="0" spcFirstLastPara="1" rIns="0" wrap="square" tIns="33975">
            <a:spAutoFit/>
          </a:bodyPr>
          <a:lstStyle/>
          <a:p>
            <a:pPr indent="0" lvl="0" marL="25168" marR="0" rtl="0" algn="l">
              <a:spcBef>
                <a:spcPts val="0"/>
              </a:spcBef>
              <a:spcAft>
                <a:spcPts val="0"/>
              </a:spcAft>
              <a:buNone/>
            </a:pPr>
            <a:r>
              <a:rPr lang="en-MY" sz="3200" cap="none">
                <a:latin typeface="Rockwell"/>
                <a:ea typeface="Rockwell"/>
                <a:cs typeface="Rockwell"/>
                <a:sym typeface="Rockwell"/>
              </a:rPr>
              <a:t>SECURITY OF PLAYFAIR </a:t>
            </a:r>
            <a:endParaRPr sz="3200" cap="none">
              <a:latin typeface="Rockwell"/>
              <a:ea typeface="Rockwell"/>
              <a:cs typeface="Rockwell"/>
              <a:sym typeface="Rockwell"/>
            </a:endParaRPr>
          </a:p>
        </p:txBody>
      </p:sp>
      <p:pic>
        <p:nvPicPr>
          <p:cNvPr id="253" name="Google Shape;253;p17"/>
          <p:cNvPicPr preferRelativeResize="0"/>
          <p:nvPr/>
        </p:nvPicPr>
        <p:blipFill rotWithShape="1">
          <a:blip r:embed="rId3">
            <a:alphaModFix/>
          </a:blip>
          <a:srcRect b="0" l="0" r="0" t="0"/>
          <a:stretch/>
        </p:blipFill>
        <p:spPr>
          <a:xfrm>
            <a:off x="977200" y="2734141"/>
            <a:ext cx="152209" cy="152209"/>
          </a:xfrm>
          <a:prstGeom prst="rect">
            <a:avLst/>
          </a:prstGeom>
          <a:noFill/>
          <a:ln>
            <a:noFill/>
          </a:ln>
        </p:spPr>
      </p:pic>
      <p:sp>
        <p:nvSpPr>
          <p:cNvPr id="254" name="Google Shape;254;p17"/>
          <p:cNvSpPr txBox="1"/>
          <p:nvPr/>
        </p:nvSpPr>
        <p:spPr>
          <a:xfrm>
            <a:off x="1248918" y="2459058"/>
            <a:ext cx="7078211" cy="2642197"/>
          </a:xfrm>
          <a:prstGeom prst="rect">
            <a:avLst/>
          </a:prstGeom>
          <a:noFill/>
          <a:ln>
            <a:noFill/>
          </a:ln>
        </p:spPr>
        <p:txBody>
          <a:bodyPr anchorCtr="0" anchor="t" bIns="0" lIns="0" spcFirstLastPara="1" rIns="0" wrap="square" tIns="13825">
            <a:spAutoFit/>
          </a:bodyPr>
          <a:lstStyle/>
          <a:p>
            <a:pPr indent="0" lvl="0" marL="25168" marR="10067" rtl="0" algn="l">
              <a:lnSpc>
                <a:spcPct val="102699"/>
              </a:lnSpc>
              <a:spcBef>
                <a:spcPts val="0"/>
              </a:spcBef>
              <a:spcAft>
                <a:spcPts val="0"/>
              </a:spcAft>
              <a:buNone/>
            </a:pPr>
            <a:r>
              <a:rPr lang="en-MY" sz="2180">
                <a:solidFill>
                  <a:schemeClr val="dk1"/>
                </a:solidFill>
                <a:latin typeface="Helvetica Neue"/>
                <a:ea typeface="Helvetica Neue"/>
                <a:cs typeface="Helvetica Neue"/>
                <a:sym typeface="Helvetica Neue"/>
              </a:rPr>
              <a:t>Improved security since there are a total of 26 </a:t>
            </a:r>
            <a:r>
              <a:rPr lang="en-MY" sz="2180">
                <a:solidFill>
                  <a:schemeClr val="dk1"/>
                </a:solidFill>
                <a:latin typeface="Lucida Sans"/>
                <a:ea typeface="Lucida Sans"/>
                <a:cs typeface="Lucida Sans"/>
                <a:sym typeface="Lucida Sans"/>
              </a:rPr>
              <a:t>× </a:t>
            </a:r>
            <a:r>
              <a:rPr lang="en-MY" sz="2180">
                <a:solidFill>
                  <a:schemeClr val="dk1"/>
                </a:solidFill>
                <a:latin typeface="Helvetica Neue"/>
                <a:ea typeface="Helvetica Neue"/>
                <a:cs typeface="Helvetica Neue"/>
                <a:sym typeface="Helvetica Neue"/>
              </a:rPr>
              <a:t>26 </a:t>
            </a:r>
            <a:r>
              <a:rPr lang="en-MY" sz="2180">
                <a:solidFill>
                  <a:schemeClr val="dk1"/>
                </a:solidFill>
                <a:latin typeface="Lucida Sans"/>
                <a:ea typeface="Lucida Sans"/>
                <a:cs typeface="Lucida Sans"/>
                <a:sym typeface="Lucida Sans"/>
              </a:rPr>
              <a:t>= </a:t>
            </a:r>
            <a:r>
              <a:rPr lang="en-MY" sz="2180">
                <a:solidFill>
                  <a:schemeClr val="dk1"/>
                </a:solidFill>
                <a:latin typeface="Helvetica Neue"/>
                <a:ea typeface="Helvetica Neue"/>
                <a:cs typeface="Helvetica Neue"/>
                <a:sym typeface="Helvetica Neue"/>
              </a:rPr>
              <a:t>676  diagrams</a:t>
            </a:r>
            <a:endParaRPr sz="2180">
              <a:solidFill>
                <a:schemeClr val="dk1"/>
              </a:solidFill>
              <a:latin typeface="Helvetica Neue"/>
              <a:ea typeface="Helvetica Neue"/>
              <a:cs typeface="Helvetica Neue"/>
              <a:sym typeface="Helvetica Neue"/>
            </a:endParaRPr>
          </a:p>
          <a:p>
            <a:pPr indent="0" lvl="0" marL="25168" marR="95637" rtl="0" algn="l">
              <a:lnSpc>
                <a:spcPct val="102600"/>
              </a:lnSpc>
              <a:spcBef>
                <a:spcPts val="595"/>
              </a:spcBef>
              <a:spcAft>
                <a:spcPts val="0"/>
              </a:spcAft>
              <a:buNone/>
            </a:pPr>
            <a:r>
              <a:rPr lang="en-MY" sz="2180">
                <a:solidFill>
                  <a:schemeClr val="dk1"/>
                </a:solidFill>
                <a:latin typeface="Helvetica Neue"/>
                <a:ea typeface="Helvetica Neue"/>
                <a:cs typeface="Helvetica Neue"/>
                <a:sym typeface="Helvetica Neue"/>
              </a:rPr>
              <a:t>we need a frequency analysis on 676 units and no longer  on 26 like the monoalphabetic</a:t>
            </a:r>
            <a:endParaRPr sz="2180">
              <a:solidFill>
                <a:schemeClr val="dk1"/>
              </a:solidFill>
              <a:latin typeface="Helvetica Neue"/>
              <a:ea typeface="Helvetica Neue"/>
              <a:cs typeface="Helvetica Neue"/>
              <a:sym typeface="Helvetica Neue"/>
            </a:endParaRPr>
          </a:p>
          <a:p>
            <a:pPr indent="0" lvl="0" marL="25168" marR="0" rtl="0" algn="l">
              <a:spcBef>
                <a:spcPts val="654"/>
              </a:spcBef>
              <a:spcAft>
                <a:spcPts val="0"/>
              </a:spcAft>
              <a:buNone/>
            </a:pPr>
            <a:r>
              <a:rPr lang="en-MY" sz="2180">
                <a:solidFill>
                  <a:schemeClr val="dk1"/>
                </a:solidFill>
                <a:latin typeface="Helvetica Neue"/>
                <a:ea typeface="Helvetica Neue"/>
                <a:cs typeface="Helvetica Neue"/>
                <a:sym typeface="Helvetica Neue"/>
              </a:rPr>
              <a:t>so the ciphertext alphabet is also huge</a:t>
            </a:r>
            <a:endParaRPr sz="2180">
              <a:solidFill>
                <a:schemeClr val="dk1"/>
              </a:solidFill>
              <a:latin typeface="Helvetica Neue"/>
              <a:ea typeface="Helvetica Neue"/>
              <a:cs typeface="Helvetica Neue"/>
              <a:sym typeface="Helvetica Neue"/>
            </a:endParaRPr>
          </a:p>
          <a:p>
            <a:pPr indent="0" lvl="0" marL="25168" marR="1667353" rtl="0" algn="l">
              <a:lnSpc>
                <a:spcPct val="102600"/>
              </a:lnSpc>
              <a:spcBef>
                <a:spcPts val="595"/>
              </a:spcBef>
              <a:spcAft>
                <a:spcPts val="0"/>
              </a:spcAft>
              <a:buNone/>
            </a:pPr>
            <a:r>
              <a:rPr lang="en-MY" sz="2180">
                <a:solidFill>
                  <a:schemeClr val="dk1"/>
                </a:solidFill>
                <a:latin typeface="Helvetica Neue"/>
                <a:ea typeface="Helvetica Neue"/>
                <a:cs typeface="Helvetica Neue"/>
                <a:sym typeface="Helvetica Neue"/>
              </a:rPr>
              <a:t>but it can be broken if we know a hundred of  plaintext/ciphertext...</a:t>
            </a:r>
            <a:endParaRPr sz="2180">
              <a:solidFill>
                <a:schemeClr val="dk1"/>
              </a:solidFill>
              <a:latin typeface="Helvetica Neue"/>
              <a:ea typeface="Helvetica Neue"/>
              <a:cs typeface="Helvetica Neue"/>
              <a:sym typeface="Helvetica Neue"/>
            </a:endParaRPr>
          </a:p>
        </p:txBody>
      </p:sp>
      <p:pic>
        <p:nvPicPr>
          <p:cNvPr id="255" name="Google Shape;255;p17"/>
          <p:cNvPicPr preferRelativeResize="0"/>
          <p:nvPr/>
        </p:nvPicPr>
        <p:blipFill rotWithShape="1">
          <a:blip r:embed="rId3">
            <a:alphaModFix/>
          </a:blip>
          <a:srcRect b="0" l="0" r="0" t="0"/>
          <a:stretch/>
        </p:blipFill>
        <p:spPr>
          <a:xfrm>
            <a:off x="977200" y="3491338"/>
            <a:ext cx="152209" cy="152209"/>
          </a:xfrm>
          <a:prstGeom prst="rect">
            <a:avLst/>
          </a:prstGeom>
          <a:noFill/>
          <a:ln>
            <a:noFill/>
          </a:ln>
        </p:spPr>
      </p:pic>
      <p:pic>
        <p:nvPicPr>
          <p:cNvPr id="256" name="Google Shape;256;p17"/>
          <p:cNvPicPr preferRelativeResize="0"/>
          <p:nvPr/>
        </p:nvPicPr>
        <p:blipFill rotWithShape="1">
          <a:blip r:embed="rId3">
            <a:alphaModFix/>
          </a:blip>
          <a:srcRect b="0" l="0" r="0" t="0"/>
          <a:stretch/>
        </p:blipFill>
        <p:spPr>
          <a:xfrm>
            <a:off x="977200" y="4248562"/>
            <a:ext cx="152209" cy="152209"/>
          </a:xfrm>
          <a:prstGeom prst="rect">
            <a:avLst/>
          </a:prstGeom>
          <a:noFill/>
          <a:ln>
            <a:noFill/>
          </a:ln>
        </p:spPr>
      </p:pic>
      <p:pic>
        <p:nvPicPr>
          <p:cNvPr id="257" name="Google Shape;257;p17"/>
          <p:cNvPicPr preferRelativeResize="0"/>
          <p:nvPr/>
        </p:nvPicPr>
        <p:blipFill rotWithShape="1">
          <a:blip r:embed="rId3">
            <a:alphaModFix/>
          </a:blip>
          <a:srcRect b="0" l="0" r="0" t="0"/>
          <a:stretch/>
        </p:blipFill>
        <p:spPr>
          <a:xfrm>
            <a:off x="977200" y="4664774"/>
            <a:ext cx="152209" cy="152209"/>
          </a:xfrm>
          <a:prstGeom prst="rect">
            <a:avLst/>
          </a:prstGeom>
          <a:noFill/>
          <a:ln>
            <a:noFill/>
          </a:ln>
        </p:spPr>
      </p:pic>
      <p:sp>
        <p:nvSpPr>
          <p:cNvPr id="258" name="Google Shape;258;p17"/>
          <p:cNvSpPr txBox="1"/>
          <p:nvPr>
            <p:ph idx="12" type="sldNum"/>
          </p:nvPr>
        </p:nvSpPr>
        <p:spPr>
          <a:xfrm>
            <a:off x="8483346" y="6272785"/>
            <a:ext cx="480060" cy="365125"/>
          </a:xfrm>
          <a:prstGeom prst="rect">
            <a:avLst/>
          </a:prstGeom>
          <a:noFill/>
          <a:ln>
            <a:noFill/>
          </a:ln>
        </p:spPr>
        <p:txBody>
          <a:bodyPr anchorCtr="0" anchor="ctr" bIns="0" lIns="0" spcFirstLastPara="1" rIns="0" wrap="square" tIns="0">
            <a:spAutoFit/>
          </a:bodyPr>
          <a:lstStyle/>
          <a:p>
            <a:pPr indent="0" lvl="0" marL="38100" marR="0" rtl="0" algn="l">
              <a:spcBef>
                <a:spcPts val="0"/>
              </a:spcBef>
              <a:spcAft>
                <a:spcPts val="0"/>
              </a:spcAft>
              <a:buNone/>
            </a:pPr>
            <a:fld id="{00000000-1234-1234-1234-123412341234}" type="slidenum">
              <a:rPr b="0" i="0" lang="en-MY" sz="600">
                <a:solidFill>
                  <a:schemeClr val="dk1"/>
                </a:solidFill>
                <a:latin typeface="Helvetica Neue"/>
                <a:ea typeface="Helvetica Neue"/>
                <a:cs typeface="Helvetica Neue"/>
                <a:sym typeface="Helvetica Neue"/>
              </a:rPr>
              <a:t>‹#›</a:t>
            </a:fld>
            <a:r>
              <a:rPr b="0" i="0" lang="en-MY" sz="600">
                <a:solidFill>
                  <a:schemeClr val="dk1"/>
                </a:solidFill>
                <a:latin typeface="Helvetica Neue"/>
                <a:ea typeface="Helvetica Neue"/>
                <a:cs typeface="Helvetica Neue"/>
                <a:sym typeface="Helvetica Neue"/>
              </a:rPr>
              <a:t> / 29</a:t>
            </a:r>
            <a:endParaRPr b="0" i="0" sz="600">
              <a:solidFill>
                <a:schemeClr val="dk1"/>
              </a:solidFill>
              <a:latin typeface="Helvetica Neue"/>
              <a:ea typeface="Helvetica Neue"/>
              <a:cs typeface="Helvetica Neue"/>
              <a:sym typeface="Helvetica Neue"/>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251520" y="188640"/>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a:t>
            </a:r>
            <a:endParaRPr/>
          </a:p>
        </p:txBody>
      </p:sp>
      <p:sp>
        <p:nvSpPr>
          <p:cNvPr id="264" name="Google Shape;264;p18"/>
          <p:cNvSpPr txBox="1"/>
          <p:nvPr>
            <p:ph idx="1" type="body"/>
          </p:nvPr>
        </p:nvSpPr>
        <p:spPr>
          <a:xfrm>
            <a:off x="457200" y="1481329"/>
            <a:ext cx="1522512" cy="230771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lang="en-MY" sz="1800"/>
              <a:t>GR</a:t>
            </a:r>
            <a:endParaRPr/>
          </a:p>
          <a:p>
            <a:pPr indent="-182880" lvl="1" marL="457200" rtl="0" algn="l">
              <a:lnSpc>
                <a:spcPct val="90000"/>
              </a:lnSpc>
              <a:spcBef>
                <a:spcPts val="400"/>
              </a:spcBef>
              <a:spcAft>
                <a:spcPts val="0"/>
              </a:spcAft>
              <a:buSzPts val="1530"/>
              <a:buFont typeface="Noto Sans Symbols"/>
              <a:buChar char="⮚"/>
            </a:pPr>
            <a:r>
              <a:rPr lang="en-MY" sz="1800">
                <a:solidFill>
                  <a:srgbClr val="FF0000"/>
                </a:solidFill>
              </a:rPr>
              <a:t> MW</a:t>
            </a:r>
            <a:endParaRPr/>
          </a:p>
          <a:p>
            <a:pPr indent="-182880" lvl="0" marL="182880" rtl="0" algn="l">
              <a:lnSpc>
                <a:spcPct val="90000"/>
              </a:lnSpc>
              <a:spcBef>
                <a:spcPts val="1400"/>
              </a:spcBef>
              <a:spcAft>
                <a:spcPts val="0"/>
              </a:spcAft>
              <a:buSzPts val="1530"/>
              <a:buChar char="▪"/>
            </a:pPr>
            <a:r>
              <a:rPr lang="en-MY" sz="1800"/>
              <a:t>HK</a:t>
            </a:r>
            <a:endParaRPr/>
          </a:p>
          <a:p>
            <a:pPr indent="-182880" lvl="1" marL="457200" rtl="0" algn="l">
              <a:lnSpc>
                <a:spcPct val="90000"/>
              </a:lnSpc>
              <a:spcBef>
                <a:spcPts val="400"/>
              </a:spcBef>
              <a:spcAft>
                <a:spcPts val="0"/>
              </a:spcAft>
              <a:buSzPts val="1530"/>
              <a:buFont typeface="Noto Sans Symbols"/>
              <a:buChar char="⮚"/>
            </a:pPr>
            <a:r>
              <a:rPr lang="en-MY" sz="1800">
                <a:solidFill>
                  <a:srgbClr val="FF0000"/>
                </a:solidFill>
              </a:rPr>
              <a:t> IF</a:t>
            </a:r>
            <a:endParaRPr sz="1600">
              <a:solidFill>
                <a:srgbClr val="FF0000"/>
              </a:solidFill>
            </a:endParaRPr>
          </a:p>
          <a:p>
            <a:pPr indent="-182880" lvl="0" marL="182880" rtl="0" algn="l">
              <a:lnSpc>
                <a:spcPct val="90000"/>
              </a:lnSpc>
              <a:spcBef>
                <a:spcPts val="1400"/>
              </a:spcBef>
              <a:spcAft>
                <a:spcPts val="0"/>
              </a:spcAft>
              <a:buSzPts val="1530"/>
              <a:buChar char="▪"/>
            </a:pPr>
            <a:r>
              <a:rPr lang="en-MY" sz="1800"/>
              <a:t>MY</a:t>
            </a:r>
            <a:endParaRPr/>
          </a:p>
          <a:p>
            <a:pPr indent="-182880" lvl="1" marL="457200" rtl="0" algn="l">
              <a:lnSpc>
                <a:spcPct val="90000"/>
              </a:lnSpc>
              <a:spcBef>
                <a:spcPts val="400"/>
              </a:spcBef>
              <a:spcAft>
                <a:spcPts val="0"/>
              </a:spcAft>
              <a:buSzPts val="1530"/>
              <a:buFont typeface="Noto Sans Symbols"/>
              <a:buChar char="⮚"/>
            </a:pPr>
            <a:r>
              <a:rPr lang="en-MY" sz="1800">
                <a:solidFill>
                  <a:srgbClr val="FF0000"/>
                </a:solidFill>
              </a:rPr>
              <a:t> OW</a:t>
            </a:r>
            <a:endParaRPr sz="1600">
              <a:solidFill>
                <a:srgbClr val="FF0000"/>
              </a:solidFill>
            </a:endParaRPr>
          </a:p>
        </p:txBody>
      </p:sp>
      <p:sp>
        <p:nvSpPr>
          <p:cNvPr id="265" name="Google Shape;265;p18"/>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graphicFrame>
        <p:nvGraphicFramePr>
          <p:cNvPr id="266" name="Google Shape;266;p18"/>
          <p:cNvGraphicFramePr/>
          <p:nvPr/>
        </p:nvGraphicFramePr>
        <p:xfrm>
          <a:off x="2460000" y="1707186"/>
          <a:ext cx="3000000" cy="3000000"/>
        </p:xfrm>
        <a:graphic>
          <a:graphicData uri="http://schemas.openxmlformats.org/drawingml/2006/table">
            <a:tbl>
              <a:tblPr bandRow="1" firstRow="1">
                <a:noFill/>
                <a:tableStyleId>{9E161431-98CE-46AB-A128-3F9A0BF304BB}</a:tableStyleId>
              </a:tblPr>
              <a:tblGrid>
                <a:gridCol w="1211075"/>
                <a:gridCol w="1211075"/>
                <a:gridCol w="1211075"/>
                <a:gridCol w="1211075"/>
                <a:gridCol w="1211075"/>
              </a:tblGrid>
              <a:tr h="831700">
                <a:tc>
                  <a:txBody>
                    <a:bodyPr/>
                    <a:lstStyle/>
                    <a:p>
                      <a:pPr indent="0" lvl="0" marL="0" marR="0" rtl="0" algn="ctr">
                        <a:spcBef>
                          <a:spcPts val="0"/>
                        </a:spcBef>
                        <a:spcAft>
                          <a:spcPts val="0"/>
                        </a:spcAft>
                        <a:buNone/>
                      </a:pPr>
                      <a:r>
                        <a:rPr lang="en-MY" sz="4000"/>
                        <a:t>A</a:t>
                      </a:r>
                      <a:endParaRPr/>
                    </a:p>
                  </a:txBody>
                  <a:tcPr marT="102525" marB="102525" marR="205075" marL="205075"/>
                </a:tc>
                <a:tc>
                  <a:txBody>
                    <a:bodyPr/>
                    <a:lstStyle/>
                    <a:p>
                      <a:pPr indent="0" lvl="0" marL="0" marR="0" rtl="0" algn="ctr">
                        <a:spcBef>
                          <a:spcPts val="0"/>
                        </a:spcBef>
                        <a:spcAft>
                          <a:spcPts val="0"/>
                        </a:spcAft>
                        <a:buNone/>
                      </a:pPr>
                      <a:r>
                        <a:rPr lang="en-MY" sz="4000"/>
                        <a:t>B</a:t>
                      </a:r>
                      <a:endParaRPr/>
                    </a:p>
                  </a:txBody>
                  <a:tcPr marT="102525" marB="102525" marR="205075" marL="205075"/>
                </a:tc>
                <a:tc>
                  <a:txBody>
                    <a:bodyPr/>
                    <a:lstStyle/>
                    <a:p>
                      <a:pPr indent="0" lvl="0" marL="0" marR="0" rtl="0" algn="ctr">
                        <a:spcBef>
                          <a:spcPts val="0"/>
                        </a:spcBef>
                        <a:spcAft>
                          <a:spcPts val="0"/>
                        </a:spcAft>
                        <a:buNone/>
                      </a:pPr>
                      <a:r>
                        <a:rPr lang="en-MY" sz="4000"/>
                        <a:t>C</a:t>
                      </a:r>
                      <a:endParaRPr/>
                    </a:p>
                  </a:txBody>
                  <a:tcPr marT="102525" marB="102525" marR="205075" marL="205075"/>
                </a:tc>
                <a:tc>
                  <a:txBody>
                    <a:bodyPr/>
                    <a:lstStyle/>
                    <a:p>
                      <a:pPr indent="0" lvl="0" marL="0" marR="0" rtl="0" algn="ctr">
                        <a:spcBef>
                          <a:spcPts val="0"/>
                        </a:spcBef>
                        <a:spcAft>
                          <a:spcPts val="0"/>
                        </a:spcAft>
                        <a:buNone/>
                      </a:pPr>
                      <a:r>
                        <a:rPr lang="en-MY" sz="4000"/>
                        <a:t>D</a:t>
                      </a:r>
                      <a:endParaRPr/>
                    </a:p>
                  </a:txBody>
                  <a:tcPr marT="102525" marB="102525" marR="205075" marL="205075"/>
                </a:tc>
                <a:tc>
                  <a:txBody>
                    <a:bodyPr/>
                    <a:lstStyle/>
                    <a:p>
                      <a:pPr indent="0" lvl="0" marL="0" marR="0" rtl="0" algn="ctr">
                        <a:spcBef>
                          <a:spcPts val="0"/>
                        </a:spcBef>
                        <a:spcAft>
                          <a:spcPts val="0"/>
                        </a:spcAft>
                        <a:buNone/>
                      </a:pPr>
                      <a:r>
                        <a:rPr lang="en-MY" sz="4000"/>
                        <a:t>E</a:t>
                      </a:r>
                      <a:endParaRPr/>
                    </a:p>
                  </a:txBody>
                  <a:tcPr marT="102525" marB="102525" marR="205075" marL="205075"/>
                </a:tc>
              </a:tr>
              <a:tr h="831700">
                <a:tc>
                  <a:txBody>
                    <a:bodyPr/>
                    <a:lstStyle/>
                    <a:p>
                      <a:pPr indent="0" lvl="0" marL="0" marR="0" rtl="0" algn="ctr">
                        <a:spcBef>
                          <a:spcPts val="0"/>
                        </a:spcBef>
                        <a:spcAft>
                          <a:spcPts val="0"/>
                        </a:spcAft>
                        <a:buNone/>
                      </a:pPr>
                      <a:r>
                        <a:rPr lang="en-MY" sz="4000"/>
                        <a:t>F</a:t>
                      </a:r>
                      <a:endParaRPr/>
                    </a:p>
                  </a:txBody>
                  <a:tcPr marT="102525" marB="102525" marR="205075" marL="205075"/>
                </a:tc>
                <a:tc>
                  <a:txBody>
                    <a:bodyPr/>
                    <a:lstStyle/>
                    <a:p>
                      <a:pPr indent="0" lvl="0" marL="0" marR="0" rtl="0" algn="ctr">
                        <a:spcBef>
                          <a:spcPts val="0"/>
                        </a:spcBef>
                        <a:spcAft>
                          <a:spcPts val="0"/>
                        </a:spcAft>
                        <a:buNone/>
                      </a:pPr>
                      <a:r>
                        <a:rPr lang="en-MY" sz="4000"/>
                        <a:t>G</a:t>
                      </a:r>
                      <a:endParaRPr/>
                    </a:p>
                  </a:txBody>
                  <a:tcPr marT="102525" marB="102525" marR="205075" marL="205075"/>
                </a:tc>
                <a:tc>
                  <a:txBody>
                    <a:bodyPr/>
                    <a:lstStyle/>
                    <a:p>
                      <a:pPr indent="0" lvl="0" marL="0" marR="0" rtl="0" algn="ctr">
                        <a:spcBef>
                          <a:spcPts val="0"/>
                        </a:spcBef>
                        <a:spcAft>
                          <a:spcPts val="0"/>
                        </a:spcAft>
                        <a:buNone/>
                      </a:pPr>
                      <a:r>
                        <a:rPr lang="en-MY" sz="4000"/>
                        <a:t>H</a:t>
                      </a:r>
                      <a:endParaRPr/>
                    </a:p>
                  </a:txBody>
                  <a:tcPr marT="102525" marB="102525" marR="205075" marL="205075"/>
                </a:tc>
                <a:tc>
                  <a:txBody>
                    <a:bodyPr/>
                    <a:lstStyle/>
                    <a:p>
                      <a:pPr indent="0" lvl="0" marL="0" marR="0" rtl="0" algn="ctr">
                        <a:spcBef>
                          <a:spcPts val="0"/>
                        </a:spcBef>
                        <a:spcAft>
                          <a:spcPts val="0"/>
                        </a:spcAft>
                        <a:buNone/>
                      </a:pPr>
                      <a:r>
                        <a:rPr lang="en-MY" sz="4000"/>
                        <a:t>I</a:t>
                      </a:r>
                      <a:endParaRPr/>
                    </a:p>
                  </a:txBody>
                  <a:tcPr marT="102525" marB="102525" marR="205075" marL="205075"/>
                </a:tc>
                <a:tc>
                  <a:txBody>
                    <a:bodyPr/>
                    <a:lstStyle/>
                    <a:p>
                      <a:pPr indent="0" lvl="0" marL="0" marR="0" rtl="0" algn="ctr">
                        <a:spcBef>
                          <a:spcPts val="0"/>
                        </a:spcBef>
                        <a:spcAft>
                          <a:spcPts val="0"/>
                        </a:spcAft>
                        <a:buNone/>
                      </a:pPr>
                      <a:r>
                        <a:rPr lang="en-MY" sz="4000"/>
                        <a:t>K</a:t>
                      </a:r>
                      <a:endParaRPr/>
                    </a:p>
                  </a:txBody>
                  <a:tcPr marT="102525" marB="102525" marR="205075" marL="205075"/>
                </a:tc>
              </a:tr>
              <a:tr h="831700">
                <a:tc>
                  <a:txBody>
                    <a:bodyPr/>
                    <a:lstStyle/>
                    <a:p>
                      <a:pPr indent="0" lvl="0" marL="0" marR="0" rtl="0" algn="ctr">
                        <a:spcBef>
                          <a:spcPts val="0"/>
                        </a:spcBef>
                        <a:spcAft>
                          <a:spcPts val="0"/>
                        </a:spcAft>
                        <a:buNone/>
                      </a:pPr>
                      <a:r>
                        <a:rPr lang="en-MY" sz="4000"/>
                        <a:t>L</a:t>
                      </a:r>
                      <a:endParaRPr/>
                    </a:p>
                  </a:txBody>
                  <a:tcPr marT="102525" marB="102525" marR="205075" marL="205075"/>
                </a:tc>
                <a:tc>
                  <a:txBody>
                    <a:bodyPr/>
                    <a:lstStyle/>
                    <a:p>
                      <a:pPr indent="0" lvl="0" marL="0" marR="0" rtl="0" algn="ctr">
                        <a:spcBef>
                          <a:spcPts val="0"/>
                        </a:spcBef>
                        <a:spcAft>
                          <a:spcPts val="0"/>
                        </a:spcAft>
                        <a:buNone/>
                      </a:pPr>
                      <a:r>
                        <a:rPr lang="en-MY" sz="4000"/>
                        <a:t>M</a:t>
                      </a:r>
                      <a:endParaRPr/>
                    </a:p>
                  </a:txBody>
                  <a:tcPr marT="102525" marB="102525" marR="205075" marL="205075"/>
                </a:tc>
                <a:tc>
                  <a:txBody>
                    <a:bodyPr/>
                    <a:lstStyle/>
                    <a:p>
                      <a:pPr indent="0" lvl="0" marL="0" marR="0" rtl="0" algn="ctr">
                        <a:spcBef>
                          <a:spcPts val="0"/>
                        </a:spcBef>
                        <a:spcAft>
                          <a:spcPts val="0"/>
                        </a:spcAft>
                        <a:buNone/>
                      </a:pPr>
                      <a:r>
                        <a:rPr lang="en-MY" sz="4000"/>
                        <a:t>N</a:t>
                      </a:r>
                      <a:endParaRPr/>
                    </a:p>
                  </a:txBody>
                  <a:tcPr marT="102525" marB="102525" marR="205075" marL="205075"/>
                </a:tc>
                <a:tc>
                  <a:txBody>
                    <a:bodyPr/>
                    <a:lstStyle/>
                    <a:p>
                      <a:pPr indent="0" lvl="0" marL="0" marR="0" rtl="0" algn="ctr">
                        <a:spcBef>
                          <a:spcPts val="0"/>
                        </a:spcBef>
                        <a:spcAft>
                          <a:spcPts val="0"/>
                        </a:spcAft>
                        <a:buNone/>
                      </a:pPr>
                      <a:r>
                        <a:rPr lang="en-MY" sz="4000"/>
                        <a:t>O</a:t>
                      </a:r>
                      <a:endParaRPr/>
                    </a:p>
                  </a:txBody>
                  <a:tcPr marT="102525" marB="102525" marR="205075" marL="205075"/>
                </a:tc>
                <a:tc>
                  <a:txBody>
                    <a:bodyPr/>
                    <a:lstStyle/>
                    <a:p>
                      <a:pPr indent="0" lvl="0" marL="0" marR="0" rtl="0" algn="ctr">
                        <a:spcBef>
                          <a:spcPts val="0"/>
                        </a:spcBef>
                        <a:spcAft>
                          <a:spcPts val="0"/>
                        </a:spcAft>
                        <a:buNone/>
                      </a:pPr>
                      <a:r>
                        <a:rPr lang="en-MY" sz="4000"/>
                        <a:t>P</a:t>
                      </a:r>
                      <a:endParaRPr/>
                    </a:p>
                  </a:txBody>
                  <a:tcPr marT="102525" marB="102525" marR="205075" marL="205075"/>
                </a:tc>
              </a:tr>
              <a:tr h="831700">
                <a:tc>
                  <a:txBody>
                    <a:bodyPr/>
                    <a:lstStyle/>
                    <a:p>
                      <a:pPr indent="0" lvl="0" marL="0" marR="0" rtl="0" algn="ctr">
                        <a:spcBef>
                          <a:spcPts val="0"/>
                        </a:spcBef>
                        <a:spcAft>
                          <a:spcPts val="0"/>
                        </a:spcAft>
                        <a:buNone/>
                      </a:pPr>
                      <a:r>
                        <a:rPr lang="en-MY" sz="4000"/>
                        <a:t>Q</a:t>
                      </a:r>
                      <a:endParaRPr/>
                    </a:p>
                  </a:txBody>
                  <a:tcPr marT="102525" marB="102525" marR="205075" marL="205075"/>
                </a:tc>
                <a:tc>
                  <a:txBody>
                    <a:bodyPr/>
                    <a:lstStyle/>
                    <a:p>
                      <a:pPr indent="0" lvl="0" marL="0" marR="0" rtl="0" algn="ctr">
                        <a:spcBef>
                          <a:spcPts val="0"/>
                        </a:spcBef>
                        <a:spcAft>
                          <a:spcPts val="0"/>
                        </a:spcAft>
                        <a:buNone/>
                      </a:pPr>
                      <a:r>
                        <a:rPr lang="en-MY" sz="4000"/>
                        <a:t>R</a:t>
                      </a:r>
                      <a:endParaRPr/>
                    </a:p>
                  </a:txBody>
                  <a:tcPr marT="102525" marB="102525" marR="205075" marL="205075"/>
                </a:tc>
                <a:tc>
                  <a:txBody>
                    <a:bodyPr/>
                    <a:lstStyle/>
                    <a:p>
                      <a:pPr indent="0" lvl="0" marL="0" marR="0" rtl="0" algn="ctr">
                        <a:spcBef>
                          <a:spcPts val="0"/>
                        </a:spcBef>
                        <a:spcAft>
                          <a:spcPts val="0"/>
                        </a:spcAft>
                        <a:buNone/>
                      </a:pPr>
                      <a:r>
                        <a:rPr lang="en-MY" sz="4000"/>
                        <a:t>S</a:t>
                      </a:r>
                      <a:endParaRPr/>
                    </a:p>
                  </a:txBody>
                  <a:tcPr marT="102525" marB="102525" marR="205075" marL="205075"/>
                </a:tc>
                <a:tc>
                  <a:txBody>
                    <a:bodyPr/>
                    <a:lstStyle/>
                    <a:p>
                      <a:pPr indent="0" lvl="0" marL="0" marR="0" rtl="0" algn="ctr">
                        <a:spcBef>
                          <a:spcPts val="0"/>
                        </a:spcBef>
                        <a:spcAft>
                          <a:spcPts val="0"/>
                        </a:spcAft>
                        <a:buNone/>
                      </a:pPr>
                      <a:r>
                        <a:rPr lang="en-MY" sz="4000"/>
                        <a:t>T</a:t>
                      </a:r>
                      <a:endParaRPr/>
                    </a:p>
                  </a:txBody>
                  <a:tcPr marT="102525" marB="102525" marR="205075" marL="205075"/>
                </a:tc>
                <a:tc>
                  <a:txBody>
                    <a:bodyPr/>
                    <a:lstStyle/>
                    <a:p>
                      <a:pPr indent="0" lvl="0" marL="0" marR="0" rtl="0" algn="ctr">
                        <a:spcBef>
                          <a:spcPts val="0"/>
                        </a:spcBef>
                        <a:spcAft>
                          <a:spcPts val="0"/>
                        </a:spcAft>
                        <a:buNone/>
                      </a:pPr>
                      <a:r>
                        <a:rPr lang="en-MY" sz="4000"/>
                        <a:t>U</a:t>
                      </a:r>
                      <a:endParaRPr/>
                    </a:p>
                  </a:txBody>
                  <a:tcPr marT="102525" marB="102525" marR="205075" marL="205075"/>
                </a:tc>
              </a:tr>
              <a:tr h="831700">
                <a:tc>
                  <a:txBody>
                    <a:bodyPr/>
                    <a:lstStyle/>
                    <a:p>
                      <a:pPr indent="0" lvl="0" marL="0" marR="0" rtl="0" algn="ctr">
                        <a:spcBef>
                          <a:spcPts val="0"/>
                        </a:spcBef>
                        <a:spcAft>
                          <a:spcPts val="0"/>
                        </a:spcAft>
                        <a:buNone/>
                      </a:pPr>
                      <a:r>
                        <a:rPr lang="en-MY" sz="4000"/>
                        <a:t>V</a:t>
                      </a:r>
                      <a:endParaRPr/>
                    </a:p>
                  </a:txBody>
                  <a:tcPr marT="102525" marB="102525" marR="205075" marL="205075"/>
                </a:tc>
                <a:tc>
                  <a:txBody>
                    <a:bodyPr/>
                    <a:lstStyle/>
                    <a:p>
                      <a:pPr indent="0" lvl="0" marL="0" marR="0" rtl="0" algn="ctr">
                        <a:spcBef>
                          <a:spcPts val="0"/>
                        </a:spcBef>
                        <a:spcAft>
                          <a:spcPts val="0"/>
                        </a:spcAft>
                        <a:buNone/>
                      </a:pPr>
                      <a:r>
                        <a:rPr lang="en-MY" sz="4000"/>
                        <a:t>W</a:t>
                      </a:r>
                      <a:endParaRPr/>
                    </a:p>
                  </a:txBody>
                  <a:tcPr marT="102525" marB="102525" marR="205075" marL="205075"/>
                </a:tc>
                <a:tc>
                  <a:txBody>
                    <a:bodyPr/>
                    <a:lstStyle/>
                    <a:p>
                      <a:pPr indent="0" lvl="0" marL="0" marR="0" rtl="0" algn="ctr">
                        <a:spcBef>
                          <a:spcPts val="0"/>
                        </a:spcBef>
                        <a:spcAft>
                          <a:spcPts val="0"/>
                        </a:spcAft>
                        <a:buNone/>
                      </a:pPr>
                      <a:r>
                        <a:rPr lang="en-MY" sz="4000"/>
                        <a:t>X</a:t>
                      </a:r>
                      <a:endParaRPr/>
                    </a:p>
                  </a:txBody>
                  <a:tcPr marT="102525" marB="102525" marR="205075" marL="205075"/>
                </a:tc>
                <a:tc>
                  <a:txBody>
                    <a:bodyPr/>
                    <a:lstStyle/>
                    <a:p>
                      <a:pPr indent="0" lvl="0" marL="0" marR="0" rtl="0" algn="ctr">
                        <a:spcBef>
                          <a:spcPts val="0"/>
                        </a:spcBef>
                        <a:spcAft>
                          <a:spcPts val="0"/>
                        </a:spcAft>
                        <a:buNone/>
                      </a:pPr>
                      <a:r>
                        <a:rPr lang="en-MY" sz="4000"/>
                        <a:t>Y</a:t>
                      </a:r>
                      <a:endParaRPr/>
                    </a:p>
                  </a:txBody>
                  <a:tcPr marT="102525" marB="102525" marR="205075" marL="205075"/>
                </a:tc>
                <a:tc>
                  <a:txBody>
                    <a:bodyPr/>
                    <a:lstStyle/>
                    <a:p>
                      <a:pPr indent="0" lvl="0" marL="0" marR="0" rtl="0" algn="ctr">
                        <a:spcBef>
                          <a:spcPts val="0"/>
                        </a:spcBef>
                        <a:spcAft>
                          <a:spcPts val="0"/>
                        </a:spcAft>
                        <a:buNone/>
                      </a:pPr>
                      <a:r>
                        <a:rPr lang="en-MY" sz="4000"/>
                        <a:t>Z</a:t>
                      </a:r>
                      <a:endParaRPr/>
                    </a:p>
                  </a:txBody>
                  <a:tcPr marT="102525" marB="102525" marR="205075" marL="2050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 (SIMPLE)</a:t>
            </a:r>
            <a:endParaRPr/>
          </a:p>
        </p:txBody>
      </p:sp>
      <p:sp>
        <p:nvSpPr>
          <p:cNvPr id="272" name="Google Shape;272;p19"/>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graphicFrame>
        <p:nvGraphicFramePr>
          <p:cNvPr id="273" name="Google Shape;273;p19"/>
          <p:cNvGraphicFramePr/>
          <p:nvPr/>
        </p:nvGraphicFramePr>
        <p:xfrm>
          <a:off x="4746741" y="1707187"/>
          <a:ext cx="3000000" cy="3000000"/>
        </p:xfrm>
        <a:graphic>
          <a:graphicData uri="http://schemas.openxmlformats.org/drawingml/2006/table">
            <a:tbl>
              <a:tblPr bandRow="1" firstRow="1">
                <a:noFill/>
                <a:tableStyleId>{9E161431-98CE-46AB-A128-3F9A0BF304BB}</a:tableStyleId>
              </a:tblPr>
              <a:tblGrid>
                <a:gridCol w="857950"/>
                <a:gridCol w="857950"/>
                <a:gridCol w="857950"/>
                <a:gridCol w="857950"/>
                <a:gridCol w="857950"/>
              </a:tblGrid>
              <a:tr h="589200">
                <a:tc>
                  <a:txBody>
                    <a:bodyPr/>
                    <a:lstStyle/>
                    <a:p>
                      <a:pPr indent="0" lvl="0" marL="0" marR="0" rtl="0" algn="ctr">
                        <a:spcBef>
                          <a:spcPts val="0"/>
                        </a:spcBef>
                        <a:spcAft>
                          <a:spcPts val="0"/>
                        </a:spcAft>
                        <a:buNone/>
                      </a:pPr>
                      <a:r>
                        <a:rPr lang="en-MY" sz="2800"/>
                        <a:t>A</a:t>
                      </a:r>
                      <a:endParaRPr/>
                    </a:p>
                  </a:txBody>
                  <a:tcPr marT="72650" marB="72650" marR="145275" marL="145275"/>
                </a:tc>
                <a:tc>
                  <a:txBody>
                    <a:bodyPr/>
                    <a:lstStyle/>
                    <a:p>
                      <a:pPr indent="0" lvl="0" marL="0" marR="0" rtl="0" algn="ctr">
                        <a:spcBef>
                          <a:spcPts val="0"/>
                        </a:spcBef>
                        <a:spcAft>
                          <a:spcPts val="0"/>
                        </a:spcAft>
                        <a:buNone/>
                      </a:pPr>
                      <a:r>
                        <a:rPr lang="en-MY" sz="2800"/>
                        <a:t>B</a:t>
                      </a:r>
                      <a:endParaRPr/>
                    </a:p>
                  </a:txBody>
                  <a:tcPr marT="72650" marB="72650" marR="145275" marL="145275"/>
                </a:tc>
                <a:tc>
                  <a:txBody>
                    <a:bodyPr/>
                    <a:lstStyle/>
                    <a:p>
                      <a:pPr indent="0" lvl="0" marL="0" marR="0" rtl="0" algn="ctr">
                        <a:spcBef>
                          <a:spcPts val="0"/>
                        </a:spcBef>
                        <a:spcAft>
                          <a:spcPts val="0"/>
                        </a:spcAft>
                        <a:buNone/>
                      </a:pPr>
                      <a:r>
                        <a:rPr lang="en-MY" sz="2800"/>
                        <a:t>C</a:t>
                      </a:r>
                      <a:endParaRPr/>
                    </a:p>
                  </a:txBody>
                  <a:tcPr marT="72650" marB="72650" marR="145275" marL="145275"/>
                </a:tc>
                <a:tc>
                  <a:txBody>
                    <a:bodyPr/>
                    <a:lstStyle/>
                    <a:p>
                      <a:pPr indent="0" lvl="0" marL="0" marR="0" rtl="0" algn="ctr">
                        <a:spcBef>
                          <a:spcPts val="0"/>
                        </a:spcBef>
                        <a:spcAft>
                          <a:spcPts val="0"/>
                        </a:spcAft>
                        <a:buNone/>
                      </a:pPr>
                      <a:r>
                        <a:rPr lang="en-MY" sz="2800"/>
                        <a:t>D</a:t>
                      </a:r>
                      <a:endParaRPr/>
                    </a:p>
                  </a:txBody>
                  <a:tcPr marT="72650" marB="72650" marR="145275" marL="145275"/>
                </a:tc>
                <a:tc>
                  <a:txBody>
                    <a:bodyPr/>
                    <a:lstStyle/>
                    <a:p>
                      <a:pPr indent="0" lvl="0" marL="0" marR="0" rtl="0" algn="ctr">
                        <a:spcBef>
                          <a:spcPts val="0"/>
                        </a:spcBef>
                        <a:spcAft>
                          <a:spcPts val="0"/>
                        </a:spcAft>
                        <a:buNone/>
                      </a:pPr>
                      <a:r>
                        <a:rPr lang="en-MY" sz="2800"/>
                        <a:t>E</a:t>
                      </a:r>
                      <a:endParaRPr/>
                    </a:p>
                  </a:txBody>
                  <a:tcPr marT="72650" marB="72650" marR="145275" marL="145275"/>
                </a:tc>
              </a:tr>
              <a:tr h="589200">
                <a:tc>
                  <a:txBody>
                    <a:bodyPr/>
                    <a:lstStyle/>
                    <a:p>
                      <a:pPr indent="0" lvl="0" marL="0" marR="0" rtl="0" algn="ctr">
                        <a:spcBef>
                          <a:spcPts val="0"/>
                        </a:spcBef>
                        <a:spcAft>
                          <a:spcPts val="0"/>
                        </a:spcAft>
                        <a:buNone/>
                      </a:pPr>
                      <a:r>
                        <a:rPr lang="en-MY" sz="2800"/>
                        <a:t>F</a:t>
                      </a:r>
                      <a:endParaRPr/>
                    </a:p>
                  </a:txBody>
                  <a:tcPr marT="72650" marB="72650" marR="145275" marL="145275"/>
                </a:tc>
                <a:tc>
                  <a:txBody>
                    <a:bodyPr/>
                    <a:lstStyle/>
                    <a:p>
                      <a:pPr indent="0" lvl="0" marL="0" marR="0" rtl="0" algn="ctr">
                        <a:spcBef>
                          <a:spcPts val="0"/>
                        </a:spcBef>
                        <a:spcAft>
                          <a:spcPts val="0"/>
                        </a:spcAft>
                        <a:buNone/>
                      </a:pPr>
                      <a:r>
                        <a:rPr lang="en-MY" sz="2800"/>
                        <a:t>G</a:t>
                      </a:r>
                      <a:endParaRPr/>
                    </a:p>
                  </a:txBody>
                  <a:tcPr marT="72650" marB="72650" marR="145275" marL="145275"/>
                </a:tc>
                <a:tc>
                  <a:txBody>
                    <a:bodyPr/>
                    <a:lstStyle/>
                    <a:p>
                      <a:pPr indent="0" lvl="0" marL="0" marR="0" rtl="0" algn="ctr">
                        <a:spcBef>
                          <a:spcPts val="0"/>
                        </a:spcBef>
                        <a:spcAft>
                          <a:spcPts val="0"/>
                        </a:spcAft>
                        <a:buNone/>
                      </a:pPr>
                      <a:r>
                        <a:rPr lang="en-MY" sz="2800"/>
                        <a:t>H</a:t>
                      </a:r>
                      <a:endParaRPr/>
                    </a:p>
                  </a:txBody>
                  <a:tcPr marT="72650" marB="72650" marR="145275" marL="145275"/>
                </a:tc>
                <a:tc>
                  <a:txBody>
                    <a:bodyPr/>
                    <a:lstStyle/>
                    <a:p>
                      <a:pPr indent="0" lvl="0" marL="0" marR="0" rtl="0" algn="ctr">
                        <a:spcBef>
                          <a:spcPts val="0"/>
                        </a:spcBef>
                        <a:spcAft>
                          <a:spcPts val="0"/>
                        </a:spcAft>
                        <a:buNone/>
                      </a:pPr>
                      <a:r>
                        <a:rPr lang="en-MY" sz="2800"/>
                        <a:t>I</a:t>
                      </a:r>
                      <a:endParaRPr/>
                    </a:p>
                  </a:txBody>
                  <a:tcPr marT="72650" marB="72650" marR="145275" marL="145275"/>
                </a:tc>
                <a:tc>
                  <a:txBody>
                    <a:bodyPr/>
                    <a:lstStyle/>
                    <a:p>
                      <a:pPr indent="0" lvl="0" marL="0" marR="0" rtl="0" algn="ctr">
                        <a:spcBef>
                          <a:spcPts val="0"/>
                        </a:spcBef>
                        <a:spcAft>
                          <a:spcPts val="0"/>
                        </a:spcAft>
                        <a:buNone/>
                      </a:pPr>
                      <a:r>
                        <a:rPr lang="en-MY" sz="2800"/>
                        <a:t>K</a:t>
                      </a:r>
                      <a:endParaRPr/>
                    </a:p>
                  </a:txBody>
                  <a:tcPr marT="72650" marB="72650" marR="145275" marL="145275"/>
                </a:tc>
              </a:tr>
              <a:tr h="589200">
                <a:tc>
                  <a:txBody>
                    <a:bodyPr/>
                    <a:lstStyle/>
                    <a:p>
                      <a:pPr indent="0" lvl="0" marL="0" marR="0" rtl="0" algn="ctr">
                        <a:spcBef>
                          <a:spcPts val="0"/>
                        </a:spcBef>
                        <a:spcAft>
                          <a:spcPts val="0"/>
                        </a:spcAft>
                        <a:buNone/>
                      </a:pPr>
                      <a:r>
                        <a:rPr lang="en-MY" sz="2800"/>
                        <a:t>L</a:t>
                      </a:r>
                      <a:endParaRPr/>
                    </a:p>
                  </a:txBody>
                  <a:tcPr marT="72650" marB="72650" marR="145275" marL="145275"/>
                </a:tc>
                <a:tc>
                  <a:txBody>
                    <a:bodyPr/>
                    <a:lstStyle/>
                    <a:p>
                      <a:pPr indent="0" lvl="0" marL="0" marR="0" rtl="0" algn="ctr">
                        <a:spcBef>
                          <a:spcPts val="0"/>
                        </a:spcBef>
                        <a:spcAft>
                          <a:spcPts val="0"/>
                        </a:spcAft>
                        <a:buNone/>
                      </a:pPr>
                      <a:r>
                        <a:rPr lang="en-MY" sz="2800"/>
                        <a:t>M</a:t>
                      </a:r>
                      <a:endParaRPr/>
                    </a:p>
                  </a:txBody>
                  <a:tcPr marT="72650" marB="72650" marR="145275" marL="145275"/>
                </a:tc>
                <a:tc>
                  <a:txBody>
                    <a:bodyPr/>
                    <a:lstStyle/>
                    <a:p>
                      <a:pPr indent="0" lvl="0" marL="0" marR="0" rtl="0" algn="ctr">
                        <a:spcBef>
                          <a:spcPts val="0"/>
                        </a:spcBef>
                        <a:spcAft>
                          <a:spcPts val="0"/>
                        </a:spcAft>
                        <a:buNone/>
                      </a:pPr>
                      <a:r>
                        <a:rPr lang="en-MY" sz="2800"/>
                        <a:t>N</a:t>
                      </a:r>
                      <a:endParaRPr/>
                    </a:p>
                  </a:txBody>
                  <a:tcPr marT="72650" marB="72650" marR="145275" marL="145275"/>
                </a:tc>
                <a:tc>
                  <a:txBody>
                    <a:bodyPr/>
                    <a:lstStyle/>
                    <a:p>
                      <a:pPr indent="0" lvl="0" marL="0" marR="0" rtl="0" algn="ctr">
                        <a:spcBef>
                          <a:spcPts val="0"/>
                        </a:spcBef>
                        <a:spcAft>
                          <a:spcPts val="0"/>
                        </a:spcAft>
                        <a:buNone/>
                      </a:pPr>
                      <a:r>
                        <a:rPr lang="en-MY" sz="2800"/>
                        <a:t>O</a:t>
                      </a:r>
                      <a:endParaRPr/>
                    </a:p>
                  </a:txBody>
                  <a:tcPr marT="72650" marB="72650" marR="145275" marL="145275"/>
                </a:tc>
                <a:tc>
                  <a:txBody>
                    <a:bodyPr/>
                    <a:lstStyle/>
                    <a:p>
                      <a:pPr indent="0" lvl="0" marL="0" marR="0" rtl="0" algn="ctr">
                        <a:spcBef>
                          <a:spcPts val="0"/>
                        </a:spcBef>
                        <a:spcAft>
                          <a:spcPts val="0"/>
                        </a:spcAft>
                        <a:buNone/>
                      </a:pPr>
                      <a:r>
                        <a:rPr lang="en-MY" sz="2800"/>
                        <a:t>P</a:t>
                      </a:r>
                      <a:endParaRPr/>
                    </a:p>
                  </a:txBody>
                  <a:tcPr marT="72650" marB="72650" marR="145275" marL="145275"/>
                </a:tc>
              </a:tr>
              <a:tr h="589200">
                <a:tc>
                  <a:txBody>
                    <a:bodyPr/>
                    <a:lstStyle/>
                    <a:p>
                      <a:pPr indent="0" lvl="0" marL="0" marR="0" rtl="0" algn="ctr">
                        <a:spcBef>
                          <a:spcPts val="0"/>
                        </a:spcBef>
                        <a:spcAft>
                          <a:spcPts val="0"/>
                        </a:spcAft>
                        <a:buNone/>
                      </a:pPr>
                      <a:r>
                        <a:rPr lang="en-MY" sz="2800"/>
                        <a:t>Q</a:t>
                      </a:r>
                      <a:endParaRPr/>
                    </a:p>
                  </a:txBody>
                  <a:tcPr marT="72650" marB="72650" marR="145275" marL="145275"/>
                </a:tc>
                <a:tc>
                  <a:txBody>
                    <a:bodyPr/>
                    <a:lstStyle/>
                    <a:p>
                      <a:pPr indent="0" lvl="0" marL="0" marR="0" rtl="0" algn="ctr">
                        <a:spcBef>
                          <a:spcPts val="0"/>
                        </a:spcBef>
                        <a:spcAft>
                          <a:spcPts val="0"/>
                        </a:spcAft>
                        <a:buNone/>
                      </a:pPr>
                      <a:r>
                        <a:rPr lang="en-MY" sz="2800"/>
                        <a:t>R</a:t>
                      </a:r>
                      <a:endParaRPr/>
                    </a:p>
                  </a:txBody>
                  <a:tcPr marT="72650" marB="72650" marR="145275" marL="145275"/>
                </a:tc>
                <a:tc>
                  <a:txBody>
                    <a:bodyPr/>
                    <a:lstStyle/>
                    <a:p>
                      <a:pPr indent="0" lvl="0" marL="0" marR="0" rtl="0" algn="ctr">
                        <a:spcBef>
                          <a:spcPts val="0"/>
                        </a:spcBef>
                        <a:spcAft>
                          <a:spcPts val="0"/>
                        </a:spcAft>
                        <a:buNone/>
                      </a:pPr>
                      <a:r>
                        <a:rPr lang="en-MY" sz="2800"/>
                        <a:t>S</a:t>
                      </a:r>
                      <a:endParaRPr/>
                    </a:p>
                  </a:txBody>
                  <a:tcPr marT="72650" marB="72650" marR="145275" marL="145275"/>
                </a:tc>
                <a:tc>
                  <a:txBody>
                    <a:bodyPr/>
                    <a:lstStyle/>
                    <a:p>
                      <a:pPr indent="0" lvl="0" marL="0" marR="0" rtl="0" algn="ctr">
                        <a:spcBef>
                          <a:spcPts val="0"/>
                        </a:spcBef>
                        <a:spcAft>
                          <a:spcPts val="0"/>
                        </a:spcAft>
                        <a:buNone/>
                      </a:pPr>
                      <a:r>
                        <a:rPr lang="en-MY" sz="2800"/>
                        <a:t>T</a:t>
                      </a:r>
                      <a:endParaRPr/>
                    </a:p>
                  </a:txBody>
                  <a:tcPr marT="72650" marB="72650" marR="145275" marL="145275"/>
                </a:tc>
                <a:tc>
                  <a:txBody>
                    <a:bodyPr/>
                    <a:lstStyle/>
                    <a:p>
                      <a:pPr indent="0" lvl="0" marL="0" marR="0" rtl="0" algn="ctr">
                        <a:spcBef>
                          <a:spcPts val="0"/>
                        </a:spcBef>
                        <a:spcAft>
                          <a:spcPts val="0"/>
                        </a:spcAft>
                        <a:buNone/>
                      </a:pPr>
                      <a:r>
                        <a:rPr lang="en-MY" sz="2800"/>
                        <a:t>U</a:t>
                      </a:r>
                      <a:endParaRPr/>
                    </a:p>
                  </a:txBody>
                  <a:tcPr marT="72650" marB="72650" marR="145275" marL="145275"/>
                </a:tc>
              </a:tr>
              <a:tr h="589200">
                <a:tc>
                  <a:txBody>
                    <a:bodyPr/>
                    <a:lstStyle/>
                    <a:p>
                      <a:pPr indent="0" lvl="0" marL="0" marR="0" rtl="0" algn="ctr">
                        <a:spcBef>
                          <a:spcPts val="0"/>
                        </a:spcBef>
                        <a:spcAft>
                          <a:spcPts val="0"/>
                        </a:spcAft>
                        <a:buNone/>
                      </a:pPr>
                      <a:r>
                        <a:rPr lang="en-MY" sz="2800"/>
                        <a:t>V</a:t>
                      </a:r>
                      <a:endParaRPr/>
                    </a:p>
                  </a:txBody>
                  <a:tcPr marT="72650" marB="72650" marR="145275" marL="145275"/>
                </a:tc>
                <a:tc>
                  <a:txBody>
                    <a:bodyPr/>
                    <a:lstStyle/>
                    <a:p>
                      <a:pPr indent="0" lvl="0" marL="0" marR="0" rtl="0" algn="ctr">
                        <a:spcBef>
                          <a:spcPts val="0"/>
                        </a:spcBef>
                        <a:spcAft>
                          <a:spcPts val="0"/>
                        </a:spcAft>
                        <a:buNone/>
                      </a:pPr>
                      <a:r>
                        <a:rPr lang="en-MY" sz="2800"/>
                        <a:t>W</a:t>
                      </a:r>
                      <a:endParaRPr/>
                    </a:p>
                  </a:txBody>
                  <a:tcPr marT="72650" marB="72650" marR="145275" marL="145275"/>
                </a:tc>
                <a:tc>
                  <a:txBody>
                    <a:bodyPr/>
                    <a:lstStyle/>
                    <a:p>
                      <a:pPr indent="0" lvl="0" marL="0" marR="0" rtl="0" algn="ctr">
                        <a:spcBef>
                          <a:spcPts val="0"/>
                        </a:spcBef>
                        <a:spcAft>
                          <a:spcPts val="0"/>
                        </a:spcAft>
                        <a:buNone/>
                      </a:pPr>
                      <a:r>
                        <a:rPr lang="en-MY" sz="2800"/>
                        <a:t>X</a:t>
                      </a:r>
                      <a:endParaRPr/>
                    </a:p>
                  </a:txBody>
                  <a:tcPr marT="72650" marB="72650" marR="145275" marL="145275"/>
                </a:tc>
                <a:tc>
                  <a:txBody>
                    <a:bodyPr/>
                    <a:lstStyle/>
                    <a:p>
                      <a:pPr indent="0" lvl="0" marL="0" marR="0" rtl="0" algn="ctr">
                        <a:spcBef>
                          <a:spcPts val="0"/>
                        </a:spcBef>
                        <a:spcAft>
                          <a:spcPts val="0"/>
                        </a:spcAft>
                        <a:buNone/>
                      </a:pPr>
                      <a:r>
                        <a:rPr lang="en-MY" sz="2800"/>
                        <a:t>Y</a:t>
                      </a:r>
                      <a:endParaRPr/>
                    </a:p>
                  </a:txBody>
                  <a:tcPr marT="72650" marB="72650" marR="145275" marL="145275"/>
                </a:tc>
                <a:tc>
                  <a:txBody>
                    <a:bodyPr/>
                    <a:lstStyle/>
                    <a:p>
                      <a:pPr indent="0" lvl="0" marL="0" marR="0" rtl="0" algn="ctr">
                        <a:spcBef>
                          <a:spcPts val="0"/>
                        </a:spcBef>
                        <a:spcAft>
                          <a:spcPts val="0"/>
                        </a:spcAft>
                        <a:buNone/>
                      </a:pPr>
                      <a:r>
                        <a:rPr lang="en-MY" sz="2800"/>
                        <a:t>Z</a:t>
                      </a:r>
                      <a:endParaRPr/>
                    </a:p>
                  </a:txBody>
                  <a:tcPr marT="72650" marB="72650" marR="145275" marL="145275"/>
                </a:tc>
              </a:tr>
            </a:tbl>
          </a:graphicData>
        </a:graphic>
      </p:graphicFrame>
      <p:sp>
        <p:nvSpPr>
          <p:cNvPr id="274" name="Google Shape;274;p19"/>
          <p:cNvSpPr/>
          <p:nvPr/>
        </p:nvSpPr>
        <p:spPr>
          <a:xfrm>
            <a:off x="755576" y="1690689"/>
            <a:ext cx="2952328"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WELCOME</a:t>
            </a:r>
            <a:endParaRPr/>
          </a:p>
        </p:txBody>
      </p:sp>
      <p:sp>
        <p:nvSpPr>
          <p:cNvPr id="275" name="Google Shape;275;p19"/>
          <p:cNvSpPr/>
          <p:nvPr/>
        </p:nvSpPr>
        <p:spPr>
          <a:xfrm>
            <a:off x="505813"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a:t>
            </a:r>
            <a:endParaRPr/>
          </a:p>
        </p:txBody>
      </p:sp>
      <p:sp>
        <p:nvSpPr>
          <p:cNvPr id="276" name="Google Shape;276;p19"/>
          <p:cNvSpPr/>
          <p:nvPr/>
        </p:nvSpPr>
        <p:spPr>
          <a:xfrm>
            <a:off x="1431234"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LC</a:t>
            </a:r>
            <a:endParaRPr/>
          </a:p>
        </p:txBody>
      </p:sp>
      <p:sp>
        <p:nvSpPr>
          <p:cNvPr id="277" name="Google Shape;277;p19"/>
          <p:cNvSpPr/>
          <p:nvPr/>
        </p:nvSpPr>
        <p:spPr>
          <a:xfrm>
            <a:off x="2356655"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OM</a:t>
            </a:r>
            <a:endParaRPr/>
          </a:p>
        </p:txBody>
      </p:sp>
      <p:sp>
        <p:nvSpPr>
          <p:cNvPr id="278" name="Google Shape;278;p19"/>
          <p:cNvSpPr/>
          <p:nvPr/>
        </p:nvSpPr>
        <p:spPr>
          <a:xfrm>
            <a:off x="3296951"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EX</a:t>
            </a:r>
            <a:endParaRPr/>
          </a:p>
        </p:txBody>
      </p:sp>
      <p:cxnSp>
        <p:nvCxnSpPr>
          <p:cNvPr id="279" name="Google Shape;279;p19"/>
          <p:cNvCxnSpPr/>
          <p:nvPr/>
        </p:nvCxnSpPr>
        <p:spPr>
          <a:xfrm flipH="1">
            <a:off x="1115616" y="2204864"/>
            <a:ext cx="504056" cy="559268"/>
          </a:xfrm>
          <a:prstGeom prst="straightConnector1">
            <a:avLst/>
          </a:prstGeom>
          <a:noFill/>
          <a:ln cap="flat" cmpd="sng" w="9525">
            <a:solidFill>
              <a:schemeClr val="dk1"/>
            </a:solidFill>
            <a:prstDash val="solid"/>
            <a:round/>
            <a:headEnd len="sm" w="sm" type="none"/>
            <a:tailEnd len="med" w="med" type="triangle"/>
          </a:ln>
        </p:spPr>
      </p:cxnSp>
      <p:cxnSp>
        <p:nvCxnSpPr>
          <p:cNvPr id="280" name="Google Shape;280;p19"/>
          <p:cNvCxnSpPr>
            <a:endCxn id="276" idx="0"/>
          </p:cNvCxnSpPr>
          <p:nvPr/>
        </p:nvCxnSpPr>
        <p:spPr>
          <a:xfrm flipH="1">
            <a:off x="1852735" y="2204932"/>
            <a:ext cx="218100" cy="559200"/>
          </a:xfrm>
          <a:prstGeom prst="straightConnector1">
            <a:avLst/>
          </a:prstGeom>
          <a:noFill/>
          <a:ln cap="flat" cmpd="sng" w="9525">
            <a:solidFill>
              <a:schemeClr val="dk1"/>
            </a:solidFill>
            <a:prstDash val="solid"/>
            <a:round/>
            <a:headEnd len="sm" w="sm" type="none"/>
            <a:tailEnd len="med" w="med" type="triangle"/>
          </a:ln>
        </p:spPr>
      </p:cxnSp>
      <p:cxnSp>
        <p:nvCxnSpPr>
          <p:cNvPr id="281" name="Google Shape;281;p19"/>
          <p:cNvCxnSpPr>
            <a:endCxn id="277" idx="0"/>
          </p:cNvCxnSpPr>
          <p:nvPr/>
        </p:nvCxnSpPr>
        <p:spPr>
          <a:xfrm>
            <a:off x="2627856" y="2204932"/>
            <a:ext cx="150300" cy="559200"/>
          </a:xfrm>
          <a:prstGeom prst="straightConnector1">
            <a:avLst/>
          </a:prstGeom>
          <a:noFill/>
          <a:ln cap="flat" cmpd="sng" w="9525">
            <a:solidFill>
              <a:schemeClr val="dk1"/>
            </a:solidFill>
            <a:prstDash val="solid"/>
            <a:round/>
            <a:headEnd len="sm" w="sm" type="none"/>
            <a:tailEnd len="med" w="med" type="triangle"/>
          </a:ln>
        </p:spPr>
      </p:cxnSp>
      <p:cxnSp>
        <p:nvCxnSpPr>
          <p:cNvPr id="282" name="Google Shape;282;p19"/>
          <p:cNvCxnSpPr>
            <a:endCxn id="278" idx="0"/>
          </p:cNvCxnSpPr>
          <p:nvPr/>
        </p:nvCxnSpPr>
        <p:spPr>
          <a:xfrm>
            <a:off x="3158352" y="2204932"/>
            <a:ext cx="560100" cy="559200"/>
          </a:xfrm>
          <a:prstGeom prst="straightConnector1">
            <a:avLst/>
          </a:prstGeom>
          <a:noFill/>
          <a:ln cap="flat" cmpd="sng" w="9525">
            <a:solidFill>
              <a:schemeClr val="dk1"/>
            </a:solidFill>
            <a:prstDash val="solid"/>
            <a:round/>
            <a:headEnd len="sm" w="sm" type="none"/>
            <a:tailEnd len="med" w="med" type="triangle"/>
          </a:ln>
        </p:spPr>
      </p:cxnSp>
      <p:sp>
        <p:nvSpPr>
          <p:cNvPr id="283" name="Google Shape;283;p19"/>
          <p:cNvSpPr/>
          <p:nvPr/>
        </p:nvSpPr>
        <p:spPr>
          <a:xfrm>
            <a:off x="505813"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ZB</a:t>
            </a:r>
            <a:endParaRPr/>
          </a:p>
        </p:txBody>
      </p:sp>
      <p:sp>
        <p:nvSpPr>
          <p:cNvPr id="284" name="Google Shape;284;p19"/>
          <p:cNvSpPr/>
          <p:nvPr/>
        </p:nvSpPr>
        <p:spPr>
          <a:xfrm>
            <a:off x="1431234"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NA</a:t>
            </a:r>
            <a:endParaRPr/>
          </a:p>
        </p:txBody>
      </p:sp>
      <p:sp>
        <p:nvSpPr>
          <p:cNvPr id="285" name="Google Shape;285;p19"/>
          <p:cNvSpPr/>
          <p:nvPr/>
        </p:nvSpPr>
        <p:spPr>
          <a:xfrm>
            <a:off x="2356655"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PN</a:t>
            </a:r>
            <a:endParaRPr/>
          </a:p>
        </p:txBody>
      </p:sp>
      <p:sp>
        <p:nvSpPr>
          <p:cNvPr id="286" name="Google Shape;286;p19"/>
          <p:cNvSpPr/>
          <p:nvPr/>
        </p:nvSpPr>
        <p:spPr>
          <a:xfrm>
            <a:off x="3296951"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CZ</a:t>
            </a:r>
            <a:endParaRPr/>
          </a:p>
        </p:txBody>
      </p:sp>
      <p:sp>
        <p:nvSpPr>
          <p:cNvPr id="287" name="Google Shape;287;p19"/>
          <p:cNvSpPr/>
          <p:nvPr/>
        </p:nvSpPr>
        <p:spPr>
          <a:xfrm>
            <a:off x="798071" y="5085184"/>
            <a:ext cx="2952328"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ZBNAPNCZ</a:t>
            </a:r>
            <a:endParaRPr/>
          </a:p>
        </p:txBody>
      </p:sp>
      <p:cxnSp>
        <p:nvCxnSpPr>
          <p:cNvPr id="288" name="Google Shape;288;p19"/>
          <p:cNvCxnSpPr>
            <a:stCxn id="275" idx="2"/>
            <a:endCxn id="283" idx="0"/>
          </p:cNvCxnSpPr>
          <p:nvPr/>
        </p:nvCxnSpPr>
        <p:spPr>
          <a:xfrm>
            <a:off x="927314"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289" name="Google Shape;289;p19"/>
          <p:cNvCxnSpPr>
            <a:stCxn id="276" idx="2"/>
            <a:endCxn id="284" idx="0"/>
          </p:cNvCxnSpPr>
          <p:nvPr/>
        </p:nvCxnSpPr>
        <p:spPr>
          <a:xfrm>
            <a:off x="1852735"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290" name="Google Shape;290;p19"/>
          <p:cNvCxnSpPr>
            <a:stCxn id="277" idx="2"/>
            <a:endCxn id="285" idx="0"/>
          </p:cNvCxnSpPr>
          <p:nvPr/>
        </p:nvCxnSpPr>
        <p:spPr>
          <a:xfrm>
            <a:off x="2778156"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291" name="Google Shape;291;p19"/>
          <p:cNvCxnSpPr>
            <a:stCxn id="278" idx="2"/>
            <a:endCxn id="286" idx="0"/>
          </p:cNvCxnSpPr>
          <p:nvPr/>
        </p:nvCxnSpPr>
        <p:spPr>
          <a:xfrm>
            <a:off x="3718452"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292" name="Google Shape;292;p19"/>
          <p:cNvCxnSpPr>
            <a:stCxn id="286" idx="2"/>
          </p:cNvCxnSpPr>
          <p:nvPr/>
        </p:nvCxnSpPr>
        <p:spPr>
          <a:xfrm flipH="1">
            <a:off x="3034452" y="4509120"/>
            <a:ext cx="684000" cy="576000"/>
          </a:xfrm>
          <a:prstGeom prst="straightConnector1">
            <a:avLst/>
          </a:prstGeom>
          <a:noFill/>
          <a:ln cap="flat" cmpd="sng" w="9525">
            <a:solidFill>
              <a:schemeClr val="dk1"/>
            </a:solidFill>
            <a:prstDash val="solid"/>
            <a:round/>
            <a:headEnd len="sm" w="sm" type="none"/>
            <a:tailEnd len="med" w="med" type="triangle"/>
          </a:ln>
        </p:spPr>
      </p:cxnSp>
      <p:cxnSp>
        <p:nvCxnSpPr>
          <p:cNvPr id="293" name="Google Shape;293;p19"/>
          <p:cNvCxnSpPr>
            <a:stCxn id="285" idx="2"/>
          </p:cNvCxnSpPr>
          <p:nvPr/>
        </p:nvCxnSpPr>
        <p:spPr>
          <a:xfrm flipH="1">
            <a:off x="2483856" y="4509120"/>
            <a:ext cx="294300" cy="576000"/>
          </a:xfrm>
          <a:prstGeom prst="straightConnector1">
            <a:avLst/>
          </a:prstGeom>
          <a:noFill/>
          <a:ln cap="flat" cmpd="sng" w="9525">
            <a:solidFill>
              <a:schemeClr val="dk1"/>
            </a:solidFill>
            <a:prstDash val="solid"/>
            <a:round/>
            <a:headEnd len="sm" w="sm" type="none"/>
            <a:tailEnd len="med" w="med" type="triangle"/>
          </a:ln>
        </p:spPr>
      </p:cxnSp>
      <p:cxnSp>
        <p:nvCxnSpPr>
          <p:cNvPr id="294" name="Google Shape;294;p19"/>
          <p:cNvCxnSpPr>
            <a:stCxn id="284" idx="2"/>
          </p:cNvCxnSpPr>
          <p:nvPr/>
        </p:nvCxnSpPr>
        <p:spPr>
          <a:xfrm>
            <a:off x="1852735" y="4509120"/>
            <a:ext cx="184200" cy="576000"/>
          </a:xfrm>
          <a:prstGeom prst="straightConnector1">
            <a:avLst/>
          </a:prstGeom>
          <a:noFill/>
          <a:ln cap="flat" cmpd="sng" w="9525">
            <a:solidFill>
              <a:schemeClr val="dk1"/>
            </a:solidFill>
            <a:prstDash val="solid"/>
            <a:round/>
            <a:headEnd len="sm" w="sm" type="none"/>
            <a:tailEnd len="med" w="med" type="triangle"/>
          </a:ln>
        </p:spPr>
      </p:cxnSp>
      <p:cxnSp>
        <p:nvCxnSpPr>
          <p:cNvPr id="295" name="Google Shape;295;p19"/>
          <p:cNvCxnSpPr>
            <a:stCxn id="283" idx="2"/>
          </p:cNvCxnSpPr>
          <p:nvPr/>
        </p:nvCxnSpPr>
        <p:spPr>
          <a:xfrm>
            <a:off x="927314" y="4509120"/>
            <a:ext cx="548700" cy="5760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323528" y="0"/>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sz="3200"/>
              <a:t>CLASSIFICATION OF CRYPTOSYSTEMS</a:t>
            </a:r>
            <a:endParaRPr sz="3200"/>
          </a:p>
        </p:txBody>
      </p:sp>
      <p:grpSp>
        <p:nvGrpSpPr>
          <p:cNvPr id="118" name="Google Shape;118;p2"/>
          <p:cNvGrpSpPr/>
          <p:nvPr/>
        </p:nvGrpSpPr>
        <p:grpSpPr>
          <a:xfrm>
            <a:off x="611560" y="1486168"/>
            <a:ext cx="7010399" cy="4721630"/>
            <a:chOff x="0" y="1384"/>
            <a:chExt cx="7010399" cy="4721630"/>
          </a:xfrm>
        </p:grpSpPr>
        <p:sp>
          <p:nvSpPr>
            <p:cNvPr id="119" name="Google Shape;119;p2"/>
            <p:cNvSpPr/>
            <p:nvPr/>
          </p:nvSpPr>
          <p:spPr>
            <a:xfrm>
              <a:off x="2804159" y="1384"/>
              <a:ext cx="4206240" cy="1098053"/>
            </a:xfrm>
            <a:prstGeom prst="rightArrow">
              <a:avLst>
                <a:gd fmla="val 75000" name="adj1"/>
                <a:gd fmla="val 50000" name="adj2"/>
              </a:avLst>
            </a:prstGeom>
            <a:solidFill>
              <a:srgbClr val="D8D1D1">
                <a:alpha val="89803"/>
              </a:srgbClr>
            </a:solidFill>
            <a:ln cap="flat" cmpd="sng" w="9525">
              <a:solidFill>
                <a:srgbClr val="D8D1D1">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2804159" y="138641"/>
              <a:ext cx="3794470" cy="823539"/>
            </a:xfrm>
            <a:prstGeom prst="rect">
              <a:avLst/>
            </a:prstGeom>
            <a:noFill/>
            <a:ln>
              <a:noFill/>
            </a:ln>
          </p:spPr>
          <p:txBody>
            <a:bodyPr anchorCtr="0" anchor="t" bIns="16500" lIns="165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Substitution</a:t>
              </a:r>
              <a:endParaRPr/>
            </a:p>
            <a:p>
              <a:pPr indent="-228600" lvl="1" marL="228600" marR="0" rtl="0" algn="l">
                <a:lnSpc>
                  <a:spcPct val="90000"/>
                </a:lnSpc>
                <a:spcBef>
                  <a:spcPts val="39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Transposition </a:t>
              </a:r>
              <a:endParaRPr/>
            </a:p>
          </p:txBody>
        </p:sp>
        <p:sp>
          <p:nvSpPr>
            <p:cNvPr id="121" name="Google Shape;121;p2"/>
            <p:cNvSpPr/>
            <p:nvPr/>
          </p:nvSpPr>
          <p:spPr>
            <a:xfrm>
              <a:off x="0" y="1384"/>
              <a:ext cx="2804160" cy="1098053"/>
            </a:xfrm>
            <a:prstGeom prst="roundRect">
              <a:avLst>
                <a:gd fmla="val 16667" name="adj"/>
              </a:avLst>
            </a:prstGeom>
            <a:solidFill>
              <a:srgbClr val="A5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53603" y="54987"/>
              <a:ext cx="2696954" cy="990847"/>
            </a:xfrm>
            <a:prstGeom prst="rect">
              <a:avLst/>
            </a:prstGeom>
            <a:noFill/>
            <a:ln>
              <a:noFill/>
            </a:ln>
          </p:spPr>
          <p:txBody>
            <a:bodyPr anchorCtr="0" anchor="ctr" bIns="40000" lIns="80000" spcFirstLastPara="1" rIns="80000" wrap="square" tIns="40000">
              <a:noAutofit/>
            </a:bodyPr>
            <a:lstStyle/>
            <a:p>
              <a:pPr indent="0" lvl="0" marL="0" marR="0" rtl="0" algn="ctr">
                <a:lnSpc>
                  <a:spcPct val="90000"/>
                </a:lnSpc>
                <a:spcBef>
                  <a:spcPts val="0"/>
                </a:spcBef>
                <a:spcAft>
                  <a:spcPts val="0"/>
                </a:spcAft>
                <a:buClr>
                  <a:schemeClr val="dk1"/>
                </a:buClr>
                <a:buSzPts val="2100"/>
                <a:buFont typeface="Calibri"/>
                <a:buNone/>
              </a:pPr>
              <a:r>
                <a:rPr b="0" i="0" lang="en-MY" sz="2100" u="none" cap="none" strike="noStrike">
                  <a:solidFill>
                    <a:schemeClr val="dk1"/>
                  </a:solidFill>
                  <a:latin typeface="Calibri"/>
                  <a:ea typeface="Calibri"/>
                  <a:cs typeface="Calibri"/>
                  <a:sym typeface="Calibri"/>
                </a:rPr>
                <a:t>The type of operations used for transforming plaintext to ciphertext</a:t>
              </a:r>
              <a:endParaRPr/>
            </a:p>
          </p:txBody>
        </p:sp>
        <p:sp>
          <p:nvSpPr>
            <p:cNvPr id="123" name="Google Shape;123;p2"/>
            <p:cNvSpPr/>
            <p:nvPr/>
          </p:nvSpPr>
          <p:spPr>
            <a:xfrm>
              <a:off x="2804159" y="1209243"/>
              <a:ext cx="4206240" cy="1098053"/>
            </a:xfrm>
            <a:prstGeom prst="rightArrow">
              <a:avLst>
                <a:gd fmla="val 75000" name="adj1"/>
                <a:gd fmla="val 50000" name="adj2"/>
              </a:avLst>
            </a:prstGeom>
            <a:solidFill>
              <a:srgbClr val="D8D1D1">
                <a:alpha val="89803"/>
              </a:srgbClr>
            </a:solidFill>
            <a:ln cap="flat" cmpd="sng" w="9525">
              <a:solidFill>
                <a:srgbClr val="D8D1D1">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2804159" y="1346500"/>
              <a:ext cx="3794470" cy="823539"/>
            </a:xfrm>
            <a:prstGeom prst="rect">
              <a:avLst/>
            </a:prstGeom>
            <a:noFill/>
            <a:ln>
              <a:noFill/>
            </a:ln>
          </p:spPr>
          <p:txBody>
            <a:bodyPr anchorCtr="0" anchor="t" bIns="16500" lIns="165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Symmetric</a:t>
              </a:r>
              <a:endParaRPr/>
            </a:p>
            <a:p>
              <a:pPr indent="-228600" lvl="1" marL="228600" marR="0" rtl="0" algn="l">
                <a:lnSpc>
                  <a:spcPct val="90000"/>
                </a:lnSpc>
                <a:spcBef>
                  <a:spcPts val="39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Asymmetric</a:t>
              </a:r>
              <a:endParaRPr/>
            </a:p>
          </p:txBody>
        </p:sp>
        <p:sp>
          <p:nvSpPr>
            <p:cNvPr id="125" name="Google Shape;125;p2"/>
            <p:cNvSpPr/>
            <p:nvPr/>
          </p:nvSpPr>
          <p:spPr>
            <a:xfrm>
              <a:off x="0" y="1209243"/>
              <a:ext cx="2804160" cy="1098053"/>
            </a:xfrm>
            <a:prstGeom prst="roundRect">
              <a:avLst>
                <a:gd fmla="val 16667" name="adj"/>
              </a:avLst>
            </a:prstGeom>
            <a:solidFill>
              <a:srgbClr val="A5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53603" y="1262846"/>
              <a:ext cx="2696954" cy="990847"/>
            </a:xfrm>
            <a:prstGeom prst="rect">
              <a:avLst/>
            </a:prstGeom>
            <a:noFill/>
            <a:ln>
              <a:noFill/>
            </a:ln>
          </p:spPr>
          <p:txBody>
            <a:bodyPr anchorCtr="0" anchor="ctr" bIns="40000" lIns="80000" spcFirstLastPara="1" rIns="80000" wrap="square" tIns="40000">
              <a:noAutofit/>
            </a:bodyPr>
            <a:lstStyle/>
            <a:p>
              <a:pPr indent="0" lvl="0" marL="0" marR="0" rtl="0" algn="ctr">
                <a:lnSpc>
                  <a:spcPct val="90000"/>
                </a:lnSpc>
                <a:spcBef>
                  <a:spcPts val="0"/>
                </a:spcBef>
                <a:spcAft>
                  <a:spcPts val="0"/>
                </a:spcAft>
                <a:buClr>
                  <a:schemeClr val="dk1"/>
                </a:buClr>
                <a:buSzPts val="2100"/>
                <a:buFont typeface="Calibri"/>
                <a:buNone/>
              </a:pPr>
              <a:r>
                <a:rPr b="0" i="0" lang="en-MY" sz="2100" u="none" cap="none" strike="noStrike">
                  <a:solidFill>
                    <a:schemeClr val="dk1"/>
                  </a:solidFill>
                  <a:latin typeface="Calibri"/>
                  <a:ea typeface="Calibri"/>
                  <a:cs typeface="Calibri"/>
                  <a:sym typeface="Calibri"/>
                </a:rPr>
                <a:t>The number of keys used</a:t>
              </a:r>
              <a:endParaRPr/>
            </a:p>
          </p:txBody>
        </p:sp>
        <p:sp>
          <p:nvSpPr>
            <p:cNvPr id="127" name="Google Shape;127;p2"/>
            <p:cNvSpPr/>
            <p:nvPr/>
          </p:nvSpPr>
          <p:spPr>
            <a:xfrm>
              <a:off x="2804159" y="2417102"/>
              <a:ext cx="4206240" cy="1098053"/>
            </a:xfrm>
            <a:prstGeom prst="rightArrow">
              <a:avLst>
                <a:gd fmla="val 75000" name="adj1"/>
                <a:gd fmla="val 50000" name="adj2"/>
              </a:avLst>
            </a:prstGeom>
            <a:solidFill>
              <a:srgbClr val="D8D1D1">
                <a:alpha val="89803"/>
              </a:srgbClr>
            </a:solidFill>
            <a:ln cap="flat" cmpd="sng" w="9525">
              <a:solidFill>
                <a:srgbClr val="D8D1D1">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2804159" y="2554359"/>
              <a:ext cx="3794470" cy="823539"/>
            </a:xfrm>
            <a:prstGeom prst="rect">
              <a:avLst/>
            </a:prstGeom>
            <a:noFill/>
            <a:ln>
              <a:noFill/>
            </a:ln>
          </p:spPr>
          <p:txBody>
            <a:bodyPr anchorCtr="0" anchor="t" bIns="16500" lIns="165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Block </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Stream</a:t>
              </a:r>
              <a:endParaRPr b="0" i="0" sz="2600" u="none" cap="none" strike="noStrike">
                <a:solidFill>
                  <a:schemeClr val="dk1"/>
                </a:solidFill>
                <a:latin typeface="Calibri"/>
                <a:ea typeface="Calibri"/>
                <a:cs typeface="Calibri"/>
                <a:sym typeface="Calibri"/>
              </a:endParaRPr>
            </a:p>
          </p:txBody>
        </p:sp>
        <p:sp>
          <p:nvSpPr>
            <p:cNvPr id="129" name="Google Shape;129;p2"/>
            <p:cNvSpPr/>
            <p:nvPr/>
          </p:nvSpPr>
          <p:spPr>
            <a:xfrm>
              <a:off x="0" y="2417102"/>
              <a:ext cx="2804160" cy="1098053"/>
            </a:xfrm>
            <a:prstGeom prst="roundRect">
              <a:avLst>
                <a:gd fmla="val 16667" name="adj"/>
              </a:avLst>
            </a:prstGeom>
            <a:solidFill>
              <a:srgbClr val="A5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txBox="1"/>
            <p:nvPr/>
          </p:nvSpPr>
          <p:spPr>
            <a:xfrm>
              <a:off x="53603" y="2470705"/>
              <a:ext cx="2696954" cy="990847"/>
            </a:xfrm>
            <a:prstGeom prst="rect">
              <a:avLst/>
            </a:prstGeom>
            <a:noFill/>
            <a:ln>
              <a:noFill/>
            </a:ln>
          </p:spPr>
          <p:txBody>
            <a:bodyPr anchorCtr="0" anchor="ctr" bIns="40000" lIns="80000" spcFirstLastPara="1" rIns="80000" wrap="square" tIns="40000">
              <a:noAutofit/>
            </a:bodyPr>
            <a:lstStyle/>
            <a:p>
              <a:pPr indent="0" lvl="0" marL="0" marR="0" rtl="0" algn="ctr">
                <a:lnSpc>
                  <a:spcPct val="90000"/>
                </a:lnSpc>
                <a:spcBef>
                  <a:spcPts val="0"/>
                </a:spcBef>
                <a:spcAft>
                  <a:spcPts val="0"/>
                </a:spcAft>
                <a:buClr>
                  <a:schemeClr val="dk1"/>
                </a:buClr>
                <a:buSzPts val="2100"/>
                <a:buFont typeface="Calibri"/>
                <a:buNone/>
              </a:pPr>
              <a:r>
                <a:rPr b="0" i="0" lang="en-MY" sz="2100" u="none" cap="none" strike="noStrike">
                  <a:solidFill>
                    <a:schemeClr val="dk1"/>
                  </a:solidFill>
                  <a:latin typeface="Calibri"/>
                  <a:ea typeface="Calibri"/>
                  <a:cs typeface="Calibri"/>
                  <a:sym typeface="Calibri"/>
                </a:rPr>
                <a:t>The way in which the plaintext is processed</a:t>
              </a:r>
              <a:endParaRPr/>
            </a:p>
          </p:txBody>
        </p:sp>
        <p:sp>
          <p:nvSpPr>
            <p:cNvPr id="131" name="Google Shape;131;p2"/>
            <p:cNvSpPr/>
            <p:nvPr/>
          </p:nvSpPr>
          <p:spPr>
            <a:xfrm>
              <a:off x="2804159" y="3624961"/>
              <a:ext cx="4206240" cy="1098053"/>
            </a:xfrm>
            <a:prstGeom prst="rightArrow">
              <a:avLst>
                <a:gd fmla="val 75000" name="adj1"/>
                <a:gd fmla="val 50000" name="adj2"/>
              </a:avLst>
            </a:prstGeom>
            <a:solidFill>
              <a:srgbClr val="D8D1D1">
                <a:alpha val="89803"/>
              </a:srgbClr>
            </a:solidFill>
            <a:ln cap="flat" cmpd="sng" w="9525">
              <a:solidFill>
                <a:srgbClr val="D8D1D1">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txBox="1"/>
            <p:nvPr/>
          </p:nvSpPr>
          <p:spPr>
            <a:xfrm>
              <a:off x="2804159" y="3762218"/>
              <a:ext cx="3794470" cy="823539"/>
            </a:xfrm>
            <a:prstGeom prst="rect">
              <a:avLst/>
            </a:prstGeom>
            <a:noFill/>
            <a:ln>
              <a:noFill/>
            </a:ln>
          </p:spPr>
          <p:txBody>
            <a:bodyPr anchorCtr="0" anchor="t" bIns="16500" lIns="165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Classical algorithms</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en-MY" sz="2600" u="none" cap="none" strike="noStrike">
                  <a:solidFill>
                    <a:schemeClr val="dk1"/>
                  </a:solidFill>
                  <a:latin typeface="Calibri"/>
                  <a:ea typeface="Calibri"/>
                  <a:cs typeface="Calibri"/>
                  <a:sym typeface="Calibri"/>
                </a:rPr>
                <a:t>Modern cryptography</a:t>
              </a:r>
              <a:endParaRPr b="0" i="0" sz="2600" u="none" cap="none" strike="noStrike">
                <a:solidFill>
                  <a:schemeClr val="dk1"/>
                </a:solidFill>
                <a:latin typeface="Calibri"/>
                <a:ea typeface="Calibri"/>
                <a:cs typeface="Calibri"/>
                <a:sym typeface="Calibri"/>
              </a:endParaRPr>
            </a:p>
          </p:txBody>
        </p:sp>
        <p:sp>
          <p:nvSpPr>
            <p:cNvPr id="133" name="Google Shape;133;p2"/>
            <p:cNvSpPr/>
            <p:nvPr/>
          </p:nvSpPr>
          <p:spPr>
            <a:xfrm>
              <a:off x="0" y="3624808"/>
              <a:ext cx="2804160" cy="1098053"/>
            </a:xfrm>
            <a:prstGeom prst="roundRect">
              <a:avLst>
                <a:gd fmla="val 16667" name="adj"/>
              </a:avLst>
            </a:prstGeom>
            <a:solidFill>
              <a:srgbClr val="A5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txBox="1"/>
            <p:nvPr/>
          </p:nvSpPr>
          <p:spPr>
            <a:xfrm>
              <a:off x="53603" y="3678411"/>
              <a:ext cx="2696954" cy="990847"/>
            </a:xfrm>
            <a:prstGeom prst="rect">
              <a:avLst/>
            </a:prstGeom>
            <a:noFill/>
            <a:ln>
              <a:noFill/>
            </a:ln>
          </p:spPr>
          <p:txBody>
            <a:bodyPr anchorCtr="0" anchor="ctr" bIns="40000" lIns="80000" spcFirstLastPara="1" rIns="80000" wrap="square" tIns="40000">
              <a:noAutofit/>
            </a:bodyPr>
            <a:lstStyle/>
            <a:p>
              <a:pPr indent="0" lvl="0" marL="0" marR="0" rtl="1" algn="ctr">
                <a:lnSpc>
                  <a:spcPct val="90000"/>
                </a:lnSpc>
                <a:spcBef>
                  <a:spcPts val="0"/>
                </a:spcBef>
                <a:spcAft>
                  <a:spcPts val="0"/>
                </a:spcAft>
                <a:buClr>
                  <a:schemeClr val="dk1"/>
                </a:buClr>
                <a:buSzPts val="2100"/>
                <a:buFont typeface="Calibri"/>
                <a:buNone/>
              </a:pPr>
              <a:r>
                <a:rPr b="0" i="0" lang="en-MY" sz="2100" u="none" cap="none" strike="noStrike">
                  <a:solidFill>
                    <a:schemeClr val="dk1"/>
                  </a:solidFill>
                  <a:latin typeface="Calibri"/>
                  <a:ea typeface="Calibri"/>
                  <a:cs typeface="Calibri"/>
                  <a:sym typeface="Calibri"/>
                </a:rPr>
                <a:t>The Classical vs Modern ciphers</a:t>
              </a:r>
              <a:endParaRPr b="0" i="0" sz="21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 (SOPHISTICATED)</a:t>
            </a:r>
            <a:endParaRPr/>
          </a:p>
        </p:txBody>
      </p:sp>
      <p:sp>
        <p:nvSpPr>
          <p:cNvPr id="301" name="Google Shape;301;p20"/>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graphicFrame>
        <p:nvGraphicFramePr>
          <p:cNvPr id="302" name="Google Shape;302;p20"/>
          <p:cNvGraphicFramePr/>
          <p:nvPr/>
        </p:nvGraphicFramePr>
        <p:xfrm>
          <a:off x="4572000" y="1772816"/>
          <a:ext cx="3000000" cy="3000000"/>
        </p:xfrm>
        <a:graphic>
          <a:graphicData uri="http://schemas.openxmlformats.org/drawingml/2006/table">
            <a:tbl>
              <a:tblPr bandRow="1" firstRow="1">
                <a:noFill/>
                <a:tableStyleId>{9E161431-98CE-46AB-A128-3F9A0BF304BB}</a:tableStyleId>
              </a:tblPr>
              <a:tblGrid>
                <a:gridCol w="857950"/>
                <a:gridCol w="857950"/>
                <a:gridCol w="857950"/>
                <a:gridCol w="857950"/>
                <a:gridCol w="857950"/>
              </a:tblGrid>
              <a:tr h="589200">
                <a:tc>
                  <a:txBody>
                    <a:bodyPr/>
                    <a:lstStyle/>
                    <a:p>
                      <a:pPr indent="0" lvl="0" marL="0" marR="0" rtl="0" algn="ctr">
                        <a:spcBef>
                          <a:spcPts val="0"/>
                        </a:spcBef>
                        <a:spcAft>
                          <a:spcPts val="0"/>
                        </a:spcAft>
                        <a:buNone/>
                      </a:pPr>
                      <a:r>
                        <a:rPr lang="en-MY" sz="2800">
                          <a:solidFill>
                            <a:srgbClr val="FF0000"/>
                          </a:solidFill>
                        </a:rPr>
                        <a:t>M</a:t>
                      </a:r>
                      <a:endParaRPr/>
                    </a:p>
                  </a:txBody>
                  <a:tcPr marT="72650" marB="72650" marR="145275" marL="145275"/>
                </a:tc>
                <a:tc>
                  <a:txBody>
                    <a:bodyPr/>
                    <a:lstStyle/>
                    <a:p>
                      <a:pPr indent="0" lvl="0" marL="0" marR="0" rtl="0" algn="ctr">
                        <a:spcBef>
                          <a:spcPts val="0"/>
                        </a:spcBef>
                        <a:spcAft>
                          <a:spcPts val="0"/>
                        </a:spcAft>
                        <a:buNone/>
                      </a:pPr>
                      <a:r>
                        <a:rPr lang="en-MY" sz="2800">
                          <a:solidFill>
                            <a:srgbClr val="FF0000"/>
                          </a:solidFill>
                        </a:rPr>
                        <a:t>O</a:t>
                      </a:r>
                      <a:endParaRPr/>
                    </a:p>
                  </a:txBody>
                  <a:tcPr marT="72650" marB="72650" marR="145275" marL="145275"/>
                </a:tc>
                <a:tc>
                  <a:txBody>
                    <a:bodyPr/>
                    <a:lstStyle/>
                    <a:p>
                      <a:pPr indent="0" lvl="0" marL="0" marR="0" rtl="0" algn="ctr">
                        <a:spcBef>
                          <a:spcPts val="0"/>
                        </a:spcBef>
                        <a:spcAft>
                          <a:spcPts val="0"/>
                        </a:spcAft>
                        <a:buNone/>
                      </a:pPr>
                      <a:r>
                        <a:rPr lang="en-MY" sz="2800">
                          <a:solidFill>
                            <a:srgbClr val="FF0000"/>
                          </a:solidFill>
                        </a:rPr>
                        <a:t>N</a:t>
                      </a:r>
                      <a:endParaRPr/>
                    </a:p>
                  </a:txBody>
                  <a:tcPr marT="72650" marB="72650" marR="145275" marL="145275"/>
                </a:tc>
                <a:tc>
                  <a:txBody>
                    <a:bodyPr/>
                    <a:lstStyle/>
                    <a:p>
                      <a:pPr indent="0" lvl="0" marL="0" marR="0" rtl="0" algn="ctr">
                        <a:spcBef>
                          <a:spcPts val="0"/>
                        </a:spcBef>
                        <a:spcAft>
                          <a:spcPts val="0"/>
                        </a:spcAft>
                        <a:buNone/>
                      </a:pPr>
                      <a:r>
                        <a:rPr lang="en-MY" sz="2800">
                          <a:solidFill>
                            <a:srgbClr val="FF0000"/>
                          </a:solidFill>
                        </a:rPr>
                        <a:t>A</a:t>
                      </a:r>
                      <a:endParaRPr/>
                    </a:p>
                  </a:txBody>
                  <a:tcPr marT="72650" marB="72650" marR="145275" marL="145275"/>
                </a:tc>
                <a:tc>
                  <a:txBody>
                    <a:bodyPr/>
                    <a:lstStyle/>
                    <a:p>
                      <a:pPr indent="0" lvl="0" marL="0" marR="0" rtl="0" algn="ctr">
                        <a:spcBef>
                          <a:spcPts val="0"/>
                        </a:spcBef>
                        <a:spcAft>
                          <a:spcPts val="0"/>
                        </a:spcAft>
                        <a:buNone/>
                      </a:pPr>
                      <a:r>
                        <a:rPr lang="en-MY" sz="2800">
                          <a:solidFill>
                            <a:srgbClr val="FF0000"/>
                          </a:solidFill>
                        </a:rPr>
                        <a:t>R</a:t>
                      </a:r>
                      <a:endParaRPr/>
                    </a:p>
                  </a:txBody>
                  <a:tcPr marT="72650" marB="72650" marR="145275" marL="145275"/>
                </a:tc>
              </a:tr>
              <a:tr h="589200">
                <a:tc>
                  <a:txBody>
                    <a:bodyPr/>
                    <a:lstStyle/>
                    <a:p>
                      <a:pPr indent="0" lvl="0" marL="0" marR="0" rtl="0" algn="ctr">
                        <a:spcBef>
                          <a:spcPts val="0"/>
                        </a:spcBef>
                        <a:spcAft>
                          <a:spcPts val="0"/>
                        </a:spcAft>
                        <a:buNone/>
                      </a:pPr>
                      <a:r>
                        <a:rPr lang="en-MY" sz="2800">
                          <a:solidFill>
                            <a:srgbClr val="FF0000"/>
                          </a:solidFill>
                        </a:rPr>
                        <a:t>C</a:t>
                      </a:r>
                      <a:endParaRPr/>
                    </a:p>
                  </a:txBody>
                  <a:tcPr marT="72650" marB="72650" marR="145275" marL="145275"/>
                </a:tc>
                <a:tc>
                  <a:txBody>
                    <a:bodyPr/>
                    <a:lstStyle/>
                    <a:p>
                      <a:pPr indent="0" lvl="0" marL="0" marR="0" rtl="0" algn="ctr">
                        <a:spcBef>
                          <a:spcPts val="0"/>
                        </a:spcBef>
                        <a:spcAft>
                          <a:spcPts val="0"/>
                        </a:spcAft>
                        <a:buNone/>
                      </a:pPr>
                      <a:r>
                        <a:rPr lang="en-MY" sz="2800">
                          <a:solidFill>
                            <a:srgbClr val="FF0000"/>
                          </a:solidFill>
                        </a:rPr>
                        <a:t>H</a:t>
                      </a:r>
                      <a:endParaRPr/>
                    </a:p>
                  </a:txBody>
                  <a:tcPr marT="72650" marB="72650" marR="145275" marL="145275"/>
                </a:tc>
                <a:tc>
                  <a:txBody>
                    <a:bodyPr/>
                    <a:lstStyle/>
                    <a:p>
                      <a:pPr indent="0" lvl="0" marL="0" marR="0" rtl="0" algn="ctr">
                        <a:spcBef>
                          <a:spcPts val="0"/>
                        </a:spcBef>
                        <a:spcAft>
                          <a:spcPts val="0"/>
                        </a:spcAft>
                        <a:buNone/>
                      </a:pPr>
                      <a:r>
                        <a:rPr lang="en-MY" sz="2800">
                          <a:solidFill>
                            <a:srgbClr val="FF0000"/>
                          </a:solidFill>
                        </a:rPr>
                        <a:t>Y</a:t>
                      </a:r>
                      <a:endParaRPr/>
                    </a:p>
                  </a:txBody>
                  <a:tcPr marT="72650" marB="72650" marR="145275" marL="145275"/>
                </a:tc>
                <a:tc>
                  <a:txBody>
                    <a:bodyPr/>
                    <a:lstStyle/>
                    <a:p>
                      <a:pPr indent="0" lvl="0" marL="0" marR="0" rtl="0" algn="ctr">
                        <a:spcBef>
                          <a:spcPts val="0"/>
                        </a:spcBef>
                        <a:spcAft>
                          <a:spcPts val="0"/>
                        </a:spcAft>
                        <a:buNone/>
                      </a:pPr>
                      <a:r>
                        <a:rPr lang="en-MY" sz="2800"/>
                        <a:t>B</a:t>
                      </a:r>
                      <a:endParaRPr/>
                    </a:p>
                  </a:txBody>
                  <a:tcPr marT="72650" marB="72650" marR="145275" marL="145275"/>
                </a:tc>
                <a:tc>
                  <a:txBody>
                    <a:bodyPr/>
                    <a:lstStyle/>
                    <a:p>
                      <a:pPr indent="0" lvl="0" marL="0" marR="0" rtl="0" algn="ctr">
                        <a:spcBef>
                          <a:spcPts val="0"/>
                        </a:spcBef>
                        <a:spcAft>
                          <a:spcPts val="0"/>
                        </a:spcAft>
                        <a:buNone/>
                      </a:pPr>
                      <a:r>
                        <a:rPr lang="en-MY" sz="2800"/>
                        <a:t>D</a:t>
                      </a:r>
                      <a:endParaRPr/>
                    </a:p>
                  </a:txBody>
                  <a:tcPr marT="72650" marB="72650" marR="145275" marL="145275"/>
                </a:tc>
              </a:tr>
              <a:tr h="589200">
                <a:tc>
                  <a:txBody>
                    <a:bodyPr/>
                    <a:lstStyle/>
                    <a:p>
                      <a:pPr indent="0" lvl="0" marL="0" marR="0" rtl="0" algn="ctr">
                        <a:spcBef>
                          <a:spcPts val="0"/>
                        </a:spcBef>
                        <a:spcAft>
                          <a:spcPts val="0"/>
                        </a:spcAft>
                        <a:buNone/>
                      </a:pPr>
                      <a:r>
                        <a:rPr lang="en-MY" sz="2800"/>
                        <a:t>E</a:t>
                      </a:r>
                      <a:endParaRPr/>
                    </a:p>
                  </a:txBody>
                  <a:tcPr marT="72650" marB="72650" marR="145275" marL="145275"/>
                </a:tc>
                <a:tc>
                  <a:txBody>
                    <a:bodyPr/>
                    <a:lstStyle/>
                    <a:p>
                      <a:pPr indent="0" lvl="0" marL="0" marR="0" rtl="0" algn="ctr">
                        <a:spcBef>
                          <a:spcPts val="0"/>
                        </a:spcBef>
                        <a:spcAft>
                          <a:spcPts val="0"/>
                        </a:spcAft>
                        <a:buNone/>
                      </a:pPr>
                      <a:r>
                        <a:rPr lang="en-MY" sz="2800"/>
                        <a:t>F</a:t>
                      </a:r>
                      <a:endParaRPr/>
                    </a:p>
                  </a:txBody>
                  <a:tcPr marT="72650" marB="72650" marR="145275" marL="145275"/>
                </a:tc>
                <a:tc>
                  <a:txBody>
                    <a:bodyPr/>
                    <a:lstStyle/>
                    <a:p>
                      <a:pPr indent="0" lvl="0" marL="0" marR="0" rtl="0" algn="ctr">
                        <a:spcBef>
                          <a:spcPts val="0"/>
                        </a:spcBef>
                        <a:spcAft>
                          <a:spcPts val="0"/>
                        </a:spcAft>
                        <a:buNone/>
                      </a:pPr>
                      <a:r>
                        <a:rPr lang="en-MY" sz="2800"/>
                        <a:t>G</a:t>
                      </a:r>
                      <a:endParaRPr/>
                    </a:p>
                  </a:txBody>
                  <a:tcPr marT="72650" marB="72650" marR="145275" marL="145275"/>
                </a:tc>
                <a:tc>
                  <a:txBody>
                    <a:bodyPr/>
                    <a:lstStyle/>
                    <a:p>
                      <a:pPr indent="0" lvl="0" marL="0" marR="0" rtl="0" algn="ctr">
                        <a:spcBef>
                          <a:spcPts val="0"/>
                        </a:spcBef>
                        <a:spcAft>
                          <a:spcPts val="0"/>
                        </a:spcAft>
                        <a:buNone/>
                      </a:pPr>
                      <a:r>
                        <a:rPr lang="en-MY" sz="2800"/>
                        <a:t>I</a:t>
                      </a:r>
                      <a:endParaRPr/>
                    </a:p>
                  </a:txBody>
                  <a:tcPr marT="72650" marB="72650" marR="145275" marL="145275"/>
                </a:tc>
                <a:tc>
                  <a:txBody>
                    <a:bodyPr/>
                    <a:lstStyle/>
                    <a:p>
                      <a:pPr indent="0" lvl="0" marL="0" marR="0" rtl="0" algn="ctr">
                        <a:spcBef>
                          <a:spcPts val="0"/>
                        </a:spcBef>
                        <a:spcAft>
                          <a:spcPts val="0"/>
                        </a:spcAft>
                        <a:buNone/>
                      </a:pPr>
                      <a:r>
                        <a:rPr lang="en-MY" sz="2800"/>
                        <a:t>K</a:t>
                      </a:r>
                      <a:endParaRPr/>
                    </a:p>
                  </a:txBody>
                  <a:tcPr marT="72650" marB="72650" marR="145275" marL="145275"/>
                </a:tc>
              </a:tr>
              <a:tr h="589200">
                <a:tc>
                  <a:txBody>
                    <a:bodyPr/>
                    <a:lstStyle/>
                    <a:p>
                      <a:pPr indent="0" lvl="0" marL="0" marR="0" rtl="0" algn="ctr">
                        <a:spcBef>
                          <a:spcPts val="0"/>
                        </a:spcBef>
                        <a:spcAft>
                          <a:spcPts val="0"/>
                        </a:spcAft>
                        <a:buNone/>
                      </a:pPr>
                      <a:r>
                        <a:rPr lang="en-MY" sz="2800"/>
                        <a:t>L</a:t>
                      </a:r>
                      <a:endParaRPr/>
                    </a:p>
                  </a:txBody>
                  <a:tcPr marT="72650" marB="72650" marR="145275" marL="145275"/>
                </a:tc>
                <a:tc>
                  <a:txBody>
                    <a:bodyPr/>
                    <a:lstStyle/>
                    <a:p>
                      <a:pPr indent="0" lvl="0" marL="0" marR="0" rtl="0" algn="ctr">
                        <a:spcBef>
                          <a:spcPts val="0"/>
                        </a:spcBef>
                        <a:spcAft>
                          <a:spcPts val="0"/>
                        </a:spcAft>
                        <a:buNone/>
                      </a:pPr>
                      <a:r>
                        <a:rPr lang="en-MY" sz="2800"/>
                        <a:t>P</a:t>
                      </a:r>
                      <a:endParaRPr/>
                    </a:p>
                  </a:txBody>
                  <a:tcPr marT="72650" marB="72650" marR="145275" marL="145275"/>
                </a:tc>
                <a:tc>
                  <a:txBody>
                    <a:bodyPr/>
                    <a:lstStyle/>
                    <a:p>
                      <a:pPr indent="0" lvl="0" marL="0" marR="0" rtl="0" algn="ctr">
                        <a:spcBef>
                          <a:spcPts val="0"/>
                        </a:spcBef>
                        <a:spcAft>
                          <a:spcPts val="0"/>
                        </a:spcAft>
                        <a:buNone/>
                      </a:pPr>
                      <a:r>
                        <a:rPr lang="en-MY" sz="2800"/>
                        <a:t>Q</a:t>
                      </a:r>
                      <a:endParaRPr/>
                    </a:p>
                  </a:txBody>
                  <a:tcPr marT="72650" marB="72650" marR="145275" marL="145275"/>
                </a:tc>
                <a:tc>
                  <a:txBody>
                    <a:bodyPr/>
                    <a:lstStyle/>
                    <a:p>
                      <a:pPr indent="0" lvl="0" marL="0" marR="0" rtl="0" algn="ctr">
                        <a:spcBef>
                          <a:spcPts val="0"/>
                        </a:spcBef>
                        <a:spcAft>
                          <a:spcPts val="0"/>
                        </a:spcAft>
                        <a:buNone/>
                      </a:pPr>
                      <a:r>
                        <a:rPr lang="en-MY" sz="2800"/>
                        <a:t>S</a:t>
                      </a:r>
                      <a:endParaRPr/>
                    </a:p>
                  </a:txBody>
                  <a:tcPr marT="72650" marB="72650" marR="145275" marL="145275"/>
                </a:tc>
                <a:tc>
                  <a:txBody>
                    <a:bodyPr/>
                    <a:lstStyle/>
                    <a:p>
                      <a:pPr indent="0" lvl="0" marL="0" marR="0" rtl="0" algn="ctr">
                        <a:spcBef>
                          <a:spcPts val="0"/>
                        </a:spcBef>
                        <a:spcAft>
                          <a:spcPts val="0"/>
                        </a:spcAft>
                        <a:buNone/>
                      </a:pPr>
                      <a:r>
                        <a:rPr lang="en-MY" sz="2800"/>
                        <a:t>T</a:t>
                      </a:r>
                      <a:endParaRPr/>
                    </a:p>
                  </a:txBody>
                  <a:tcPr marT="72650" marB="72650" marR="145275" marL="145275"/>
                </a:tc>
              </a:tr>
              <a:tr h="589200">
                <a:tc>
                  <a:txBody>
                    <a:bodyPr/>
                    <a:lstStyle/>
                    <a:p>
                      <a:pPr indent="0" lvl="0" marL="0" marR="0" rtl="0" algn="ctr">
                        <a:spcBef>
                          <a:spcPts val="0"/>
                        </a:spcBef>
                        <a:spcAft>
                          <a:spcPts val="0"/>
                        </a:spcAft>
                        <a:buNone/>
                      </a:pPr>
                      <a:r>
                        <a:rPr lang="en-MY" sz="2800"/>
                        <a:t>U</a:t>
                      </a:r>
                      <a:endParaRPr/>
                    </a:p>
                  </a:txBody>
                  <a:tcPr marT="72650" marB="72650" marR="145275" marL="145275"/>
                </a:tc>
                <a:tc>
                  <a:txBody>
                    <a:bodyPr/>
                    <a:lstStyle/>
                    <a:p>
                      <a:pPr indent="0" lvl="0" marL="0" marR="0" rtl="0" algn="ctr">
                        <a:spcBef>
                          <a:spcPts val="0"/>
                        </a:spcBef>
                        <a:spcAft>
                          <a:spcPts val="0"/>
                        </a:spcAft>
                        <a:buNone/>
                      </a:pPr>
                      <a:r>
                        <a:rPr lang="en-MY" sz="2800"/>
                        <a:t>V</a:t>
                      </a:r>
                      <a:endParaRPr/>
                    </a:p>
                  </a:txBody>
                  <a:tcPr marT="72650" marB="72650" marR="145275" marL="145275"/>
                </a:tc>
                <a:tc>
                  <a:txBody>
                    <a:bodyPr/>
                    <a:lstStyle/>
                    <a:p>
                      <a:pPr indent="0" lvl="0" marL="0" marR="0" rtl="0" algn="ctr">
                        <a:spcBef>
                          <a:spcPts val="0"/>
                        </a:spcBef>
                        <a:spcAft>
                          <a:spcPts val="0"/>
                        </a:spcAft>
                        <a:buNone/>
                      </a:pPr>
                      <a:r>
                        <a:rPr lang="en-MY" sz="2800"/>
                        <a:t>W</a:t>
                      </a:r>
                      <a:endParaRPr/>
                    </a:p>
                  </a:txBody>
                  <a:tcPr marT="72650" marB="72650" marR="145275" marL="145275"/>
                </a:tc>
                <a:tc>
                  <a:txBody>
                    <a:bodyPr/>
                    <a:lstStyle/>
                    <a:p>
                      <a:pPr indent="0" lvl="0" marL="0" marR="0" rtl="0" algn="ctr">
                        <a:spcBef>
                          <a:spcPts val="0"/>
                        </a:spcBef>
                        <a:spcAft>
                          <a:spcPts val="0"/>
                        </a:spcAft>
                        <a:buNone/>
                      </a:pPr>
                      <a:r>
                        <a:rPr lang="en-MY" sz="2800"/>
                        <a:t>X</a:t>
                      </a:r>
                      <a:endParaRPr/>
                    </a:p>
                  </a:txBody>
                  <a:tcPr marT="72650" marB="72650" marR="145275" marL="145275"/>
                </a:tc>
                <a:tc>
                  <a:txBody>
                    <a:bodyPr/>
                    <a:lstStyle/>
                    <a:p>
                      <a:pPr indent="0" lvl="0" marL="0" marR="0" rtl="0" algn="ctr">
                        <a:spcBef>
                          <a:spcPts val="0"/>
                        </a:spcBef>
                        <a:spcAft>
                          <a:spcPts val="0"/>
                        </a:spcAft>
                        <a:buNone/>
                      </a:pPr>
                      <a:r>
                        <a:rPr lang="en-MY" sz="2800"/>
                        <a:t>Z</a:t>
                      </a:r>
                      <a:endParaRPr/>
                    </a:p>
                  </a:txBody>
                  <a:tcPr marT="72650" marB="72650" marR="145275" marL="145275"/>
                </a:tc>
              </a:tr>
            </a:tbl>
          </a:graphicData>
        </a:graphic>
      </p:graphicFrame>
      <p:sp>
        <p:nvSpPr>
          <p:cNvPr id="303" name="Google Shape;303;p20"/>
          <p:cNvSpPr/>
          <p:nvPr/>
        </p:nvSpPr>
        <p:spPr>
          <a:xfrm>
            <a:off x="755576" y="1690689"/>
            <a:ext cx="2952328"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WELCOME</a:t>
            </a:r>
            <a:endParaRPr/>
          </a:p>
        </p:txBody>
      </p:sp>
      <p:sp>
        <p:nvSpPr>
          <p:cNvPr id="304" name="Google Shape;304;p20"/>
          <p:cNvSpPr/>
          <p:nvPr/>
        </p:nvSpPr>
        <p:spPr>
          <a:xfrm>
            <a:off x="505813"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a:t>
            </a:r>
            <a:endParaRPr/>
          </a:p>
        </p:txBody>
      </p:sp>
      <p:sp>
        <p:nvSpPr>
          <p:cNvPr id="305" name="Google Shape;305;p20"/>
          <p:cNvSpPr/>
          <p:nvPr/>
        </p:nvSpPr>
        <p:spPr>
          <a:xfrm>
            <a:off x="1431234"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LC</a:t>
            </a:r>
            <a:endParaRPr/>
          </a:p>
        </p:txBody>
      </p:sp>
      <p:sp>
        <p:nvSpPr>
          <p:cNvPr id="306" name="Google Shape;306;p20"/>
          <p:cNvSpPr/>
          <p:nvPr/>
        </p:nvSpPr>
        <p:spPr>
          <a:xfrm>
            <a:off x="2356655"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OM</a:t>
            </a:r>
            <a:endParaRPr/>
          </a:p>
        </p:txBody>
      </p:sp>
      <p:sp>
        <p:nvSpPr>
          <p:cNvPr id="307" name="Google Shape;307;p20"/>
          <p:cNvSpPr/>
          <p:nvPr/>
        </p:nvSpPr>
        <p:spPr>
          <a:xfrm>
            <a:off x="3296951" y="2764132"/>
            <a:ext cx="843001" cy="514175"/>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EX</a:t>
            </a:r>
            <a:endParaRPr/>
          </a:p>
        </p:txBody>
      </p:sp>
      <p:cxnSp>
        <p:nvCxnSpPr>
          <p:cNvPr id="308" name="Google Shape;308;p20"/>
          <p:cNvCxnSpPr/>
          <p:nvPr/>
        </p:nvCxnSpPr>
        <p:spPr>
          <a:xfrm flipH="1">
            <a:off x="1115616" y="2204864"/>
            <a:ext cx="504056" cy="559268"/>
          </a:xfrm>
          <a:prstGeom prst="straightConnector1">
            <a:avLst/>
          </a:prstGeom>
          <a:noFill/>
          <a:ln cap="flat" cmpd="sng" w="9525">
            <a:solidFill>
              <a:schemeClr val="dk1"/>
            </a:solidFill>
            <a:prstDash val="solid"/>
            <a:round/>
            <a:headEnd len="sm" w="sm" type="none"/>
            <a:tailEnd len="med" w="med" type="triangle"/>
          </a:ln>
        </p:spPr>
      </p:cxnSp>
      <p:cxnSp>
        <p:nvCxnSpPr>
          <p:cNvPr id="309" name="Google Shape;309;p20"/>
          <p:cNvCxnSpPr>
            <a:endCxn id="305" idx="0"/>
          </p:cNvCxnSpPr>
          <p:nvPr/>
        </p:nvCxnSpPr>
        <p:spPr>
          <a:xfrm flipH="1">
            <a:off x="1852735" y="2204932"/>
            <a:ext cx="218100" cy="559200"/>
          </a:xfrm>
          <a:prstGeom prst="straightConnector1">
            <a:avLst/>
          </a:prstGeom>
          <a:noFill/>
          <a:ln cap="flat" cmpd="sng" w="9525">
            <a:solidFill>
              <a:schemeClr val="dk1"/>
            </a:solidFill>
            <a:prstDash val="solid"/>
            <a:round/>
            <a:headEnd len="sm" w="sm" type="none"/>
            <a:tailEnd len="med" w="med" type="triangle"/>
          </a:ln>
        </p:spPr>
      </p:cxnSp>
      <p:cxnSp>
        <p:nvCxnSpPr>
          <p:cNvPr id="310" name="Google Shape;310;p20"/>
          <p:cNvCxnSpPr>
            <a:endCxn id="306" idx="0"/>
          </p:cNvCxnSpPr>
          <p:nvPr/>
        </p:nvCxnSpPr>
        <p:spPr>
          <a:xfrm>
            <a:off x="2627856" y="2204932"/>
            <a:ext cx="150300" cy="559200"/>
          </a:xfrm>
          <a:prstGeom prst="straightConnector1">
            <a:avLst/>
          </a:prstGeom>
          <a:noFill/>
          <a:ln cap="flat" cmpd="sng" w="9525">
            <a:solidFill>
              <a:schemeClr val="dk1"/>
            </a:solidFill>
            <a:prstDash val="solid"/>
            <a:round/>
            <a:headEnd len="sm" w="sm" type="none"/>
            <a:tailEnd len="med" w="med" type="triangle"/>
          </a:ln>
        </p:spPr>
      </p:cxnSp>
      <p:cxnSp>
        <p:nvCxnSpPr>
          <p:cNvPr id="311" name="Google Shape;311;p20"/>
          <p:cNvCxnSpPr>
            <a:endCxn id="307" idx="0"/>
          </p:cNvCxnSpPr>
          <p:nvPr/>
        </p:nvCxnSpPr>
        <p:spPr>
          <a:xfrm>
            <a:off x="3158352" y="2204932"/>
            <a:ext cx="560100" cy="559200"/>
          </a:xfrm>
          <a:prstGeom prst="straightConnector1">
            <a:avLst/>
          </a:prstGeom>
          <a:noFill/>
          <a:ln cap="flat" cmpd="sng" w="9525">
            <a:solidFill>
              <a:schemeClr val="dk1"/>
            </a:solidFill>
            <a:prstDash val="solid"/>
            <a:round/>
            <a:headEnd len="sm" w="sm" type="none"/>
            <a:tailEnd len="med" w="med" type="triangle"/>
          </a:ln>
        </p:spPr>
      </p:cxnSp>
      <p:sp>
        <p:nvSpPr>
          <p:cNvPr id="312" name="Google Shape;312;p20"/>
          <p:cNvSpPr/>
          <p:nvPr/>
        </p:nvSpPr>
        <p:spPr>
          <a:xfrm>
            <a:off x="505813"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UG</a:t>
            </a:r>
            <a:endParaRPr/>
          </a:p>
        </p:txBody>
      </p:sp>
      <p:sp>
        <p:nvSpPr>
          <p:cNvPr id="313" name="Google Shape;313;p20"/>
          <p:cNvSpPr/>
          <p:nvPr/>
        </p:nvSpPr>
        <p:spPr>
          <a:xfrm>
            <a:off x="1431234"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UE</a:t>
            </a:r>
            <a:endParaRPr/>
          </a:p>
        </p:txBody>
      </p:sp>
      <p:sp>
        <p:nvSpPr>
          <p:cNvPr id="314" name="Google Shape;314;p20"/>
          <p:cNvSpPr/>
          <p:nvPr/>
        </p:nvSpPr>
        <p:spPr>
          <a:xfrm>
            <a:off x="2356655"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NO</a:t>
            </a:r>
            <a:endParaRPr/>
          </a:p>
        </p:txBody>
      </p:sp>
      <p:sp>
        <p:nvSpPr>
          <p:cNvPr id="315" name="Google Shape;315;p20"/>
          <p:cNvSpPr/>
          <p:nvPr/>
        </p:nvSpPr>
        <p:spPr>
          <a:xfrm>
            <a:off x="3296951" y="3994945"/>
            <a:ext cx="843001"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IU</a:t>
            </a:r>
            <a:endParaRPr/>
          </a:p>
        </p:txBody>
      </p:sp>
      <p:sp>
        <p:nvSpPr>
          <p:cNvPr id="316" name="Google Shape;316;p20"/>
          <p:cNvSpPr/>
          <p:nvPr/>
        </p:nvSpPr>
        <p:spPr>
          <a:xfrm>
            <a:off x="798071" y="5085184"/>
            <a:ext cx="2952328" cy="514175"/>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UGUENOIU</a:t>
            </a:r>
            <a:endParaRPr/>
          </a:p>
        </p:txBody>
      </p:sp>
      <p:cxnSp>
        <p:nvCxnSpPr>
          <p:cNvPr id="317" name="Google Shape;317;p20"/>
          <p:cNvCxnSpPr>
            <a:stCxn id="304" idx="2"/>
            <a:endCxn id="312" idx="0"/>
          </p:cNvCxnSpPr>
          <p:nvPr/>
        </p:nvCxnSpPr>
        <p:spPr>
          <a:xfrm>
            <a:off x="927314"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318" name="Google Shape;318;p20"/>
          <p:cNvCxnSpPr>
            <a:stCxn id="305" idx="2"/>
            <a:endCxn id="313" idx="0"/>
          </p:cNvCxnSpPr>
          <p:nvPr/>
        </p:nvCxnSpPr>
        <p:spPr>
          <a:xfrm>
            <a:off x="1852735"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319" name="Google Shape;319;p20"/>
          <p:cNvCxnSpPr>
            <a:stCxn id="306" idx="2"/>
            <a:endCxn id="314" idx="0"/>
          </p:cNvCxnSpPr>
          <p:nvPr/>
        </p:nvCxnSpPr>
        <p:spPr>
          <a:xfrm>
            <a:off x="2778156"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320" name="Google Shape;320;p20"/>
          <p:cNvCxnSpPr>
            <a:stCxn id="307" idx="2"/>
            <a:endCxn id="315" idx="0"/>
          </p:cNvCxnSpPr>
          <p:nvPr/>
        </p:nvCxnSpPr>
        <p:spPr>
          <a:xfrm>
            <a:off x="3718452" y="3278307"/>
            <a:ext cx="0" cy="716700"/>
          </a:xfrm>
          <a:prstGeom prst="straightConnector1">
            <a:avLst/>
          </a:prstGeom>
          <a:noFill/>
          <a:ln cap="flat" cmpd="sng" w="9525">
            <a:solidFill>
              <a:schemeClr val="dk1"/>
            </a:solidFill>
            <a:prstDash val="solid"/>
            <a:round/>
            <a:headEnd len="sm" w="sm" type="none"/>
            <a:tailEnd len="med" w="med" type="triangle"/>
          </a:ln>
        </p:spPr>
      </p:cxnSp>
      <p:cxnSp>
        <p:nvCxnSpPr>
          <p:cNvPr id="321" name="Google Shape;321;p20"/>
          <p:cNvCxnSpPr>
            <a:stCxn id="315" idx="2"/>
          </p:cNvCxnSpPr>
          <p:nvPr/>
        </p:nvCxnSpPr>
        <p:spPr>
          <a:xfrm flipH="1">
            <a:off x="3034452" y="4509120"/>
            <a:ext cx="684000" cy="576000"/>
          </a:xfrm>
          <a:prstGeom prst="straightConnector1">
            <a:avLst/>
          </a:prstGeom>
          <a:noFill/>
          <a:ln cap="flat" cmpd="sng" w="9525">
            <a:solidFill>
              <a:schemeClr val="dk1"/>
            </a:solidFill>
            <a:prstDash val="solid"/>
            <a:round/>
            <a:headEnd len="sm" w="sm" type="none"/>
            <a:tailEnd len="med" w="med" type="triangle"/>
          </a:ln>
        </p:spPr>
      </p:cxnSp>
      <p:cxnSp>
        <p:nvCxnSpPr>
          <p:cNvPr id="322" name="Google Shape;322;p20"/>
          <p:cNvCxnSpPr>
            <a:stCxn id="314" idx="2"/>
          </p:cNvCxnSpPr>
          <p:nvPr/>
        </p:nvCxnSpPr>
        <p:spPr>
          <a:xfrm flipH="1">
            <a:off x="2483856" y="4509120"/>
            <a:ext cx="294300" cy="576000"/>
          </a:xfrm>
          <a:prstGeom prst="straightConnector1">
            <a:avLst/>
          </a:prstGeom>
          <a:noFill/>
          <a:ln cap="flat" cmpd="sng" w="9525">
            <a:solidFill>
              <a:schemeClr val="dk1"/>
            </a:solidFill>
            <a:prstDash val="solid"/>
            <a:round/>
            <a:headEnd len="sm" w="sm" type="none"/>
            <a:tailEnd len="med" w="med" type="triangle"/>
          </a:ln>
        </p:spPr>
      </p:cxnSp>
      <p:cxnSp>
        <p:nvCxnSpPr>
          <p:cNvPr id="323" name="Google Shape;323;p20"/>
          <p:cNvCxnSpPr>
            <a:stCxn id="313" idx="2"/>
          </p:cNvCxnSpPr>
          <p:nvPr/>
        </p:nvCxnSpPr>
        <p:spPr>
          <a:xfrm>
            <a:off x="1852735" y="4509120"/>
            <a:ext cx="184200" cy="576000"/>
          </a:xfrm>
          <a:prstGeom prst="straightConnector1">
            <a:avLst/>
          </a:prstGeom>
          <a:noFill/>
          <a:ln cap="flat" cmpd="sng" w="9525">
            <a:solidFill>
              <a:schemeClr val="dk1"/>
            </a:solidFill>
            <a:prstDash val="solid"/>
            <a:round/>
            <a:headEnd len="sm" w="sm" type="none"/>
            <a:tailEnd len="med" w="med" type="triangle"/>
          </a:ln>
        </p:spPr>
      </p:cxnSp>
      <p:cxnSp>
        <p:nvCxnSpPr>
          <p:cNvPr id="324" name="Google Shape;324;p20"/>
          <p:cNvCxnSpPr>
            <a:stCxn id="312" idx="2"/>
          </p:cNvCxnSpPr>
          <p:nvPr/>
        </p:nvCxnSpPr>
        <p:spPr>
          <a:xfrm>
            <a:off x="927314" y="4509120"/>
            <a:ext cx="548700" cy="5760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335470" y="-9171"/>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 (SIMPLE)</a:t>
            </a:r>
            <a:endParaRPr/>
          </a:p>
        </p:txBody>
      </p:sp>
      <p:sp>
        <p:nvSpPr>
          <p:cNvPr id="330" name="Google Shape;330;p21"/>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graphicFrame>
        <p:nvGraphicFramePr>
          <p:cNvPr id="331" name="Google Shape;331;p21"/>
          <p:cNvGraphicFramePr/>
          <p:nvPr/>
        </p:nvGraphicFramePr>
        <p:xfrm>
          <a:off x="6054891" y="1636177"/>
          <a:ext cx="3000000" cy="3000000"/>
        </p:xfrm>
        <a:graphic>
          <a:graphicData uri="http://schemas.openxmlformats.org/drawingml/2006/table">
            <a:tbl>
              <a:tblPr bandRow="1" firstRow="1">
                <a:noFill/>
                <a:tableStyleId>{9E161431-98CE-46AB-A128-3F9A0BF304BB}</a:tableStyleId>
              </a:tblPr>
              <a:tblGrid>
                <a:gridCol w="554200"/>
                <a:gridCol w="554200"/>
                <a:gridCol w="554200"/>
                <a:gridCol w="554200"/>
                <a:gridCol w="554200"/>
              </a:tblGrid>
              <a:tr h="380600">
                <a:tc>
                  <a:txBody>
                    <a:bodyPr/>
                    <a:lstStyle/>
                    <a:p>
                      <a:pPr indent="0" lvl="0" marL="0" marR="0" rtl="0" algn="ctr">
                        <a:spcBef>
                          <a:spcPts val="0"/>
                        </a:spcBef>
                        <a:spcAft>
                          <a:spcPts val="0"/>
                        </a:spcAft>
                        <a:buNone/>
                      </a:pPr>
                      <a:r>
                        <a:rPr lang="en-MY" sz="1800"/>
                        <a:t>A</a:t>
                      </a:r>
                      <a:endParaRPr/>
                    </a:p>
                  </a:txBody>
                  <a:tcPr marT="46925" marB="46925" marR="93850" marL="93850"/>
                </a:tc>
                <a:tc>
                  <a:txBody>
                    <a:bodyPr/>
                    <a:lstStyle/>
                    <a:p>
                      <a:pPr indent="0" lvl="0" marL="0" marR="0" rtl="0" algn="ctr">
                        <a:spcBef>
                          <a:spcPts val="0"/>
                        </a:spcBef>
                        <a:spcAft>
                          <a:spcPts val="0"/>
                        </a:spcAft>
                        <a:buNone/>
                      </a:pPr>
                      <a:r>
                        <a:rPr lang="en-MY" sz="1800"/>
                        <a:t>B</a:t>
                      </a:r>
                      <a:endParaRPr/>
                    </a:p>
                  </a:txBody>
                  <a:tcPr marT="46925" marB="46925" marR="93850" marL="93850"/>
                </a:tc>
                <a:tc>
                  <a:txBody>
                    <a:bodyPr/>
                    <a:lstStyle/>
                    <a:p>
                      <a:pPr indent="0" lvl="0" marL="0" marR="0" rtl="0" algn="ctr">
                        <a:spcBef>
                          <a:spcPts val="0"/>
                        </a:spcBef>
                        <a:spcAft>
                          <a:spcPts val="0"/>
                        </a:spcAft>
                        <a:buNone/>
                      </a:pPr>
                      <a:r>
                        <a:rPr lang="en-MY" sz="1800"/>
                        <a:t>C</a:t>
                      </a:r>
                      <a:endParaRPr/>
                    </a:p>
                  </a:txBody>
                  <a:tcPr marT="46925" marB="46925" marR="93850" marL="93850"/>
                </a:tc>
                <a:tc>
                  <a:txBody>
                    <a:bodyPr/>
                    <a:lstStyle/>
                    <a:p>
                      <a:pPr indent="0" lvl="0" marL="0" marR="0" rtl="0" algn="ctr">
                        <a:spcBef>
                          <a:spcPts val="0"/>
                        </a:spcBef>
                        <a:spcAft>
                          <a:spcPts val="0"/>
                        </a:spcAft>
                        <a:buNone/>
                      </a:pPr>
                      <a:r>
                        <a:rPr lang="en-MY" sz="1800"/>
                        <a:t>D</a:t>
                      </a:r>
                      <a:endParaRPr/>
                    </a:p>
                  </a:txBody>
                  <a:tcPr marT="46925" marB="46925" marR="93850" marL="93850"/>
                </a:tc>
                <a:tc>
                  <a:txBody>
                    <a:bodyPr/>
                    <a:lstStyle/>
                    <a:p>
                      <a:pPr indent="0" lvl="0" marL="0" marR="0" rtl="0" algn="ctr">
                        <a:spcBef>
                          <a:spcPts val="0"/>
                        </a:spcBef>
                        <a:spcAft>
                          <a:spcPts val="0"/>
                        </a:spcAft>
                        <a:buNone/>
                      </a:pPr>
                      <a:r>
                        <a:rPr lang="en-MY" sz="1800"/>
                        <a:t>E</a:t>
                      </a:r>
                      <a:endParaRPr/>
                    </a:p>
                  </a:txBody>
                  <a:tcPr marT="46925" marB="46925" marR="93850" marL="93850"/>
                </a:tc>
              </a:tr>
              <a:tr h="380600">
                <a:tc>
                  <a:txBody>
                    <a:bodyPr/>
                    <a:lstStyle/>
                    <a:p>
                      <a:pPr indent="0" lvl="0" marL="0" marR="0" rtl="0" algn="ctr">
                        <a:spcBef>
                          <a:spcPts val="0"/>
                        </a:spcBef>
                        <a:spcAft>
                          <a:spcPts val="0"/>
                        </a:spcAft>
                        <a:buNone/>
                      </a:pPr>
                      <a:r>
                        <a:rPr lang="en-MY" sz="1800"/>
                        <a:t>F</a:t>
                      </a:r>
                      <a:endParaRPr/>
                    </a:p>
                  </a:txBody>
                  <a:tcPr marT="46925" marB="46925" marR="93850" marL="93850"/>
                </a:tc>
                <a:tc>
                  <a:txBody>
                    <a:bodyPr/>
                    <a:lstStyle/>
                    <a:p>
                      <a:pPr indent="0" lvl="0" marL="0" marR="0" rtl="0" algn="ctr">
                        <a:spcBef>
                          <a:spcPts val="0"/>
                        </a:spcBef>
                        <a:spcAft>
                          <a:spcPts val="0"/>
                        </a:spcAft>
                        <a:buNone/>
                      </a:pPr>
                      <a:r>
                        <a:rPr lang="en-MY" sz="1800"/>
                        <a:t>G</a:t>
                      </a:r>
                      <a:endParaRPr/>
                    </a:p>
                  </a:txBody>
                  <a:tcPr marT="46925" marB="46925" marR="93850" marL="93850"/>
                </a:tc>
                <a:tc>
                  <a:txBody>
                    <a:bodyPr/>
                    <a:lstStyle/>
                    <a:p>
                      <a:pPr indent="0" lvl="0" marL="0" marR="0" rtl="0" algn="ctr">
                        <a:spcBef>
                          <a:spcPts val="0"/>
                        </a:spcBef>
                        <a:spcAft>
                          <a:spcPts val="0"/>
                        </a:spcAft>
                        <a:buNone/>
                      </a:pPr>
                      <a:r>
                        <a:rPr lang="en-MY" sz="1800"/>
                        <a:t>H</a:t>
                      </a:r>
                      <a:endParaRPr/>
                    </a:p>
                  </a:txBody>
                  <a:tcPr marT="46925" marB="46925" marR="93850" marL="93850"/>
                </a:tc>
                <a:tc>
                  <a:txBody>
                    <a:bodyPr/>
                    <a:lstStyle/>
                    <a:p>
                      <a:pPr indent="0" lvl="0" marL="0" marR="0" rtl="0" algn="ctr">
                        <a:spcBef>
                          <a:spcPts val="0"/>
                        </a:spcBef>
                        <a:spcAft>
                          <a:spcPts val="0"/>
                        </a:spcAft>
                        <a:buNone/>
                      </a:pPr>
                      <a:r>
                        <a:rPr lang="en-MY" sz="1800"/>
                        <a:t>I</a:t>
                      </a:r>
                      <a:endParaRPr/>
                    </a:p>
                  </a:txBody>
                  <a:tcPr marT="46925" marB="46925" marR="93850" marL="93850"/>
                </a:tc>
                <a:tc>
                  <a:txBody>
                    <a:bodyPr/>
                    <a:lstStyle/>
                    <a:p>
                      <a:pPr indent="0" lvl="0" marL="0" marR="0" rtl="0" algn="ctr">
                        <a:spcBef>
                          <a:spcPts val="0"/>
                        </a:spcBef>
                        <a:spcAft>
                          <a:spcPts val="0"/>
                        </a:spcAft>
                        <a:buNone/>
                      </a:pPr>
                      <a:r>
                        <a:rPr lang="en-MY" sz="1800"/>
                        <a:t>K</a:t>
                      </a:r>
                      <a:endParaRPr/>
                    </a:p>
                  </a:txBody>
                  <a:tcPr marT="46925" marB="46925" marR="93850" marL="93850"/>
                </a:tc>
              </a:tr>
              <a:tr h="380600">
                <a:tc>
                  <a:txBody>
                    <a:bodyPr/>
                    <a:lstStyle/>
                    <a:p>
                      <a:pPr indent="0" lvl="0" marL="0" marR="0" rtl="0" algn="ctr">
                        <a:spcBef>
                          <a:spcPts val="0"/>
                        </a:spcBef>
                        <a:spcAft>
                          <a:spcPts val="0"/>
                        </a:spcAft>
                        <a:buNone/>
                      </a:pPr>
                      <a:r>
                        <a:rPr lang="en-MY" sz="1800"/>
                        <a:t>L</a:t>
                      </a:r>
                      <a:endParaRPr/>
                    </a:p>
                  </a:txBody>
                  <a:tcPr marT="46925" marB="46925" marR="93850" marL="93850"/>
                </a:tc>
                <a:tc>
                  <a:txBody>
                    <a:bodyPr/>
                    <a:lstStyle/>
                    <a:p>
                      <a:pPr indent="0" lvl="0" marL="0" marR="0" rtl="0" algn="ctr">
                        <a:spcBef>
                          <a:spcPts val="0"/>
                        </a:spcBef>
                        <a:spcAft>
                          <a:spcPts val="0"/>
                        </a:spcAft>
                        <a:buNone/>
                      </a:pPr>
                      <a:r>
                        <a:rPr lang="en-MY" sz="1800"/>
                        <a:t>M</a:t>
                      </a:r>
                      <a:endParaRPr/>
                    </a:p>
                  </a:txBody>
                  <a:tcPr marT="46925" marB="46925" marR="93850" marL="93850"/>
                </a:tc>
                <a:tc>
                  <a:txBody>
                    <a:bodyPr/>
                    <a:lstStyle/>
                    <a:p>
                      <a:pPr indent="0" lvl="0" marL="0" marR="0" rtl="0" algn="ctr">
                        <a:spcBef>
                          <a:spcPts val="0"/>
                        </a:spcBef>
                        <a:spcAft>
                          <a:spcPts val="0"/>
                        </a:spcAft>
                        <a:buNone/>
                      </a:pPr>
                      <a:r>
                        <a:rPr lang="en-MY" sz="1800"/>
                        <a:t>N</a:t>
                      </a:r>
                      <a:endParaRPr/>
                    </a:p>
                  </a:txBody>
                  <a:tcPr marT="46925" marB="46925" marR="93850" marL="93850"/>
                </a:tc>
                <a:tc>
                  <a:txBody>
                    <a:bodyPr/>
                    <a:lstStyle/>
                    <a:p>
                      <a:pPr indent="0" lvl="0" marL="0" marR="0" rtl="0" algn="ctr">
                        <a:spcBef>
                          <a:spcPts val="0"/>
                        </a:spcBef>
                        <a:spcAft>
                          <a:spcPts val="0"/>
                        </a:spcAft>
                        <a:buNone/>
                      </a:pPr>
                      <a:r>
                        <a:rPr lang="en-MY" sz="1800"/>
                        <a:t>O</a:t>
                      </a:r>
                      <a:endParaRPr/>
                    </a:p>
                  </a:txBody>
                  <a:tcPr marT="46925" marB="46925" marR="93850" marL="93850"/>
                </a:tc>
                <a:tc>
                  <a:txBody>
                    <a:bodyPr/>
                    <a:lstStyle/>
                    <a:p>
                      <a:pPr indent="0" lvl="0" marL="0" marR="0" rtl="0" algn="ctr">
                        <a:spcBef>
                          <a:spcPts val="0"/>
                        </a:spcBef>
                        <a:spcAft>
                          <a:spcPts val="0"/>
                        </a:spcAft>
                        <a:buNone/>
                      </a:pPr>
                      <a:r>
                        <a:rPr lang="en-MY" sz="1800"/>
                        <a:t>P</a:t>
                      </a:r>
                      <a:endParaRPr/>
                    </a:p>
                  </a:txBody>
                  <a:tcPr marT="46925" marB="46925" marR="93850" marL="93850"/>
                </a:tc>
              </a:tr>
              <a:tr h="380600">
                <a:tc>
                  <a:txBody>
                    <a:bodyPr/>
                    <a:lstStyle/>
                    <a:p>
                      <a:pPr indent="0" lvl="0" marL="0" marR="0" rtl="0" algn="ctr">
                        <a:spcBef>
                          <a:spcPts val="0"/>
                        </a:spcBef>
                        <a:spcAft>
                          <a:spcPts val="0"/>
                        </a:spcAft>
                        <a:buNone/>
                      </a:pPr>
                      <a:r>
                        <a:rPr lang="en-MY" sz="1800"/>
                        <a:t>Q</a:t>
                      </a:r>
                      <a:endParaRPr/>
                    </a:p>
                  </a:txBody>
                  <a:tcPr marT="46925" marB="46925" marR="93850" marL="93850"/>
                </a:tc>
                <a:tc>
                  <a:txBody>
                    <a:bodyPr/>
                    <a:lstStyle/>
                    <a:p>
                      <a:pPr indent="0" lvl="0" marL="0" marR="0" rtl="0" algn="ctr">
                        <a:spcBef>
                          <a:spcPts val="0"/>
                        </a:spcBef>
                        <a:spcAft>
                          <a:spcPts val="0"/>
                        </a:spcAft>
                        <a:buNone/>
                      </a:pPr>
                      <a:r>
                        <a:rPr lang="en-MY" sz="1800"/>
                        <a:t>R</a:t>
                      </a:r>
                      <a:endParaRPr/>
                    </a:p>
                  </a:txBody>
                  <a:tcPr marT="46925" marB="46925" marR="93850" marL="93850"/>
                </a:tc>
                <a:tc>
                  <a:txBody>
                    <a:bodyPr/>
                    <a:lstStyle/>
                    <a:p>
                      <a:pPr indent="0" lvl="0" marL="0" marR="0" rtl="0" algn="ctr">
                        <a:spcBef>
                          <a:spcPts val="0"/>
                        </a:spcBef>
                        <a:spcAft>
                          <a:spcPts val="0"/>
                        </a:spcAft>
                        <a:buNone/>
                      </a:pPr>
                      <a:r>
                        <a:rPr lang="en-MY" sz="1800"/>
                        <a:t>S</a:t>
                      </a:r>
                      <a:endParaRPr/>
                    </a:p>
                  </a:txBody>
                  <a:tcPr marT="46925" marB="46925" marR="93850" marL="93850"/>
                </a:tc>
                <a:tc>
                  <a:txBody>
                    <a:bodyPr/>
                    <a:lstStyle/>
                    <a:p>
                      <a:pPr indent="0" lvl="0" marL="0" marR="0" rtl="0" algn="ctr">
                        <a:spcBef>
                          <a:spcPts val="0"/>
                        </a:spcBef>
                        <a:spcAft>
                          <a:spcPts val="0"/>
                        </a:spcAft>
                        <a:buNone/>
                      </a:pPr>
                      <a:r>
                        <a:rPr lang="en-MY" sz="1800"/>
                        <a:t>T</a:t>
                      </a:r>
                      <a:endParaRPr/>
                    </a:p>
                  </a:txBody>
                  <a:tcPr marT="46925" marB="46925" marR="93850" marL="93850"/>
                </a:tc>
                <a:tc>
                  <a:txBody>
                    <a:bodyPr/>
                    <a:lstStyle/>
                    <a:p>
                      <a:pPr indent="0" lvl="0" marL="0" marR="0" rtl="0" algn="ctr">
                        <a:spcBef>
                          <a:spcPts val="0"/>
                        </a:spcBef>
                        <a:spcAft>
                          <a:spcPts val="0"/>
                        </a:spcAft>
                        <a:buNone/>
                      </a:pPr>
                      <a:r>
                        <a:rPr lang="en-MY" sz="1800"/>
                        <a:t>U</a:t>
                      </a:r>
                      <a:endParaRPr/>
                    </a:p>
                  </a:txBody>
                  <a:tcPr marT="46925" marB="46925" marR="93850" marL="93850"/>
                </a:tc>
              </a:tr>
              <a:tr h="380600">
                <a:tc>
                  <a:txBody>
                    <a:bodyPr/>
                    <a:lstStyle/>
                    <a:p>
                      <a:pPr indent="0" lvl="0" marL="0" marR="0" rtl="0" algn="ctr">
                        <a:spcBef>
                          <a:spcPts val="0"/>
                        </a:spcBef>
                        <a:spcAft>
                          <a:spcPts val="0"/>
                        </a:spcAft>
                        <a:buNone/>
                      </a:pPr>
                      <a:r>
                        <a:rPr lang="en-MY" sz="1800"/>
                        <a:t>V</a:t>
                      </a:r>
                      <a:endParaRPr/>
                    </a:p>
                  </a:txBody>
                  <a:tcPr marT="46925" marB="46925" marR="93850" marL="93850"/>
                </a:tc>
                <a:tc>
                  <a:txBody>
                    <a:bodyPr/>
                    <a:lstStyle/>
                    <a:p>
                      <a:pPr indent="0" lvl="0" marL="0" marR="0" rtl="0" algn="ctr">
                        <a:spcBef>
                          <a:spcPts val="0"/>
                        </a:spcBef>
                        <a:spcAft>
                          <a:spcPts val="0"/>
                        </a:spcAft>
                        <a:buNone/>
                      </a:pPr>
                      <a:r>
                        <a:rPr lang="en-MY" sz="1800"/>
                        <a:t>W</a:t>
                      </a:r>
                      <a:endParaRPr/>
                    </a:p>
                  </a:txBody>
                  <a:tcPr marT="46925" marB="46925" marR="93850" marL="93850"/>
                </a:tc>
                <a:tc>
                  <a:txBody>
                    <a:bodyPr/>
                    <a:lstStyle/>
                    <a:p>
                      <a:pPr indent="0" lvl="0" marL="0" marR="0" rtl="0" algn="ctr">
                        <a:spcBef>
                          <a:spcPts val="0"/>
                        </a:spcBef>
                        <a:spcAft>
                          <a:spcPts val="0"/>
                        </a:spcAft>
                        <a:buNone/>
                      </a:pPr>
                      <a:r>
                        <a:rPr lang="en-MY" sz="1800"/>
                        <a:t>X</a:t>
                      </a:r>
                      <a:endParaRPr/>
                    </a:p>
                  </a:txBody>
                  <a:tcPr marT="46925" marB="46925" marR="93850" marL="93850"/>
                </a:tc>
                <a:tc>
                  <a:txBody>
                    <a:bodyPr/>
                    <a:lstStyle/>
                    <a:p>
                      <a:pPr indent="0" lvl="0" marL="0" marR="0" rtl="0" algn="ctr">
                        <a:spcBef>
                          <a:spcPts val="0"/>
                        </a:spcBef>
                        <a:spcAft>
                          <a:spcPts val="0"/>
                        </a:spcAft>
                        <a:buNone/>
                      </a:pPr>
                      <a:r>
                        <a:rPr lang="en-MY" sz="1800"/>
                        <a:t>Y</a:t>
                      </a:r>
                      <a:endParaRPr/>
                    </a:p>
                  </a:txBody>
                  <a:tcPr marT="46925" marB="46925" marR="93850" marL="93850"/>
                </a:tc>
                <a:tc>
                  <a:txBody>
                    <a:bodyPr/>
                    <a:lstStyle/>
                    <a:p>
                      <a:pPr indent="0" lvl="0" marL="0" marR="0" rtl="0" algn="ctr">
                        <a:spcBef>
                          <a:spcPts val="0"/>
                        </a:spcBef>
                        <a:spcAft>
                          <a:spcPts val="0"/>
                        </a:spcAft>
                        <a:buNone/>
                      </a:pPr>
                      <a:r>
                        <a:rPr lang="en-MY" sz="1800"/>
                        <a:t>Z</a:t>
                      </a:r>
                      <a:endParaRPr/>
                    </a:p>
                  </a:txBody>
                  <a:tcPr marT="46925" marB="46925" marR="93850" marL="93850"/>
                </a:tc>
              </a:tr>
            </a:tbl>
          </a:graphicData>
        </a:graphic>
      </p:graphicFrame>
      <p:sp>
        <p:nvSpPr>
          <p:cNvPr id="332" name="Google Shape;332;p21"/>
          <p:cNvSpPr/>
          <p:nvPr/>
        </p:nvSpPr>
        <p:spPr>
          <a:xfrm>
            <a:off x="1228911" y="2244207"/>
            <a:ext cx="3206180"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WELCOMEHOME</a:t>
            </a:r>
            <a:endParaRPr/>
          </a:p>
        </p:txBody>
      </p:sp>
      <p:sp>
        <p:nvSpPr>
          <p:cNvPr id="333" name="Google Shape;333;p21"/>
          <p:cNvSpPr/>
          <p:nvPr/>
        </p:nvSpPr>
        <p:spPr>
          <a:xfrm>
            <a:off x="179512" y="3274664"/>
            <a:ext cx="843001"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a:t>
            </a:r>
            <a:endParaRPr/>
          </a:p>
        </p:txBody>
      </p:sp>
      <p:sp>
        <p:nvSpPr>
          <p:cNvPr id="334" name="Google Shape;334;p21"/>
          <p:cNvSpPr/>
          <p:nvPr/>
        </p:nvSpPr>
        <p:spPr>
          <a:xfrm>
            <a:off x="1104933" y="3274664"/>
            <a:ext cx="843001"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LC</a:t>
            </a:r>
            <a:endParaRPr/>
          </a:p>
        </p:txBody>
      </p:sp>
      <p:sp>
        <p:nvSpPr>
          <p:cNvPr id="335" name="Google Shape;335;p21"/>
          <p:cNvSpPr/>
          <p:nvPr/>
        </p:nvSpPr>
        <p:spPr>
          <a:xfrm>
            <a:off x="2030354" y="3274664"/>
            <a:ext cx="843001"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OM</a:t>
            </a:r>
            <a:endParaRPr/>
          </a:p>
        </p:txBody>
      </p:sp>
      <p:sp>
        <p:nvSpPr>
          <p:cNvPr id="336" name="Google Shape;336;p21"/>
          <p:cNvSpPr/>
          <p:nvPr/>
        </p:nvSpPr>
        <p:spPr>
          <a:xfrm>
            <a:off x="2970650" y="3274664"/>
            <a:ext cx="843001"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EH</a:t>
            </a:r>
            <a:endParaRPr/>
          </a:p>
        </p:txBody>
      </p:sp>
      <p:cxnSp>
        <p:nvCxnSpPr>
          <p:cNvPr id="337" name="Google Shape;337;p21"/>
          <p:cNvCxnSpPr>
            <a:endCxn id="334" idx="0"/>
          </p:cNvCxnSpPr>
          <p:nvPr/>
        </p:nvCxnSpPr>
        <p:spPr>
          <a:xfrm flipH="1">
            <a:off x="1526434" y="2663264"/>
            <a:ext cx="618900" cy="611400"/>
          </a:xfrm>
          <a:prstGeom prst="straightConnector1">
            <a:avLst/>
          </a:prstGeom>
          <a:noFill/>
          <a:ln cap="flat" cmpd="sng" w="9525">
            <a:solidFill>
              <a:schemeClr val="dk1"/>
            </a:solidFill>
            <a:prstDash val="solid"/>
            <a:round/>
            <a:headEnd len="sm" w="sm" type="none"/>
            <a:tailEnd len="med" w="med" type="triangle"/>
          </a:ln>
        </p:spPr>
      </p:cxnSp>
      <p:cxnSp>
        <p:nvCxnSpPr>
          <p:cNvPr id="338" name="Google Shape;338;p21"/>
          <p:cNvCxnSpPr>
            <a:endCxn id="335" idx="0"/>
          </p:cNvCxnSpPr>
          <p:nvPr/>
        </p:nvCxnSpPr>
        <p:spPr>
          <a:xfrm flipH="1">
            <a:off x="2451855" y="2663264"/>
            <a:ext cx="197400" cy="611400"/>
          </a:xfrm>
          <a:prstGeom prst="straightConnector1">
            <a:avLst/>
          </a:prstGeom>
          <a:noFill/>
          <a:ln cap="flat" cmpd="sng" w="9525">
            <a:solidFill>
              <a:schemeClr val="dk1"/>
            </a:solidFill>
            <a:prstDash val="solid"/>
            <a:round/>
            <a:headEnd len="sm" w="sm" type="none"/>
            <a:tailEnd len="med" w="med" type="triangle"/>
          </a:ln>
        </p:spPr>
      </p:cxnSp>
      <p:cxnSp>
        <p:nvCxnSpPr>
          <p:cNvPr id="339" name="Google Shape;339;p21"/>
          <p:cNvCxnSpPr>
            <a:endCxn id="336" idx="0"/>
          </p:cNvCxnSpPr>
          <p:nvPr/>
        </p:nvCxnSpPr>
        <p:spPr>
          <a:xfrm>
            <a:off x="3226851" y="2663264"/>
            <a:ext cx="165300" cy="611400"/>
          </a:xfrm>
          <a:prstGeom prst="straightConnector1">
            <a:avLst/>
          </a:prstGeom>
          <a:noFill/>
          <a:ln cap="flat" cmpd="sng" w="9525">
            <a:solidFill>
              <a:schemeClr val="dk1"/>
            </a:solidFill>
            <a:prstDash val="solid"/>
            <a:round/>
            <a:headEnd len="sm" w="sm" type="none"/>
            <a:tailEnd len="med" w="med" type="triangle"/>
          </a:ln>
        </p:spPr>
      </p:cxnSp>
      <p:sp>
        <p:nvSpPr>
          <p:cNvPr id="340" name="Google Shape;340;p21"/>
          <p:cNvSpPr/>
          <p:nvPr/>
        </p:nvSpPr>
        <p:spPr>
          <a:xfrm>
            <a:off x="179512" y="4505477"/>
            <a:ext cx="843001"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ZB</a:t>
            </a:r>
            <a:endParaRPr/>
          </a:p>
        </p:txBody>
      </p:sp>
      <p:sp>
        <p:nvSpPr>
          <p:cNvPr id="341" name="Google Shape;341;p21"/>
          <p:cNvSpPr/>
          <p:nvPr/>
        </p:nvSpPr>
        <p:spPr>
          <a:xfrm>
            <a:off x="1104933" y="4505477"/>
            <a:ext cx="843001"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NA</a:t>
            </a:r>
            <a:endParaRPr/>
          </a:p>
        </p:txBody>
      </p:sp>
      <p:sp>
        <p:nvSpPr>
          <p:cNvPr id="342" name="Google Shape;342;p21"/>
          <p:cNvSpPr/>
          <p:nvPr/>
        </p:nvSpPr>
        <p:spPr>
          <a:xfrm>
            <a:off x="2030354" y="4505477"/>
            <a:ext cx="843001"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PN</a:t>
            </a:r>
            <a:endParaRPr/>
          </a:p>
        </p:txBody>
      </p:sp>
      <p:sp>
        <p:nvSpPr>
          <p:cNvPr id="343" name="Google Shape;343;p21"/>
          <p:cNvSpPr/>
          <p:nvPr/>
        </p:nvSpPr>
        <p:spPr>
          <a:xfrm>
            <a:off x="2970650" y="4505477"/>
            <a:ext cx="843001"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CK</a:t>
            </a:r>
            <a:endParaRPr/>
          </a:p>
        </p:txBody>
      </p:sp>
      <p:sp>
        <p:nvSpPr>
          <p:cNvPr id="344" name="Google Shape;344;p21"/>
          <p:cNvSpPr/>
          <p:nvPr/>
        </p:nvSpPr>
        <p:spPr>
          <a:xfrm>
            <a:off x="1149845" y="5595716"/>
            <a:ext cx="3447019"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ZBNAPNCKPNCZ</a:t>
            </a:r>
            <a:endParaRPr/>
          </a:p>
        </p:txBody>
      </p:sp>
      <p:cxnSp>
        <p:nvCxnSpPr>
          <p:cNvPr id="345" name="Google Shape;345;p21"/>
          <p:cNvCxnSpPr>
            <a:stCxn id="333" idx="2"/>
            <a:endCxn id="340" idx="0"/>
          </p:cNvCxnSpPr>
          <p:nvPr/>
        </p:nvCxnSpPr>
        <p:spPr>
          <a:xfrm>
            <a:off x="601013" y="3628228"/>
            <a:ext cx="0" cy="877200"/>
          </a:xfrm>
          <a:prstGeom prst="straightConnector1">
            <a:avLst/>
          </a:prstGeom>
          <a:noFill/>
          <a:ln cap="flat" cmpd="sng" w="9525">
            <a:solidFill>
              <a:schemeClr val="dk1"/>
            </a:solidFill>
            <a:prstDash val="solid"/>
            <a:round/>
            <a:headEnd len="sm" w="sm" type="none"/>
            <a:tailEnd len="med" w="med" type="triangle"/>
          </a:ln>
        </p:spPr>
      </p:cxnSp>
      <p:cxnSp>
        <p:nvCxnSpPr>
          <p:cNvPr id="346" name="Google Shape;346;p21"/>
          <p:cNvCxnSpPr>
            <a:stCxn id="334" idx="2"/>
            <a:endCxn id="341" idx="0"/>
          </p:cNvCxnSpPr>
          <p:nvPr/>
        </p:nvCxnSpPr>
        <p:spPr>
          <a:xfrm>
            <a:off x="1526434" y="3628228"/>
            <a:ext cx="0" cy="877200"/>
          </a:xfrm>
          <a:prstGeom prst="straightConnector1">
            <a:avLst/>
          </a:prstGeom>
          <a:noFill/>
          <a:ln cap="flat" cmpd="sng" w="9525">
            <a:solidFill>
              <a:schemeClr val="dk1"/>
            </a:solidFill>
            <a:prstDash val="solid"/>
            <a:round/>
            <a:headEnd len="sm" w="sm" type="none"/>
            <a:tailEnd len="med" w="med" type="triangle"/>
          </a:ln>
        </p:spPr>
      </p:cxnSp>
      <p:cxnSp>
        <p:nvCxnSpPr>
          <p:cNvPr id="347" name="Google Shape;347;p21"/>
          <p:cNvCxnSpPr>
            <a:stCxn id="335" idx="2"/>
            <a:endCxn id="342" idx="0"/>
          </p:cNvCxnSpPr>
          <p:nvPr/>
        </p:nvCxnSpPr>
        <p:spPr>
          <a:xfrm>
            <a:off x="2451855" y="3628228"/>
            <a:ext cx="0" cy="877200"/>
          </a:xfrm>
          <a:prstGeom prst="straightConnector1">
            <a:avLst/>
          </a:prstGeom>
          <a:noFill/>
          <a:ln cap="flat" cmpd="sng" w="9525">
            <a:solidFill>
              <a:schemeClr val="dk1"/>
            </a:solidFill>
            <a:prstDash val="solid"/>
            <a:round/>
            <a:headEnd len="sm" w="sm" type="none"/>
            <a:tailEnd len="med" w="med" type="triangle"/>
          </a:ln>
        </p:spPr>
      </p:cxnSp>
      <p:cxnSp>
        <p:nvCxnSpPr>
          <p:cNvPr id="348" name="Google Shape;348;p21"/>
          <p:cNvCxnSpPr>
            <a:stCxn id="336" idx="2"/>
            <a:endCxn id="343" idx="0"/>
          </p:cNvCxnSpPr>
          <p:nvPr/>
        </p:nvCxnSpPr>
        <p:spPr>
          <a:xfrm>
            <a:off x="3392150" y="3628228"/>
            <a:ext cx="0" cy="877200"/>
          </a:xfrm>
          <a:prstGeom prst="straightConnector1">
            <a:avLst/>
          </a:prstGeom>
          <a:noFill/>
          <a:ln cap="flat" cmpd="sng" w="9525">
            <a:solidFill>
              <a:schemeClr val="dk1"/>
            </a:solidFill>
            <a:prstDash val="solid"/>
            <a:round/>
            <a:headEnd len="sm" w="sm" type="none"/>
            <a:tailEnd len="med" w="med" type="triangle"/>
          </a:ln>
        </p:spPr>
      </p:cxnSp>
      <p:cxnSp>
        <p:nvCxnSpPr>
          <p:cNvPr id="349" name="Google Shape;349;p21"/>
          <p:cNvCxnSpPr>
            <a:stCxn id="343" idx="2"/>
          </p:cNvCxnSpPr>
          <p:nvPr/>
        </p:nvCxnSpPr>
        <p:spPr>
          <a:xfrm flipH="1">
            <a:off x="3226850" y="4859041"/>
            <a:ext cx="165300" cy="648000"/>
          </a:xfrm>
          <a:prstGeom prst="straightConnector1">
            <a:avLst/>
          </a:prstGeom>
          <a:noFill/>
          <a:ln cap="flat" cmpd="sng" w="9525">
            <a:solidFill>
              <a:schemeClr val="dk1"/>
            </a:solidFill>
            <a:prstDash val="solid"/>
            <a:round/>
            <a:headEnd len="sm" w="sm" type="none"/>
            <a:tailEnd len="med" w="med" type="triangle"/>
          </a:ln>
        </p:spPr>
      </p:cxnSp>
      <p:cxnSp>
        <p:nvCxnSpPr>
          <p:cNvPr id="350" name="Google Shape;350;p21"/>
          <p:cNvCxnSpPr>
            <a:stCxn id="342" idx="2"/>
          </p:cNvCxnSpPr>
          <p:nvPr/>
        </p:nvCxnSpPr>
        <p:spPr>
          <a:xfrm>
            <a:off x="2451855" y="4859041"/>
            <a:ext cx="194700" cy="648000"/>
          </a:xfrm>
          <a:prstGeom prst="straightConnector1">
            <a:avLst/>
          </a:prstGeom>
          <a:noFill/>
          <a:ln cap="flat" cmpd="sng" w="9525">
            <a:solidFill>
              <a:schemeClr val="dk1"/>
            </a:solidFill>
            <a:prstDash val="solid"/>
            <a:round/>
            <a:headEnd len="sm" w="sm" type="none"/>
            <a:tailEnd len="med" w="med" type="triangle"/>
          </a:ln>
        </p:spPr>
      </p:cxnSp>
      <p:cxnSp>
        <p:nvCxnSpPr>
          <p:cNvPr id="351" name="Google Shape;351;p21"/>
          <p:cNvCxnSpPr>
            <a:stCxn id="341" idx="2"/>
          </p:cNvCxnSpPr>
          <p:nvPr/>
        </p:nvCxnSpPr>
        <p:spPr>
          <a:xfrm>
            <a:off x="1526434" y="4859041"/>
            <a:ext cx="581400" cy="648000"/>
          </a:xfrm>
          <a:prstGeom prst="straightConnector1">
            <a:avLst/>
          </a:prstGeom>
          <a:noFill/>
          <a:ln cap="flat" cmpd="sng" w="9525">
            <a:solidFill>
              <a:schemeClr val="dk1"/>
            </a:solidFill>
            <a:prstDash val="solid"/>
            <a:round/>
            <a:headEnd len="sm" w="sm" type="none"/>
            <a:tailEnd len="med" w="med" type="triangle"/>
          </a:ln>
        </p:spPr>
      </p:cxnSp>
      <p:cxnSp>
        <p:nvCxnSpPr>
          <p:cNvPr id="352" name="Google Shape;352;p21"/>
          <p:cNvCxnSpPr>
            <a:stCxn id="340" idx="2"/>
          </p:cNvCxnSpPr>
          <p:nvPr/>
        </p:nvCxnSpPr>
        <p:spPr>
          <a:xfrm>
            <a:off x="601013" y="4859041"/>
            <a:ext cx="978300" cy="648000"/>
          </a:xfrm>
          <a:prstGeom prst="straightConnector1">
            <a:avLst/>
          </a:prstGeom>
          <a:noFill/>
          <a:ln cap="flat" cmpd="sng" w="9525">
            <a:solidFill>
              <a:schemeClr val="dk1"/>
            </a:solidFill>
            <a:prstDash val="solid"/>
            <a:round/>
            <a:headEnd len="sm" w="sm" type="none"/>
            <a:tailEnd len="med" w="med" type="triangle"/>
          </a:ln>
        </p:spPr>
      </p:cxnSp>
      <p:sp>
        <p:nvSpPr>
          <p:cNvPr id="353" name="Google Shape;353;p21"/>
          <p:cNvSpPr/>
          <p:nvPr/>
        </p:nvSpPr>
        <p:spPr>
          <a:xfrm>
            <a:off x="1228911" y="1340768"/>
            <a:ext cx="3206180"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WELCOME HOME</a:t>
            </a:r>
            <a:endParaRPr/>
          </a:p>
        </p:txBody>
      </p:sp>
      <p:cxnSp>
        <p:nvCxnSpPr>
          <p:cNvPr id="354" name="Google Shape;354;p21"/>
          <p:cNvCxnSpPr>
            <a:stCxn id="353" idx="2"/>
            <a:endCxn id="332" idx="0"/>
          </p:cNvCxnSpPr>
          <p:nvPr/>
        </p:nvCxnSpPr>
        <p:spPr>
          <a:xfrm>
            <a:off x="2832001" y="1694332"/>
            <a:ext cx="0" cy="549900"/>
          </a:xfrm>
          <a:prstGeom prst="straightConnector1">
            <a:avLst/>
          </a:prstGeom>
          <a:noFill/>
          <a:ln cap="flat" cmpd="sng" w="9525">
            <a:solidFill>
              <a:schemeClr val="dk1"/>
            </a:solidFill>
            <a:prstDash val="solid"/>
            <a:round/>
            <a:headEnd len="sm" w="sm" type="none"/>
            <a:tailEnd len="med" w="med" type="triangle"/>
          </a:ln>
        </p:spPr>
      </p:cxnSp>
      <p:sp>
        <p:nvSpPr>
          <p:cNvPr id="355" name="Google Shape;355;p21"/>
          <p:cNvSpPr/>
          <p:nvPr/>
        </p:nvSpPr>
        <p:spPr>
          <a:xfrm>
            <a:off x="3910946" y="3274664"/>
            <a:ext cx="843001"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OM</a:t>
            </a:r>
            <a:endParaRPr/>
          </a:p>
        </p:txBody>
      </p:sp>
      <p:sp>
        <p:nvSpPr>
          <p:cNvPr id="356" name="Google Shape;356;p21"/>
          <p:cNvSpPr/>
          <p:nvPr/>
        </p:nvSpPr>
        <p:spPr>
          <a:xfrm>
            <a:off x="4851242" y="3274663"/>
            <a:ext cx="843001" cy="353564"/>
          </a:xfrm>
          <a:prstGeom prst="roundRect">
            <a:avLst>
              <a:gd fmla="val 16667" name="adj"/>
            </a:avLst>
          </a:prstGeom>
          <a:blipFill rotWithShape="1">
            <a:blip r:embed="rId3">
              <a:alphaModFix/>
            </a:blip>
            <a:tile algn="tl" flip="none" tx="0" sx="60000" ty="0" sy="58999"/>
          </a:blip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EX</a:t>
            </a:r>
            <a:endParaRPr/>
          </a:p>
        </p:txBody>
      </p:sp>
      <p:cxnSp>
        <p:nvCxnSpPr>
          <p:cNvPr id="357" name="Google Shape;357;p21"/>
          <p:cNvCxnSpPr>
            <a:endCxn id="355" idx="0"/>
          </p:cNvCxnSpPr>
          <p:nvPr/>
        </p:nvCxnSpPr>
        <p:spPr>
          <a:xfrm>
            <a:off x="3763647" y="2669864"/>
            <a:ext cx="568800" cy="604800"/>
          </a:xfrm>
          <a:prstGeom prst="straightConnector1">
            <a:avLst/>
          </a:prstGeom>
          <a:noFill/>
          <a:ln cap="flat" cmpd="sng" w="9525">
            <a:solidFill>
              <a:schemeClr val="dk1"/>
            </a:solidFill>
            <a:prstDash val="solid"/>
            <a:round/>
            <a:headEnd len="sm" w="sm" type="none"/>
            <a:tailEnd len="med" w="med" type="triangle"/>
          </a:ln>
        </p:spPr>
      </p:cxnSp>
      <p:cxnSp>
        <p:nvCxnSpPr>
          <p:cNvPr id="358" name="Google Shape;358;p21"/>
          <p:cNvCxnSpPr>
            <a:endCxn id="356" idx="0"/>
          </p:cNvCxnSpPr>
          <p:nvPr/>
        </p:nvCxnSpPr>
        <p:spPr>
          <a:xfrm>
            <a:off x="4245843" y="2663263"/>
            <a:ext cx="1026900" cy="611400"/>
          </a:xfrm>
          <a:prstGeom prst="straightConnector1">
            <a:avLst/>
          </a:prstGeom>
          <a:noFill/>
          <a:ln cap="flat" cmpd="sng" w="9525">
            <a:solidFill>
              <a:schemeClr val="dk1"/>
            </a:solidFill>
            <a:prstDash val="solid"/>
            <a:round/>
            <a:headEnd len="sm" w="sm" type="none"/>
            <a:tailEnd len="med" w="med" type="triangle"/>
          </a:ln>
        </p:spPr>
      </p:cxnSp>
      <p:sp>
        <p:nvSpPr>
          <p:cNvPr id="359" name="Google Shape;359;p21"/>
          <p:cNvSpPr/>
          <p:nvPr/>
        </p:nvSpPr>
        <p:spPr>
          <a:xfrm>
            <a:off x="3918789" y="4505477"/>
            <a:ext cx="843001"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PN</a:t>
            </a:r>
            <a:endParaRPr/>
          </a:p>
        </p:txBody>
      </p:sp>
      <p:sp>
        <p:nvSpPr>
          <p:cNvPr id="360" name="Google Shape;360;p21"/>
          <p:cNvSpPr/>
          <p:nvPr/>
        </p:nvSpPr>
        <p:spPr>
          <a:xfrm>
            <a:off x="4859085" y="4505477"/>
            <a:ext cx="843001" cy="353564"/>
          </a:xfrm>
          <a:prstGeom prst="roundRect">
            <a:avLst>
              <a:gd fmla="val 16667" name="adj"/>
            </a:avLst>
          </a:prstGeom>
          <a:blipFill rotWithShape="1">
            <a:blip r:embed="rId4">
              <a:alphaModFix/>
            </a:blip>
            <a:tile algn="tl" flip="none" tx="0" sx="60000" ty="0" sy="58999"/>
          </a:blip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MY" sz="2800">
                <a:solidFill>
                  <a:schemeClr val="dk1"/>
                </a:solidFill>
                <a:latin typeface="Times New Roman"/>
                <a:ea typeface="Times New Roman"/>
                <a:cs typeface="Times New Roman"/>
                <a:sym typeface="Times New Roman"/>
              </a:rPr>
              <a:t>CZ</a:t>
            </a:r>
            <a:endParaRPr/>
          </a:p>
        </p:txBody>
      </p:sp>
      <p:cxnSp>
        <p:nvCxnSpPr>
          <p:cNvPr id="361" name="Google Shape;361;p21"/>
          <p:cNvCxnSpPr>
            <a:stCxn id="355" idx="2"/>
            <a:endCxn id="359" idx="0"/>
          </p:cNvCxnSpPr>
          <p:nvPr/>
        </p:nvCxnSpPr>
        <p:spPr>
          <a:xfrm>
            <a:off x="4332447" y="3628228"/>
            <a:ext cx="7800" cy="877200"/>
          </a:xfrm>
          <a:prstGeom prst="straightConnector1">
            <a:avLst/>
          </a:prstGeom>
          <a:noFill/>
          <a:ln cap="flat" cmpd="sng" w="9525">
            <a:solidFill>
              <a:schemeClr val="dk1"/>
            </a:solidFill>
            <a:prstDash val="solid"/>
            <a:round/>
            <a:headEnd len="sm" w="sm" type="none"/>
            <a:tailEnd len="med" w="med" type="triangle"/>
          </a:ln>
        </p:spPr>
      </p:cxnSp>
      <p:cxnSp>
        <p:nvCxnSpPr>
          <p:cNvPr id="362" name="Google Shape;362;p21"/>
          <p:cNvCxnSpPr>
            <a:stCxn id="356" idx="2"/>
            <a:endCxn id="360" idx="0"/>
          </p:cNvCxnSpPr>
          <p:nvPr/>
        </p:nvCxnSpPr>
        <p:spPr>
          <a:xfrm>
            <a:off x="5272743" y="3628227"/>
            <a:ext cx="7800" cy="877200"/>
          </a:xfrm>
          <a:prstGeom prst="straightConnector1">
            <a:avLst/>
          </a:prstGeom>
          <a:noFill/>
          <a:ln cap="flat" cmpd="sng" w="9525">
            <a:solidFill>
              <a:schemeClr val="dk1"/>
            </a:solidFill>
            <a:prstDash val="solid"/>
            <a:round/>
            <a:headEnd len="sm" w="sm" type="none"/>
            <a:tailEnd len="med" w="med" type="triangle"/>
          </a:ln>
        </p:spPr>
      </p:cxnSp>
      <p:cxnSp>
        <p:nvCxnSpPr>
          <p:cNvPr id="363" name="Google Shape;363;p21"/>
          <p:cNvCxnSpPr/>
          <p:nvPr/>
        </p:nvCxnSpPr>
        <p:spPr>
          <a:xfrm flipH="1">
            <a:off x="3563888" y="4931049"/>
            <a:ext cx="757422" cy="576064"/>
          </a:xfrm>
          <a:prstGeom prst="straightConnector1">
            <a:avLst/>
          </a:prstGeom>
          <a:noFill/>
          <a:ln cap="flat" cmpd="sng" w="9525">
            <a:solidFill>
              <a:schemeClr val="dk1"/>
            </a:solidFill>
            <a:prstDash val="solid"/>
            <a:round/>
            <a:headEnd len="sm" w="sm" type="none"/>
            <a:tailEnd len="med" w="med" type="triangle"/>
          </a:ln>
        </p:spPr>
      </p:cxnSp>
      <p:cxnSp>
        <p:nvCxnSpPr>
          <p:cNvPr id="364" name="Google Shape;364;p21"/>
          <p:cNvCxnSpPr>
            <a:stCxn id="360" idx="2"/>
          </p:cNvCxnSpPr>
          <p:nvPr/>
        </p:nvCxnSpPr>
        <p:spPr>
          <a:xfrm flipH="1">
            <a:off x="4221586" y="4859041"/>
            <a:ext cx="1059000" cy="6480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2"/>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PLAYFAIR CIPHER</a:t>
            </a:r>
            <a:endParaRPr/>
          </a:p>
        </p:txBody>
      </p:sp>
      <p:sp>
        <p:nvSpPr>
          <p:cNvPr id="370" name="Google Shape;370;p22"/>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MY" sz="2000"/>
              <a:t>Repeating plaintext letters that are in the same pair are separated with X</a:t>
            </a:r>
            <a:endParaRPr/>
          </a:p>
          <a:p>
            <a:pPr indent="-182880" lvl="0" marL="182880" rtl="0" algn="l">
              <a:lnSpc>
                <a:spcPct val="90000"/>
              </a:lnSpc>
              <a:spcBef>
                <a:spcPts val="1200"/>
              </a:spcBef>
              <a:spcAft>
                <a:spcPts val="0"/>
              </a:spcAft>
              <a:buSzPts val="1700"/>
              <a:buChar char="▪"/>
            </a:pPr>
            <a:r>
              <a:rPr lang="en-MY" sz="2000"/>
              <a:t>BALLOON 🡪 BA LL OO NX</a:t>
            </a:r>
            <a:endParaRPr/>
          </a:p>
          <a:p>
            <a:pPr indent="-182880" lvl="0" marL="182880" rtl="0" algn="l">
              <a:lnSpc>
                <a:spcPct val="90000"/>
              </a:lnSpc>
              <a:spcBef>
                <a:spcPts val="1200"/>
              </a:spcBef>
              <a:spcAft>
                <a:spcPts val="0"/>
              </a:spcAft>
              <a:buSzPts val="1700"/>
              <a:buChar char="▪"/>
            </a:pPr>
            <a:r>
              <a:rPr lang="en-MY" sz="2000"/>
              <a:t>BALLOON 🡪 BA LX LO ON</a:t>
            </a:r>
            <a:endParaRPr sz="2000"/>
          </a:p>
        </p:txBody>
      </p:sp>
      <p:sp>
        <p:nvSpPr>
          <p:cNvPr id="371" name="Google Shape;371;p22"/>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id="372" name="Google Shape;372;p22"/>
          <p:cNvSpPr/>
          <p:nvPr/>
        </p:nvSpPr>
        <p:spPr>
          <a:xfrm>
            <a:off x="3970416" y="2737595"/>
            <a:ext cx="3802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MY" sz="2400">
                <a:solidFill>
                  <a:srgbClr val="FF0000"/>
                </a:solidFill>
                <a:latin typeface="Times New Roman"/>
                <a:ea typeface="Times New Roman"/>
                <a:cs typeface="Times New Roman"/>
                <a:sym typeface="Times New Roman"/>
              </a:rPr>
              <a:t>🗶</a:t>
            </a:r>
            <a:endParaRPr sz="2400">
              <a:solidFill>
                <a:srgbClr val="FF0000"/>
              </a:solidFill>
              <a:latin typeface="Times New Roman"/>
              <a:ea typeface="Times New Roman"/>
              <a:cs typeface="Times New Roman"/>
              <a:sym typeface="Times New Roman"/>
            </a:endParaRPr>
          </a:p>
        </p:txBody>
      </p:sp>
      <p:sp>
        <p:nvSpPr>
          <p:cNvPr id="373" name="Google Shape;373;p22"/>
          <p:cNvSpPr/>
          <p:nvPr/>
        </p:nvSpPr>
        <p:spPr>
          <a:xfrm>
            <a:off x="3923928" y="3212976"/>
            <a:ext cx="4267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MY" sz="2400">
                <a:solidFill>
                  <a:srgbClr val="FF0000"/>
                </a:solidFill>
                <a:latin typeface="Times New Roman"/>
                <a:ea typeface="Times New Roman"/>
                <a:cs typeface="Times New Roman"/>
                <a:sym typeface="Times New Roman"/>
              </a:rPr>
              <a:t>✔</a:t>
            </a:r>
            <a:endParaRPr sz="2400">
              <a:solidFill>
                <a:srgbClr val="FF0000"/>
              </a:solidFill>
              <a:latin typeface="Times New Roman"/>
              <a:ea typeface="Times New Roman"/>
              <a:cs typeface="Times New Roman"/>
              <a:sym typeface="Times New Roman"/>
            </a:endParaRPr>
          </a:p>
        </p:txBody>
      </p:sp>
      <p:pic>
        <p:nvPicPr>
          <p:cNvPr id="374" name="Google Shape;374;p22"/>
          <p:cNvPicPr preferRelativeResize="0"/>
          <p:nvPr/>
        </p:nvPicPr>
        <p:blipFill rotWithShape="1">
          <a:blip r:embed="rId3">
            <a:alphaModFix/>
          </a:blip>
          <a:srcRect b="0" l="0" r="0" t="0"/>
          <a:stretch/>
        </p:blipFill>
        <p:spPr>
          <a:xfrm>
            <a:off x="1979712" y="3549044"/>
            <a:ext cx="5760640" cy="3056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3"/>
          <p:cNvSpPr txBox="1"/>
          <p:nvPr>
            <p:ph type="title"/>
          </p:nvPr>
        </p:nvSpPr>
        <p:spPr>
          <a:xfrm>
            <a:off x="323528" y="188640"/>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ONE-TIME PAD</a:t>
            </a:r>
            <a:endParaRPr/>
          </a:p>
        </p:txBody>
      </p:sp>
      <p:sp>
        <p:nvSpPr>
          <p:cNvPr id="380" name="Google Shape;380;p23"/>
          <p:cNvSpPr txBox="1"/>
          <p:nvPr>
            <p:ph idx="1" type="body"/>
          </p:nvPr>
        </p:nvSpPr>
        <p:spPr>
          <a:xfrm>
            <a:off x="457200" y="1481328"/>
            <a:ext cx="8229600" cy="3747872"/>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2040"/>
              <a:buChar char="▪"/>
            </a:pPr>
            <a:r>
              <a:rPr lang="en-MY" sz="2400"/>
              <a:t>One-time pad cipher is a type of Vignere cipher </a:t>
            </a:r>
            <a:endParaRPr/>
          </a:p>
          <a:p>
            <a:pPr indent="-182880" lvl="0" marL="182880" rtl="0" algn="l">
              <a:lnSpc>
                <a:spcPct val="90000"/>
              </a:lnSpc>
              <a:spcBef>
                <a:spcPts val="1200"/>
              </a:spcBef>
              <a:spcAft>
                <a:spcPts val="0"/>
              </a:spcAft>
              <a:buSzPts val="2040"/>
              <a:buChar char="▪"/>
            </a:pPr>
            <a:r>
              <a:rPr lang="en-MY" sz="2400"/>
              <a:t>Fix the vulnerability of the Vigenere cipher by using long keys</a:t>
            </a:r>
            <a:endParaRPr/>
          </a:p>
          <a:p>
            <a:pPr indent="-182880" lvl="0" marL="182880" rtl="0" algn="l">
              <a:lnSpc>
                <a:spcPct val="90000"/>
              </a:lnSpc>
              <a:spcBef>
                <a:spcPts val="1200"/>
              </a:spcBef>
              <a:spcAft>
                <a:spcPts val="0"/>
              </a:spcAft>
              <a:buSzPts val="2040"/>
              <a:buChar char="▪"/>
            </a:pPr>
            <a:r>
              <a:rPr lang="en-MY" sz="2400"/>
              <a:t>It is an unbreakable cipher</a:t>
            </a:r>
            <a:endParaRPr/>
          </a:p>
          <a:p>
            <a:pPr indent="-182880" lvl="1" marL="457200" rtl="0" algn="l">
              <a:lnSpc>
                <a:spcPct val="90000"/>
              </a:lnSpc>
              <a:spcBef>
                <a:spcPts val="400"/>
              </a:spcBef>
              <a:spcAft>
                <a:spcPts val="0"/>
              </a:spcAft>
              <a:buSzPts val="1700"/>
              <a:buChar char="▪"/>
            </a:pPr>
            <a:r>
              <a:rPr lang="en-MY" sz="2000"/>
              <a:t>Key is a random string that is at least as long as the plaintext</a:t>
            </a:r>
            <a:endParaRPr/>
          </a:p>
          <a:p>
            <a:pPr indent="-182880" lvl="1" marL="457200" rtl="0" algn="l">
              <a:lnSpc>
                <a:spcPct val="90000"/>
              </a:lnSpc>
              <a:spcBef>
                <a:spcPts val="600"/>
              </a:spcBef>
              <a:spcAft>
                <a:spcPts val="0"/>
              </a:spcAft>
              <a:buSzPts val="1700"/>
              <a:buChar char="▪"/>
            </a:pPr>
            <a:r>
              <a:rPr lang="en-MY" sz="2000"/>
              <a:t>The key is made up of random symbols</a:t>
            </a:r>
            <a:endParaRPr/>
          </a:p>
          <a:p>
            <a:pPr indent="-182880" lvl="1" marL="457200" rtl="0" algn="l">
              <a:lnSpc>
                <a:spcPct val="90000"/>
              </a:lnSpc>
              <a:spcBef>
                <a:spcPts val="600"/>
              </a:spcBef>
              <a:spcAft>
                <a:spcPts val="0"/>
              </a:spcAft>
              <a:buSzPts val="1700"/>
              <a:buChar char="▪"/>
            </a:pPr>
            <a:r>
              <a:rPr lang="en-MY" sz="2000"/>
              <a:t>Each key should be used once and destroyed by both sender and receiver.</a:t>
            </a:r>
            <a:endParaRPr/>
          </a:p>
          <a:p>
            <a:pPr indent="-74929" lvl="1" marL="457200" rtl="0" algn="l">
              <a:lnSpc>
                <a:spcPct val="90000"/>
              </a:lnSpc>
              <a:spcBef>
                <a:spcPts val="600"/>
              </a:spcBef>
              <a:spcAft>
                <a:spcPts val="0"/>
              </a:spcAft>
              <a:buSzPts val="1700"/>
              <a:buNone/>
            </a:pPr>
            <a:r>
              <a:t/>
            </a:r>
            <a:endParaRPr sz="2000"/>
          </a:p>
          <a:p>
            <a:pPr indent="0" lvl="0" marL="0" rtl="0" algn="l">
              <a:lnSpc>
                <a:spcPct val="90000"/>
              </a:lnSpc>
              <a:spcBef>
                <a:spcPts val="1400"/>
              </a:spcBef>
              <a:spcAft>
                <a:spcPts val="0"/>
              </a:spcAft>
              <a:buSzPts val="2040"/>
              <a:buNone/>
            </a:pPr>
            <a:r>
              <a:rPr lang="en-MY" sz="2400"/>
              <a:t> </a:t>
            </a:r>
            <a:endParaRPr sz="2000"/>
          </a:p>
        </p:txBody>
      </p:sp>
      <p:pic>
        <p:nvPicPr>
          <p:cNvPr descr="نتيجة بحث الصور عن ‪one time pad cipher‬‏" id="381" name="Google Shape;381;p23"/>
          <p:cNvPicPr preferRelativeResize="0"/>
          <p:nvPr/>
        </p:nvPicPr>
        <p:blipFill rotWithShape="1">
          <a:blip r:embed="rId3">
            <a:alphaModFix/>
          </a:blip>
          <a:srcRect b="0" l="0" r="0" t="0"/>
          <a:stretch/>
        </p:blipFill>
        <p:spPr>
          <a:xfrm>
            <a:off x="7275743" y="0"/>
            <a:ext cx="1868257" cy="124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4"/>
          <p:cNvSpPr txBox="1"/>
          <p:nvPr>
            <p:ph type="title"/>
          </p:nvPr>
        </p:nvSpPr>
        <p:spPr>
          <a:xfrm>
            <a:off x="251520" y="190245"/>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b="0" lang="en-MY"/>
              <a:t>ENCRYPTION</a:t>
            </a:r>
            <a:endParaRPr/>
          </a:p>
        </p:txBody>
      </p:sp>
      <p:sp>
        <p:nvSpPr>
          <p:cNvPr id="387" name="Google Shape;387;p24"/>
          <p:cNvSpPr txBox="1"/>
          <p:nvPr>
            <p:ph idx="1" type="body"/>
          </p:nvPr>
        </p:nvSpPr>
        <p:spPr>
          <a:xfrm>
            <a:off x="395536" y="1268760"/>
            <a:ext cx="8229600" cy="108357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MY" sz="2400"/>
              <a:t>The plain text : “</a:t>
            </a:r>
            <a:r>
              <a:rPr lang="en-MY" sz="2400">
                <a:solidFill>
                  <a:srgbClr val="00B050"/>
                </a:solidFill>
              </a:rPr>
              <a:t>LIFE IS SHORT</a:t>
            </a:r>
            <a:r>
              <a:rPr lang="en-MY" sz="2400"/>
              <a:t>”</a:t>
            </a:r>
            <a:endParaRPr/>
          </a:p>
          <a:p>
            <a:pPr indent="-182880" lvl="0" marL="182880" rtl="0" algn="l">
              <a:lnSpc>
                <a:spcPct val="90000"/>
              </a:lnSpc>
              <a:spcBef>
                <a:spcPts val="1200"/>
              </a:spcBef>
              <a:spcAft>
                <a:spcPts val="0"/>
              </a:spcAft>
              <a:buSzPts val="2040"/>
              <a:buChar char="▪"/>
            </a:pPr>
            <a:r>
              <a:rPr lang="en-MY" sz="2400"/>
              <a:t>key : “</a:t>
            </a:r>
            <a:r>
              <a:rPr lang="en-MY" sz="2400">
                <a:solidFill>
                  <a:srgbClr val="00B050"/>
                </a:solidFill>
              </a:rPr>
              <a:t>ENCRYPTIONS</a:t>
            </a:r>
            <a:r>
              <a:rPr lang="en-MY" sz="2400"/>
              <a:t>”</a:t>
            </a:r>
            <a:endParaRPr/>
          </a:p>
          <a:p>
            <a:pPr indent="-53339" lvl="0" marL="182880" rtl="0" algn="l">
              <a:lnSpc>
                <a:spcPct val="90000"/>
              </a:lnSpc>
              <a:spcBef>
                <a:spcPts val="1200"/>
              </a:spcBef>
              <a:spcAft>
                <a:spcPts val="0"/>
              </a:spcAft>
              <a:buSzPts val="2040"/>
              <a:buNone/>
            </a:pPr>
            <a:r>
              <a:t/>
            </a:r>
            <a:endParaRPr sz="2400"/>
          </a:p>
          <a:p>
            <a:pPr indent="-53339" lvl="0" marL="182880" rtl="0" algn="l">
              <a:lnSpc>
                <a:spcPct val="90000"/>
              </a:lnSpc>
              <a:spcBef>
                <a:spcPts val="1200"/>
              </a:spcBef>
              <a:spcAft>
                <a:spcPts val="0"/>
              </a:spcAft>
              <a:buSzPts val="2040"/>
              <a:buNone/>
            </a:pPr>
            <a:r>
              <a:t/>
            </a:r>
            <a:endParaRPr sz="2400"/>
          </a:p>
        </p:txBody>
      </p:sp>
      <p:sp>
        <p:nvSpPr>
          <p:cNvPr id="388" name="Google Shape;388;p24"/>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pic>
        <p:nvPicPr>
          <p:cNvPr id="389" name="Google Shape;389;p24"/>
          <p:cNvPicPr preferRelativeResize="0"/>
          <p:nvPr/>
        </p:nvPicPr>
        <p:blipFill rotWithShape="1">
          <a:blip r:embed="rId3">
            <a:alphaModFix/>
          </a:blip>
          <a:srcRect b="0" l="0" r="21186" t="0"/>
          <a:stretch/>
        </p:blipFill>
        <p:spPr>
          <a:xfrm>
            <a:off x="1043608" y="2492896"/>
            <a:ext cx="7488832" cy="2880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b="0" lang="en-MY"/>
              <a:t>DECRYPTION</a:t>
            </a:r>
            <a:endParaRPr/>
          </a:p>
        </p:txBody>
      </p:sp>
      <p:sp>
        <p:nvSpPr>
          <p:cNvPr id="395" name="Google Shape;395;p25"/>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MY"/>
              <a:t>Cipher text: “</a:t>
            </a:r>
            <a:r>
              <a:rPr lang="en-MY" u="sng">
                <a:solidFill>
                  <a:srgbClr val="00B050"/>
                </a:solidFill>
              </a:rPr>
              <a:t>QWIWHIMQDFM</a:t>
            </a:r>
            <a:r>
              <a:rPr lang="en-MY"/>
              <a:t>” </a:t>
            </a:r>
            <a:endParaRPr/>
          </a:p>
          <a:p>
            <a:pPr indent="-182880" lvl="0" marL="182880" rtl="0" algn="l">
              <a:lnSpc>
                <a:spcPct val="90000"/>
              </a:lnSpc>
              <a:spcBef>
                <a:spcPts val="1200"/>
              </a:spcBef>
              <a:spcAft>
                <a:spcPts val="0"/>
              </a:spcAft>
              <a:buSzPts val="1700"/>
              <a:buChar char="▪"/>
            </a:pPr>
            <a:r>
              <a:rPr lang="en-MY"/>
              <a:t>key : “</a:t>
            </a:r>
            <a:r>
              <a:rPr lang="en-MY">
                <a:solidFill>
                  <a:srgbClr val="00B050"/>
                </a:solidFill>
              </a:rPr>
              <a:t>ENCRYPTIONS</a:t>
            </a:r>
            <a:r>
              <a:rPr lang="en-MY"/>
              <a:t>”</a:t>
            </a:r>
            <a:endParaRPr/>
          </a:p>
          <a:p>
            <a:pPr indent="-74929" lvl="0" marL="182880" rtl="0" algn="l">
              <a:lnSpc>
                <a:spcPct val="90000"/>
              </a:lnSpc>
              <a:spcBef>
                <a:spcPts val="1200"/>
              </a:spcBef>
              <a:spcAft>
                <a:spcPts val="0"/>
              </a:spcAft>
              <a:buSzPts val="1700"/>
              <a:buNone/>
            </a:pPr>
            <a:r>
              <a:t/>
            </a:r>
            <a:endParaRPr/>
          </a:p>
        </p:txBody>
      </p:sp>
      <p:sp>
        <p:nvSpPr>
          <p:cNvPr id="396" name="Google Shape;396;p25"/>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pic>
        <p:nvPicPr>
          <p:cNvPr id="397" name="Google Shape;397;p25"/>
          <p:cNvPicPr preferRelativeResize="0"/>
          <p:nvPr/>
        </p:nvPicPr>
        <p:blipFill rotWithShape="1">
          <a:blip r:embed="rId3">
            <a:alphaModFix/>
          </a:blip>
          <a:srcRect b="0" l="0" r="20441" t="0"/>
          <a:stretch/>
        </p:blipFill>
        <p:spPr>
          <a:xfrm>
            <a:off x="1259632" y="2852936"/>
            <a:ext cx="6480720" cy="23042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ph type="title"/>
          </p:nvPr>
        </p:nvSpPr>
        <p:spPr>
          <a:xfrm>
            <a:off x="251520" y="1184"/>
            <a:ext cx="7772400" cy="1609344"/>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SzPts val="3200"/>
              <a:buFont typeface="Rockwell"/>
              <a:buNone/>
            </a:pPr>
            <a:r>
              <a:rPr lang="en-MY"/>
              <a:t>PROBLEMS WITH ONE-TIME PAD</a:t>
            </a:r>
            <a:endParaRPr/>
          </a:p>
        </p:txBody>
      </p:sp>
      <p:sp>
        <p:nvSpPr>
          <p:cNvPr id="403" name="Google Shape;403;p26"/>
          <p:cNvSpPr txBox="1"/>
          <p:nvPr>
            <p:ph idx="1" type="body"/>
          </p:nvPr>
        </p:nvSpPr>
        <p:spPr>
          <a:xfrm>
            <a:off x="395536" y="1412776"/>
            <a:ext cx="8305800" cy="4876800"/>
          </a:xfrm>
          <a:prstGeom prst="rect">
            <a:avLst/>
          </a:prstGeom>
          <a:noFill/>
          <a:ln>
            <a:noFill/>
          </a:ln>
        </p:spPr>
        <p:txBody>
          <a:bodyPr anchorCtr="0" anchor="t" bIns="46025" lIns="92075" spcFirstLastPara="1" rIns="92075" wrap="square" tIns="46025">
            <a:normAutofit/>
          </a:bodyPr>
          <a:lstStyle/>
          <a:p>
            <a:pPr indent="-182880" lvl="0" marL="182880" rtl="0" algn="l">
              <a:lnSpc>
                <a:spcPct val="90000"/>
              </a:lnSpc>
              <a:spcBef>
                <a:spcPts val="0"/>
              </a:spcBef>
              <a:spcAft>
                <a:spcPts val="0"/>
              </a:spcAft>
              <a:buSzPts val="1700"/>
              <a:buChar char="▪"/>
            </a:pPr>
            <a:r>
              <a:rPr lang="en-MY"/>
              <a:t>Key must be as long as the plaintext</a:t>
            </a:r>
            <a:endParaRPr/>
          </a:p>
          <a:p>
            <a:pPr indent="-182880" lvl="1" marL="457200" rtl="0" algn="l">
              <a:lnSpc>
                <a:spcPct val="90000"/>
              </a:lnSpc>
              <a:spcBef>
                <a:spcPts val="400"/>
              </a:spcBef>
              <a:spcAft>
                <a:spcPts val="0"/>
              </a:spcAft>
              <a:buSzPts val="1530"/>
              <a:buChar char="▪"/>
            </a:pPr>
            <a:r>
              <a:rPr lang="en-MY"/>
              <a:t>Impractical in most realistic scenarios</a:t>
            </a:r>
            <a:endParaRPr/>
          </a:p>
          <a:p>
            <a:pPr indent="-182880" lvl="1" marL="457200" rtl="0" algn="l">
              <a:lnSpc>
                <a:spcPct val="90000"/>
              </a:lnSpc>
              <a:spcBef>
                <a:spcPts val="600"/>
              </a:spcBef>
              <a:spcAft>
                <a:spcPts val="0"/>
              </a:spcAft>
              <a:buSzPts val="1530"/>
              <a:buChar char="▪"/>
            </a:pPr>
            <a:r>
              <a:rPr lang="en-MY"/>
              <a:t>Still used for diplomatic and intelligence traffic</a:t>
            </a:r>
            <a:endParaRPr/>
          </a:p>
          <a:p>
            <a:pPr indent="-85725" lvl="1" marL="457200" rtl="0" algn="l">
              <a:lnSpc>
                <a:spcPct val="90000"/>
              </a:lnSpc>
              <a:spcBef>
                <a:spcPts val="600"/>
              </a:spcBef>
              <a:spcAft>
                <a:spcPts val="0"/>
              </a:spcAft>
              <a:buSzPts val="1530"/>
              <a:buNone/>
            </a:pPr>
            <a:r>
              <a:t/>
            </a:r>
            <a:endParaRPr/>
          </a:p>
          <a:p>
            <a:pPr indent="-182880" lvl="0" marL="182880" rtl="0" algn="l">
              <a:lnSpc>
                <a:spcPct val="90000"/>
              </a:lnSpc>
              <a:spcBef>
                <a:spcPts val="1400"/>
              </a:spcBef>
              <a:spcAft>
                <a:spcPts val="0"/>
              </a:spcAft>
              <a:buSzPts val="1700"/>
              <a:buChar char="▪"/>
            </a:pPr>
            <a:r>
              <a:rPr lang="en-MY"/>
              <a:t>Does not guarantee integrity</a:t>
            </a:r>
            <a:endParaRPr/>
          </a:p>
          <a:p>
            <a:pPr indent="-182880" lvl="1" marL="457200" rtl="0" algn="l">
              <a:lnSpc>
                <a:spcPct val="90000"/>
              </a:lnSpc>
              <a:spcBef>
                <a:spcPts val="400"/>
              </a:spcBef>
              <a:spcAft>
                <a:spcPts val="0"/>
              </a:spcAft>
              <a:buSzPts val="1530"/>
              <a:buChar char="▪"/>
            </a:pPr>
            <a:r>
              <a:rPr lang="en-MY"/>
              <a:t>One-time pad only guarantees confidentiality</a:t>
            </a:r>
            <a:endParaRPr/>
          </a:p>
          <a:p>
            <a:pPr indent="-182880" lvl="1" marL="457200" rtl="0" algn="l">
              <a:lnSpc>
                <a:spcPct val="90000"/>
              </a:lnSpc>
              <a:spcBef>
                <a:spcPts val="600"/>
              </a:spcBef>
              <a:spcAft>
                <a:spcPts val="0"/>
              </a:spcAft>
              <a:buSzPts val="1530"/>
              <a:buChar char="▪"/>
            </a:pPr>
            <a:r>
              <a:rPr lang="en-MY"/>
              <a:t>Attacker cannot recover plaintext, but can easily change it to something else</a:t>
            </a:r>
            <a:endParaRPr/>
          </a:p>
          <a:p>
            <a:pPr indent="-85725" lvl="1" marL="457200" rtl="0" algn="l">
              <a:lnSpc>
                <a:spcPct val="90000"/>
              </a:lnSpc>
              <a:spcBef>
                <a:spcPts val="600"/>
              </a:spcBef>
              <a:spcAft>
                <a:spcPts val="0"/>
              </a:spcAft>
              <a:buSzPts val="1530"/>
              <a:buNone/>
            </a:pPr>
            <a:r>
              <a:t/>
            </a:r>
            <a:endParaRPr/>
          </a:p>
          <a:p>
            <a:pPr indent="-182880" lvl="0" marL="182880" rtl="0" algn="l">
              <a:lnSpc>
                <a:spcPct val="90000"/>
              </a:lnSpc>
              <a:spcBef>
                <a:spcPts val="1400"/>
              </a:spcBef>
              <a:spcAft>
                <a:spcPts val="0"/>
              </a:spcAft>
              <a:buSzPts val="1700"/>
              <a:buChar char="▪"/>
            </a:pPr>
            <a:r>
              <a:rPr lang="en-MY"/>
              <a:t>Insecure if keys are reused</a:t>
            </a:r>
            <a:endParaRPr/>
          </a:p>
          <a:p>
            <a:pPr indent="-182880" lvl="1" marL="457200" rtl="0" algn="l">
              <a:lnSpc>
                <a:spcPct val="90000"/>
              </a:lnSpc>
              <a:spcBef>
                <a:spcPts val="400"/>
              </a:spcBef>
              <a:spcAft>
                <a:spcPts val="0"/>
              </a:spcAft>
              <a:buSzPts val="1530"/>
              <a:buChar char="▪"/>
            </a:pPr>
            <a:r>
              <a:rPr lang="en-MY"/>
              <a:t>Attacker can obtain XOR of plaintexts</a:t>
            </a:r>
            <a:endParaRPr/>
          </a:p>
          <a:p>
            <a:pPr indent="-96519" lvl="2" marL="731520" rtl="0" algn="l">
              <a:lnSpc>
                <a:spcPct val="90000"/>
              </a:lnSpc>
              <a:spcBef>
                <a:spcPts val="600"/>
              </a:spcBef>
              <a:spcAft>
                <a:spcPts val="0"/>
              </a:spcAft>
              <a:buSzPts val="1360"/>
              <a:buNone/>
            </a:pPr>
            <a:r>
              <a:t/>
            </a:r>
            <a:endParaRPr/>
          </a:p>
        </p:txBody>
      </p:sp>
      <p:sp>
        <p:nvSpPr>
          <p:cNvPr id="404" name="Google Shape;404;p26"/>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MY"/>
              <a:t>slide </a:t>
            </a:r>
            <a:fld id="{00000000-1234-1234-1234-123412341234}" type="slidenum">
              <a:rPr lang="en-MY"/>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AFFINE CIPHER</a:t>
            </a:r>
            <a:endParaRPr/>
          </a:p>
        </p:txBody>
      </p:sp>
      <p:sp>
        <p:nvSpPr>
          <p:cNvPr id="410" name="Google Shape;410;p27"/>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1" lang="en-MY" u="sng"/>
              <a:t>Encryption/Decryption</a:t>
            </a:r>
            <a:br>
              <a:rPr lang="en-MY"/>
            </a:br>
            <a:r>
              <a:rPr lang="en-MY"/>
              <a:t>The first step in the encryption process is to transform each of the letters in the plaintext alphabet to the corresponding integer in the range 0 to </a:t>
            </a:r>
            <a:r>
              <a:rPr i="1" lang="en-MY"/>
              <a:t>m</a:t>
            </a:r>
            <a:r>
              <a:rPr lang="en-MY"/>
              <a:t>-1. With this done, the encryption process for each letter is given by</a:t>
            </a:r>
            <a:endParaRPr/>
          </a:p>
          <a:p>
            <a:pPr indent="-182880" lvl="0" marL="182880" rtl="0" algn="l">
              <a:lnSpc>
                <a:spcPct val="90000"/>
              </a:lnSpc>
              <a:spcBef>
                <a:spcPts val="1200"/>
              </a:spcBef>
              <a:spcAft>
                <a:spcPts val="0"/>
              </a:spcAft>
              <a:buSzPts val="1700"/>
              <a:buChar char="▪"/>
            </a:pPr>
            <a:r>
              <a:rPr b="1" lang="en-MY"/>
              <a:t>E(</a:t>
            </a:r>
            <a:r>
              <a:rPr b="1" i="1" lang="en-MY"/>
              <a:t>x</a:t>
            </a:r>
            <a:r>
              <a:rPr b="1" lang="en-MY"/>
              <a:t>) = (</a:t>
            </a:r>
            <a:r>
              <a:rPr b="1" i="1" lang="en-MY"/>
              <a:t>ax</a:t>
            </a:r>
            <a:r>
              <a:rPr b="1" lang="en-MY"/>
              <a:t> + </a:t>
            </a:r>
            <a:r>
              <a:rPr b="1" i="1" lang="en-MY"/>
              <a:t>b</a:t>
            </a:r>
            <a:r>
              <a:rPr b="1" lang="en-MY"/>
              <a:t>) mod </a:t>
            </a:r>
            <a:r>
              <a:rPr b="1" i="1" lang="en-MY"/>
              <a:t>m</a:t>
            </a:r>
            <a:endParaRPr/>
          </a:p>
          <a:p>
            <a:pPr indent="-182880" lvl="0" marL="182880" rtl="0" algn="l">
              <a:lnSpc>
                <a:spcPct val="90000"/>
              </a:lnSpc>
              <a:spcBef>
                <a:spcPts val="1200"/>
              </a:spcBef>
              <a:spcAft>
                <a:spcPts val="0"/>
              </a:spcAft>
              <a:buSzPts val="1700"/>
              <a:buChar char="▪"/>
            </a:pPr>
            <a:r>
              <a:rPr lang="en-MY"/>
              <a:t>where </a:t>
            </a:r>
            <a:r>
              <a:rPr i="1" lang="en-MY"/>
              <a:t>a</a:t>
            </a:r>
            <a:r>
              <a:rPr lang="en-MY"/>
              <a:t> and </a:t>
            </a:r>
            <a:r>
              <a:rPr i="1" lang="en-MY"/>
              <a:t>b</a:t>
            </a:r>
            <a:r>
              <a:rPr lang="en-MY"/>
              <a:t> are the key for the cipher. </a:t>
            </a:r>
            <a:endParaRPr/>
          </a:p>
          <a:p>
            <a:pPr indent="-182880" lvl="0" marL="182880" rtl="0" algn="l">
              <a:lnSpc>
                <a:spcPct val="90000"/>
              </a:lnSpc>
              <a:spcBef>
                <a:spcPts val="1200"/>
              </a:spcBef>
              <a:spcAft>
                <a:spcPts val="0"/>
              </a:spcAft>
              <a:buSzPts val="1700"/>
              <a:buChar char="▪"/>
            </a:pPr>
            <a:r>
              <a:rPr b="1" lang="en-MY"/>
              <a:t>D(</a:t>
            </a:r>
            <a:r>
              <a:rPr b="1" i="1" lang="en-MY"/>
              <a:t>x</a:t>
            </a:r>
            <a:r>
              <a:rPr b="1" lang="en-MY"/>
              <a:t>) = </a:t>
            </a:r>
            <a:r>
              <a:rPr b="1" i="1" lang="en-MY"/>
              <a:t>c</a:t>
            </a:r>
            <a:r>
              <a:rPr b="1" lang="en-MY"/>
              <a:t>(</a:t>
            </a:r>
            <a:r>
              <a:rPr b="1" i="1" lang="en-MY"/>
              <a:t>x</a:t>
            </a:r>
            <a:r>
              <a:rPr b="1" lang="en-MY"/>
              <a:t> - </a:t>
            </a:r>
            <a:r>
              <a:rPr b="1" i="1" lang="en-MY"/>
              <a:t>b</a:t>
            </a:r>
            <a:r>
              <a:rPr b="1" lang="en-MY"/>
              <a:t>) mod </a:t>
            </a:r>
            <a:r>
              <a:rPr b="1" i="1" lang="en-MY"/>
              <a:t>m </a:t>
            </a:r>
            <a:r>
              <a:rPr lang="en-MY"/>
              <a:t>where </a:t>
            </a:r>
            <a:r>
              <a:rPr i="1" lang="en-MY"/>
              <a:t>c</a:t>
            </a:r>
            <a:r>
              <a:rPr lang="en-MY"/>
              <a:t> is the modular multiplicative inverse of </a:t>
            </a:r>
            <a:r>
              <a:rPr i="1" lang="en-MY"/>
              <a:t>a</a:t>
            </a:r>
            <a:r>
              <a:rPr lang="en-MY"/>
              <a:t>.</a:t>
            </a:r>
            <a:endParaRPr/>
          </a:p>
          <a:p>
            <a:pPr indent="-74929" lvl="0" marL="182880" rtl="0" algn="l">
              <a:lnSpc>
                <a:spcPct val="90000"/>
              </a:lnSpc>
              <a:spcBef>
                <a:spcPts val="1200"/>
              </a:spcBef>
              <a:spcAft>
                <a:spcPts val="0"/>
              </a:spcAft>
              <a:buSzPts val="1700"/>
              <a:buNone/>
            </a:pPr>
            <a:r>
              <a:t/>
            </a:r>
            <a:endParaRPr/>
          </a:p>
        </p:txBody>
      </p:sp>
      <p:sp>
        <p:nvSpPr>
          <p:cNvPr id="411" name="Google Shape;411;p27"/>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descr="Picture" id="412" name="Google Shape;412;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13" name="Google Shape;413;p27"/>
          <p:cNvGraphicFramePr/>
          <p:nvPr/>
        </p:nvGraphicFramePr>
        <p:xfrm>
          <a:off x="308042" y="5301208"/>
          <a:ext cx="3000000" cy="3000000"/>
        </p:xfrm>
        <a:graphic>
          <a:graphicData uri="http://schemas.openxmlformats.org/drawingml/2006/table">
            <a:tbl>
              <a:tblPr>
                <a:noFill/>
                <a:tableStyleId>{8F4CBC09-A41F-4E9F-B2BF-3BC0B4B9F8E6}</a:tableStyleId>
              </a:tblPr>
              <a:tblGrid>
                <a:gridCol w="1775350"/>
                <a:gridCol w="199275"/>
                <a:gridCol w="203800"/>
                <a:gridCol w="199275"/>
                <a:gridCol w="203800"/>
                <a:gridCol w="203800"/>
                <a:gridCol w="199275"/>
                <a:gridCol w="199275"/>
                <a:gridCol w="203800"/>
                <a:gridCol w="199275"/>
                <a:gridCol w="199275"/>
                <a:gridCol w="289850"/>
                <a:gridCol w="289850"/>
                <a:gridCol w="289850"/>
                <a:gridCol w="289850"/>
                <a:gridCol w="289850"/>
                <a:gridCol w="289850"/>
                <a:gridCol w="289850"/>
                <a:gridCol w="289850"/>
                <a:gridCol w="289850"/>
                <a:gridCol w="289850"/>
                <a:gridCol w="289850"/>
                <a:gridCol w="289850"/>
                <a:gridCol w="289850"/>
                <a:gridCol w="289850"/>
                <a:gridCol w="289850"/>
                <a:gridCol w="289850"/>
              </a:tblGrid>
              <a:tr h="334525">
                <a:tc>
                  <a:txBody>
                    <a:bodyPr/>
                    <a:lstStyle/>
                    <a:p>
                      <a:pPr indent="0" lvl="0" marL="0" marR="0" rtl="0" algn="ctr">
                        <a:spcBef>
                          <a:spcPts val="0"/>
                        </a:spcBef>
                        <a:spcAft>
                          <a:spcPts val="0"/>
                        </a:spcAft>
                        <a:buNone/>
                      </a:pPr>
                      <a:r>
                        <a:rPr b="1" i="0" lang="en-MY" sz="1400" u="none" strike="noStrike"/>
                        <a:t>Plain Text Alphabet</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a</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b</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c</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d</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e</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f</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g</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h</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i</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j</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k</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l</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m</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n</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o</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p</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q</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r</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s</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t</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u</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v</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w</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x</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y</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z</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r>
              <a:tr h="334525">
                <a:tc>
                  <a:txBody>
                    <a:bodyPr/>
                    <a:lstStyle/>
                    <a:p>
                      <a:pPr indent="0" lvl="0" marL="0" marR="0" rtl="0" algn="ctr">
                        <a:spcBef>
                          <a:spcPts val="0"/>
                        </a:spcBef>
                        <a:spcAft>
                          <a:spcPts val="0"/>
                        </a:spcAft>
                        <a:buNone/>
                      </a:pPr>
                      <a:r>
                        <a:rPr b="1" i="0" lang="en-MY" sz="1400" u="none" strike="noStrike"/>
                        <a:t>Plain Text Value</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0</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3</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4</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5</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6</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7</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8</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9</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10</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11</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12</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13</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14</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15</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16</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17</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18</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19</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20</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21</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22</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23</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24</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c>
                  <a:txBody>
                    <a:bodyPr/>
                    <a:lstStyle/>
                    <a:p>
                      <a:pPr indent="0" lvl="0" marL="0" marR="0" rtl="0" algn="ctr">
                        <a:spcBef>
                          <a:spcPts val="0"/>
                        </a:spcBef>
                        <a:spcAft>
                          <a:spcPts val="0"/>
                        </a:spcAft>
                        <a:buNone/>
                      </a:pPr>
                      <a:r>
                        <a:rPr b="1" i="0" lang="en-MY" sz="1400" u="none" strike="noStrike"/>
                        <a:t>25</a:t>
                      </a:r>
                      <a:endParaRPr b="1" i="0" sz="1400" u="none" strike="noStrike">
                        <a:solidFill>
                          <a:srgbClr val="000000"/>
                        </a:solidFill>
                        <a:latin typeface="Calibri"/>
                        <a:ea typeface="Calibri"/>
                        <a:cs typeface="Calibri"/>
                        <a:sym typeface="Calibri"/>
                      </a:endParaRPr>
                    </a:p>
                  </a:txBody>
                  <a:tcPr marT="9525" marB="0" marR="9525" marL="9525" anchor="ctr">
                    <a:solidFill>
                      <a:srgbClr val="DF695B"/>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id="419" name="Google Shape;419;p28"/>
          <p:cNvSpPr/>
          <p:nvPr/>
        </p:nvSpPr>
        <p:spPr>
          <a:xfrm>
            <a:off x="395536" y="476672"/>
            <a:ext cx="8280920" cy="572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MY" sz="1800">
                <a:solidFill>
                  <a:schemeClr val="dk1"/>
                </a:solidFill>
                <a:latin typeface="Quicksand"/>
                <a:ea typeface="Quicksand"/>
                <a:cs typeface="Quicksand"/>
                <a:sym typeface="Quicksand"/>
              </a:rPr>
              <a:t>As an example, let us encrypt the plaintext "affine cipher", </a:t>
            </a:r>
            <a:endParaRPr/>
          </a:p>
          <a:p>
            <a:pPr indent="0" lvl="0" marL="0" marR="0" rtl="0" algn="l">
              <a:spcBef>
                <a:spcPts val="0"/>
              </a:spcBef>
              <a:spcAft>
                <a:spcPts val="0"/>
              </a:spcAft>
              <a:buNone/>
            </a:pPr>
            <a:r>
              <a:rPr lang="en-MY" sz="1800">
                <a:solidFill>
                  <a:schemeClr val="dk1"/>
                </a:solidFill>
                <a:latin typeface="Quicksand"/>
                <a:ea typeface="Quicksand"/>
                <a:cs typeface="Quicksand"/>
                <a:sym typeface="Quicksand"/>
              </a:rPr>
              <a:t>using the key </a:t>
            </a:r>
            <a:r>
              <a:rPr i="1" lang="en-MY" sz="1800">
                <a:solidFill>
                  <a:schemeClr val="dk1"/>
                </a:solidFill>
                <a:latin typeface="Quicksand"/>
                <a:ea typeface="Quicksand"/>
                <a:cs typeface="Quicksand"/>
                <a:sym typeface="Quicksand"/>
              </a:rPr>
              <a:t>a</a:t>
            </a:r>
            <a:r>
              <a:rPr lang="en-MY" sz="1800">
                <a:solidFill>
                  <a:schemeClr val="dk1"/>
                </a:solidFill>
                <a:latin typeface="Quicksand"/>
                <a:ea typeface="Quicksand"/>
                <a:cs typeface="Quicksand"/>
                <a:sym typeface="Quicksand"/>
              </a:rPr>
              <a:t> = 5, </a:t>
            </a:r>
            <a:r>
              <a:rPr i="1" lang="en-MY" sz="1800">
                <a:solidFill>
                  <a:schemeClr val="dk1"/>
                </a:solidFill>
                <a:latin typeface="Quicksand"/>
                <a:ea typeface="Quicksand"/>
                <a:cs typeface="Quicksand"/>
                <a:sym typeface="Quicksand"/>
              </a:rPr>
              <a:t>b</a:t>
            </a:r>
            <a:r>
              <a:rPr lang="en-MY" sz="1800">
                <a:solidFill>
                  <a:schemeClr val="dk1"/>
                </a:solidFill>
                <a:latin typeface="Quicksand"/>
                <a:ea typeface="Quicksand"/>
                <a:cs typeface="Quicksand"/>
                <a:sym typeface="Quicksand"/>
              </a:rPr>
              <a:t> = 8. </a:t>
            </a:r>
            <a:endParaRPr/>
          </a:p>
          <a:p>
            <a:pPr indent="0" lvl="0" marL="0" marR="0" rtl="0" algn="l">
              <a:spcBef>
                <a:spcPts val="0"/>
              </a:spcBef>
              <a:spcAft>
                <a:spcPts val="0"/>
              </a:spcAft>
              <a:buNone/>
            </a:pPr>
            <a:r>
              <a:rPr b="1" lang="en-MY" sz="2400" u="sng">
                <a:solidFill>
                  <a:schemeClr val="dk1"/>
                </a:solidFill>
                <a:latin typeface="Calibri"/>
                <a:ea typeface="Calibri"/>
                <a:cs typeface="Calibri"/>
                <a:sym typeface="Calibri"/>
              </a:rPr>
              <a:t>Encryption</a:t>
            </a:r>
            <a:r>
              <a:rPr b="1" lang="en-MY" sz="1800" u="sng">
                <a:solidFill>
                  <a:schemeClr val="dk1"/>
                </a:solidFill>
                <a:latin typeface="Quicksand"/>
                <a:ea typeface="Quicksand"/>
                <a:cs typeface="Quicksand"/>
                <a:sym typeface="Quicksand"/>
              </a:rPr>
              <a:t>:</a:t>
            </a:r>
            <a:endParaRPr/>
          </a:p>
          <a:p>
            <a:pPr indent="0" lvl="0" marL="0" marR="0" rtl="0" algn="l">
              <a:spcBef>
                <a:spcPts val="0"/>
              </a:spcBef>
              <a:spcAft>
                <a:spcPts val="0"/>
              </a:spcAft>
              <a:buNone/>
            </a:pPr>
            <a:r>
              <a:rPr lang="en-MY" sz="1800">
                <a:solidFill>
                  <a:schemeClr val="dk1"/>
                </a:solidFill>
                <a:latin typeface="Quicksand"/>
                <a:ea typeface="Quicksand"/>
                <a:cs typeface="Quicksand"/>
                <a:sym typeface="Quicksand"/>
              </a:rPr>
              <a:t>Firstly we must find the integer value of each of the letters in the plaintext alphabet (the standard alphabet of 26 letters in this case). The table below gives these values.</a:t>
            </a:r>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rPr lang="en-MY" sz="1800">
                <a:solidFill>
                  <a:schemeClr val="dk1"/>
                </a:solidFill>
                <a:latin typeface="Calibri"/>
                <a:ea typeface="Calibri"/>
                <a:cs typeface="Calibri"/>
                <a:sym typeface="Calibri"/>
              </a:rPr>
              <a:t>The affine cipher with a = 5, b = 8. We work out values of letters, then do the calculations, before converting numbers back to letters.</a:t>
            </a:r>
            <a:endParaRPr/>
          </a:p>
          <a:p>
            <a:pPr indent="0" lvl="0" marL="0" marR="0" rtl="0" algn="l">
              <a:spcBef>
                <a:spcPts val="0"/>
              </a:spcBef>
              <a:spcAft>
                <a:spcPts val="0"/>
              </a:spcAft>
              <a:buNone/>
            </a:pPr>
            <a:r>
              <a:rPr lang="en-MY" sz="1800">
                <a:solidFill>
                  <a:schemeClr val="dk1"/>
                </a:solidFill>
                <a:latin typeface="Calibri"/>
                <a:ea typeface="Calibri"/>
                <a:cs typeface="Calibri"/>
                <a:sym typeface="Calibri"/>
              </a:rPr>
              <a:t>Thus the ciphertext produced is "IHHWVC SWFRCP".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0" name="Google Shape;420;p28"/>
          <p:cNvPicPr preferRelativeResize="0"/>
          <p:nvPr/>
        </p:nvPicPr>
        <p:blipFill rotWithShape="1">
          <a:blip r:embed="rId3">
            <a:alphaModFix/>
          </a:blip>
          <a:srcRect b="0" l="0" r="0" t="0"/>
          <a:stretch/>
        </p:blipFill>
        <p:spPr>
          <a:xfrm>
            <a:off x="430499" y="2167419"/>
            <a:ext cx="8067675" cy="2343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ph idx="1" type="body"/>
          </p:nvPr>
        </p:nvSpPr>
        <p:spPr>
          <a:xfrm>
            <a:off x="215008" y="161256"/>
            <a:ext cx="8465062" cy="555151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1" lang="en-MY" u="sng"/>
              <a:t>Decryption: (For decryption-only Explain-No Activity)</a:t>
            </a:r>
            <a:endParaRPr/>
          </a:p>
          <a:p>
            <a:pPr indent="-182880" lvl="0" marL="182880" rtl="0" algn="l">
              <a:lnSpc>
                <a:spcPct val="90000"/>
              </a:lnSpc>
              <a:spcBef>
                <a:spcPts val="1200"/>
              </a:spcBef>
              <a:spcAft>
                <a:spcPts val="0"/>
              </a:spcAft>
              <a:buSzPts val="1700"/>
              <a:buChar char="▪"/>
            </a:pPr>
            <a:r>
              <a:rPr b="1" lang="en-MY"/>
              <a:t>D(</a:t>
            </a:r>
            <a:r>
              <a:rPr b="1" i="1" lang="en-MY"/>
              <a:t>x</a:t>
            </a:r>
            <a:r>
              <a:rPr b="1" lang="en-MY"/>
              <a:t>) = </a:t>
            </a:r>
            <a:r>
              <a:rPr b="1" i="1" lang="en-MY"/>
              <a:t>c</a:t>
            </a:r>
            <a:r>
              <a:rPr b="1" lang="en-MY"/>
              <a:t>(</a:t>
            </a:r>
            <a:r>
              <a:rPr b="1" i="1" lang="en-MY"/>
              <a:t>x</a:t>
            </a:r>
            <a:r>
              <a:rPr b="1" lang="en-MY"/>
              <a:t> - </a:t>
            </a:r>
            <a:r>
              <a:rPr b="1" i="1" lang="en-MY"/>
              <a:t>b</a:t>
            </a:r>
            <a:r>
              <a:rPr b="1" lang="en-MY"/>
              <a:t>) mod </a:t>
            </a:r>
            <a:r>
              <a:rPr b="1" i="1" lang="en-MY"/>
              <a:t>m </a:t>
            </a:r>
            <a:r>
              <a:rPr lang="en-MY"/>
              <a:t>where </a:t>
            </a:r>
            <a:r>
              <a:rPr i="1" lang="en-MY"/>
              <a:t>c</a:t>
            </a:r>
            <a:r>
              <a:rPr lang="en-MY"/>
              <a:t> is the modular multiplicative inverse of </a:t>
            </a:r>
            <a:r>
              <a:rPr i="1" lang="en-MY"/>
              <a:t>a</a:t>
            </a:r>
            <a:r>
              <a:rPr lang="en-MY"/>
              <a:t>. (or  :::::&gt;&gt;&gt;&gt; D ( x ) = a^-1 ( x - b ) mod m )</a:t>
            </a:r>
            <a:endParaRPr/>
          </a:p>
          <a:p>
            <a:pPr indent="-182880" lvl="0" marL="182880" rtl="0" algn="l">
              <a:lnSpc>
                <a:spcPct val="90000"/>
              </a:lnSpc>
              <a:spcBef>
                <a:spcPts val="1200"/>
              </a:spcBef>
              <a:spcAft>
                <a:spcPts val="0"/>
              </a:spcAft>
              <a:buSzPts val="1700"/>
              <a:buChar char="▪"/>
            </a:pPr>
            <a:r>
              <a:rPr lang="en-MY"/>
              <a:t>That is, </a:t>
            </a:r>
            <a:r>
              <a:rPr b="1" i="1" lang="en-MY"/>
              <a:t>a</a:t>
            </a:r>
            <a:r>
              <a:rPr b="1" lang="en-MY"/>
              <a:t> x </a:t>
            </a:r>
            <a:r>
              <a:rPr b="1" i="1" lang="en-MY"/>
              <a:t>c</a:t>
            </a:r>
            <a:r>
              <a:rPr b="1" lang="en-MY"/>
              <a:t> = 1 mod </a:t>
            </a:r>
            <a:r>
              <a:rPr b="1" i="1" lang="en-MY"/>
              <a:t>m</a:t>
            </a:r>
            <a:r>
              <a:rPr lang="en-MY"/>
              <a:t> </a:t>
            </a:r>
            <a:endParaRPr/>
          </a:p>
          <a:p>
            <a:pPr indent="-182880" lvl="0" marL="182880" rtl="0" algn="l">
              <a:lnSpc>
                <a:spcPct val="90000"/>
              </a:lnSpc>
              <a:spcBef>
                <a:spcPts val="1200"/>
              </a:spcBef>
              <a:spcAft>
                <a:spcPts val="0"/>
              </a:spcAft>
              <a:buSzPts val="1700"/>
              <a:buChar char="▪"/>
            </a:pPr>
            <a:r>
              <a:rPr i="1" lang="en-MY"/>
              <a:t>c</a:t>
            </a:r>
            <a:r>
              <a:rPr lang="en-MY"/>
              <a:t> is the number such that when you multiply a by it, and keep taking away the length of the alphabet, you get to 1)</a:t>
            </a:r>
            <a:endParaRPr/>
          </a:p>
          <a:p>
            <a:pPr indent="-182880" lvl="0" marL="182880" rtl="0" algn="l">
              <a:lnSpc>
                <a:spcPct val="90000"/>
              </a:lnSpc>
              <a:spcBef>
                <a:spcPts val="1200"/>
              </a:spcBef>
              <a:spcAft>
                <a:spcPts val="0"/>
              </a:spcAft>
              <a:buSzPts val="1700"/>
              <a:buChar char="▪"/>
            </a:pPr>
            <a:r>
              <a:rPr lang="en-MY"/>
              <a:t>Continuing our example, we shall decrypt the ciphertext "IHHWVC SWFRCP", using a key of </a:t>
            </a:r>
            <a:r>
              <a:rPr i="1" lang="en-MY"/>
              <a:t>a</a:t>
            </a:r>
            <a:r>
              <a:rPr lang="en-MY"/>
              <a:t> = 5, </a:t>
            </a:r>
            <a:r>
              <a:rPr i="1" lang="en-MY"/>
              <a:t>b</a:t>
            </a:r>
            <a:r>
              <a:rPr lang="en-MY"/>
              <a:t> = 8. The first step here is to find the inverse of </a:t>
            </a:r>
            <a:r>
              <a:rPr i="1" lang="en-MY"/>
              <a:t>a</a:t>
            </a:r>
            <a:r>
              <a:rPr lang="en-MY"/>
              <a:t>, which in this case is 21 (since 21 x 5 = 105 = 1 mod 26, as 26 x 4 = 104, and 105 - 104 = 1). </a:t>
            </a:r>
            <a:endParaRPr/>
          </a:p>
          <a:p>
            <a:pPr indent="-182880" lvl="0" marL="182880" rtl="0" algn="l">
              <a:lnSpc>
                <a:spcPct val="90000"/>
              </a:lnSpc>
              <a:spcBef>
                <a:spcPts val="1200"/>
              </a:spcBef>
              <a:spcAft>
                <a:spcPts val="0"/>
              </a:spcAft>
              <a:buSzPts val="1700"/>
              <a:buChar char="▪"/>
            </a:pPr>
            <a:r>
              <a:rPr lang="en-MY"/>
              <a:t>We must now perform the inverse calculations on the integer values of the ciphertext. In this case the calculation in 21(</a:t>
            </a:r>
            <a:r>
              <a:rPr i="1" lang="en-MY"/>
              <a:t>y</a:t>
            </a:r>
            <a:r>
              <a:rPr lang="en-MY"/>
              <a:t> - 8). Once again, we must take these answers modulo 26, and finally convert the integers back to plaintext letters. This is shown in the table below.</a:t>
            </a:r>
            <a:endParaRPr/>
          </a:p>
          <a:p>
            <a:pPr indent="-74929" lvl="0" marL="182880" rtl="0" algn="l">
              <a:lnSpc>
                <a:spcPct val="90000"/>
              </a:lnSpc>
              <a:spcBef>
                <a:spcPts val="1200"/>
              </a:spcBef>
              <a:spcAft>
                <a:spcPts val="0"/>
              </a:spcAft>
              <a:buSzPts val="1700"/>
              <a:buNone/>
            </a:pPr>
            <a:r>
              <a:t/>
            </a:r>
            <a:endParaRPr/>
          </a:p>
        </p:txBody>
      </p:sp>
      <p:sp>
        <p:nvSpPr>
          <p:cNvPr id="426" name="Google Shape;426;p29"/>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pic>
        <p:nvPicPr>
          <p:cNvPr id="427" name="Google Shape;427;p29"/>
          <p:cNvPicPr preferRelativeResize="0"/>
          <p:nvPr/>
        </p:nvPicPr>
        <p:blipFill rotWithShape="1">
          <a:blip r:embed="rId3">
            <a:alphaModFix/>
          </a:blip>
          <a:srcRect b="0" l="0" r="0" t="0"/>
          <a:stretch/>
        </p:blipFill>
        <p:spPr>
          <a:xfrm>
            <a:off x="277713" y="4869160"/>
            <a:ext cx="8686775" cy="18322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467544" y="188640"/>
            <a:ext cx="8229600" cy="1012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sz="3200"/>
              <a:t>CLASSIFICATION OF CRYPTOSYSTEMS</a:t>
            </a:r>
            <a:endParaRPr/>
          </a:p>
        </p:txBody>
      </p:sp>
      <p:sp>
        <p:nvSpPr>
          <p:cNvPr id="140" name="Google Shape;140;p3"/>
          <p:cNvSpPr txBox="1"/>
          <p:nvPr>
            <p:ph idx="1" type="body"/>
          </p:nvPr>
        </p:nvSpPr>
        <p:spPr>
          <a:xfrm>
            <a:off x="628650" y="1268760"/>
            <a:ext cx="7886700" cy="5452716"/>
          </a:xfrm>
          <a:prstGeom prst="rect">
            <a:avLst/>
          </a:prstGeom>
          <a:noFill/>
          <a:ln>
            <a:noFill/>
          </a:ln>
        </p:spPr>
        <p:txBody>
          <a:bodyPr anchorCtr="0" anchor="t" bIns="45700" lIns="91425" spcFirstLastPara="1" rIns="91425" wrap="square" tIns="45700">
            <a:normAutofit/>
          </a:bodyPr>
          <a:lstStyle/>
          <a:p>
            <a:pPr indent="-180975" lvl="0" marL="180975" rtl="0" algn="l">
              <a:lnSpc>
                <a:spcPct val="90000"/>
              </a:lnSpc>
              <a:spcBef>
                <a:spcPts val="0"/>
              </a:spcBef>
              <a:spcAft>
                <a:spcPts val="0"/>
              </a:spcAft>
              <a:buSzPts val="2040"/>
              <a:buFont typeface="Rockwell"/>
              <a:buAutoNum type="arabicPeriod" startAt="4"/>
            </a:pPr>
            <a:r>
              <a:rPr b="1" lang="en-MY" sz="2400"/>
              <a:t> The Classical vs Modern ciphers</a:t>
            </a:r>
            <a:endParaRPr/>
          </a:p>
          <a:p>
            <a:pPr indent="-182880" lvl="1" marL="457200" rtl="0" algn="l">
              <a:lnSpc>
                <a:spcPct val="90000"/>
              </a:lnSpc>
              <a:spcBef>
                <a:spcPts val="400"/>
              </a:spcBef>
              <a:spcAft>
                <a:spcPts val="0"/>
              </a:spcAft>
              <a:buSzPts val="1530"/>
              <a:buChar char="▪"/>
            </a:pPr>
            <a:r>
              <a:rPr b="1" lang="en-MY" sz="1800">
                <a:solidFill>
                  <a:srgbClr val="FF0000"/>
                </a:solidFill>
              </a:rPr>
              <a:t>Classical algorithms </a:t>
            </a:r>
            <a:r>
              <a:rPr lang="en-MY" sz="1800"/>
              <a:t>– those were invented pre-computer up until around the 1950's.</a:t>
            </a:r>
            <a:endParaRPr/>
          </a:p>
          <a:p>
            <a:pPr indent="-182879" lvl="2" marL="731520" rtl="0" algn="l">
              <a:lnSpc>
                <a:spcPct val="90000"/>
              </a:lnSpc>
              <a:spcBef>
                <a:spcPts val="600"/>
              </a:spcBef>
              <a:spcAft>
                <a:spcPts val="0"/>
              </a:spcAft>
              <a:buSzPts val="1530"/>
              <a:buChar char="▪"/>
            </a:pPr>
            <a:r>
              <a:rPr lang="en-MY" sz="1800"/>
              <a:t>schemes were designed in an </a:t>
            </a:r>
            <a:r>
              <a:rPr lang="en-MY" sz="1800">
                <a:solidFill>
                  <a:srgbClr val="FF0000"/>
                </a:solidFill>
              </a:rPr>
              <a:t>ad-hoc manner </a:t>
            </a:r>
            <a:r>
              <a:rPr lang="en-MY" sz="1800"/>
              <a:t>and then evaluated based on their perceived </a:t>
            </a:r>
            <a:r>
              <a:rPr lang="en-MY" sz="1800">
                <a:solidFill>
                  <a:srgbClr val="FF0000"/>
                </a:solidFill>
              </a:rPr>
              <a:t>complexity/cleverness</a:t>
            </a:r>
            <a:endParaRPr/>
          </a:p>
          <a:p>
            <a:pPr indent="-182879" lvl="2" marL="731520" rtl="0" algn="l">
              <a:lnSpc>
                <a:spcPct val="90000"/>
              </a:lnSpc>
              <a:spcBef>
                <a:spcPts val="600"/>
              </a:spcBef>
              <a:spcAft>
                <a:spcPts val="0"/>
              </a:spcAft>
              <a:buSzPts val="1530"/>
              <a:buChar char="▪"/>
            </a:pPr>
            <a:r>
              <a:rPr lang="en-MY" sz="1800"/>
              <a:t>true ‘</a:t>
            </a:r>
            <a:r>
              <a:rPr lang="en-MY" sz="1800">
                <a:solidFill>
                  <a:srgbClr val="FF0000"/>
                </a:solidFill>
              </a:rPr>
              <a:t>strength</a:t>
            </a:r>
            <a:r>
              <a:rPr lang="en-MY" sz="1800"/>
              <a:t>’ of these schemes was in ‘</a:t>
            </a:r>
            <a:r>
              <a:rPr lang="en-MY" sz="1800">
                <a:solidFill>
                  <a:srgbClr val="FF0000"/>
                </a:solidFill>
              </a:rPr>
              <a:t>secrecy</a:t>
            </a:r>
            <a:r>
              <a:rPr lang="en-MY" sz="1800"/>
              <a:t>’ of their respective protocols/methods.</a:t>
            </a:r>
            <a:endParaRPr/>
          </a:p>
          <a:p>
            <a:pPr indent="-74929" lvl="1" marL="457200" rtl="0" algn="l">
              <a:lnSpc>
                <a:spcPct val="90000"/>
              </a:lnSpc>
              <a:spcBef>
                <a:spcPts val="600"/>
              </a:spcBef>
              <a:spcAft>
                <a:spcPts val="0"/>
              </a:spcAft>
              <a:buSzPts val="1700"/>
              <a:buNone/>
            </a:pPr>
            <a:r>
              <a:t/>
            </a:r>
            <a:endParaRPr sz="2000"/>
          </a:p>
          <a:p>
            <a:pPr indent="-182880" lvl="1" marL="457200" rtl="0" algn="l">
              <a:lnSpc>
                <a:spcPct val="90000"/>
              </a:lnSpc>
              <a:spcBef>
                <a:spcPts val="600"/>
              </a:spcBef>
              <a:spcAft>
                <a:spcPts val="0"/>
              </a:spcAft>
              <a:buSzPts val="1530"/>
              <a:buChar char="▪"/>
            </a:pPr>
            <a:r>
              <a:rPr b="1" lang="en-MY" sz="1800">
                <a:solidFill>
                  <a:srgbClr val="FF0000"/>
                </a:solidFill>
              </a:rPr>
              <a:t>Modern cryptography </a:t>
            </a:r>
            <a:r>
              <a:rPr lang="en-MY" sz="1800"/>
              <a:t>– based on scientific foundations</a:t>
            </a:r>
            <a:endParaRPr/>
          </a:p>
          <a:p>
            <a:pPr indent="-182879" lvl="2" marL="731520" rtl="0" algn="l">
              <a:lnSpc>
                <a:spcPct val="90000"/>
              </a:lnSpc>
              <a:spcBef>
                <a:spcPts val="600"/>
              </a:spcBef>
              <a:spcAft>
                <a:spcPts val="0"/>
              </a:spcAft>
              <a:buSzPts val="1530"/>
              <a:buChar char="▪"/>
            </a:pPr>
            <a:r>
              <a:rPr lang="en-MY" sz="1800"/>
              <a:t>The strength is </a:t>
            </a:r>
            <a:r>
              <a:rPr lang="en-MY" sz="1800">
                <a:solidFill>
                  <a:srgbClr val="FF0000"/>
                </a:solidFill>
              </a:rPr>
              <a:t>NOT</a:t>
            </a:r>
            <a:r>
              <a:rPr lang="en-MY" sz="1800"/>
              <a:t> in </a:t>
            </a:r>
            <a:r>
              <a:rPr lang="en-MY" sz="1800">
                <a:solidFill>
                  <a:srgbClr val="FF0000"/>
                </a:solidFill>
              </a:rPr>
              <a:t>secrecy</a:t>
            </a:r>
            <a:r>
              <a:rPr lang="en-MY" sz="1800"/>
              <a:t> of protocols but in sound mathematical and computational principles.</a:t>
            </a:r>
            <a:endParaRPr/>
          </a:p>
          <a:p>
            <a:pPr indent="-182879" lvl="2" marL="731520" rtl="0" algn="l">
              <a:lnSpc>
                <a:spcPct val="90000"/>
              </a:lnSpc>
              <a:spcBef>
                <a:spcPts val="600"/>
              </a:spcBef>
              <a:spcAft>
                <a:spcPts val="0"/>
              </a:spcAft>
              <a:buSzPts val="1530"/>
              <a:buChar char="▪"/>
            </a:pPr>
            <a:r>
              <a:rPr lang="en-MY" sz="1800"/>
              <a:t>used for more than just data </a:t>
            </a:r>
            <a:r>
              <a:rPr lang="en-MY" sz="1800">
                <a:solidFill>
                  <a:srgbClr val="FF0000"/>
                </a:solidFill>
              </a:rPr>
              <a:t>confidentiality</a:t>
            </a:r>
            <a:r>
              <a:rPr lang="en-MY" sz="1800"/>
              <a:t>, can protect data </a:t>
            </a:r>
            <a:r>
              <a:rPr lang="en-MY" sz="1800">
                <a:solidFill>
                  <a:srgbClr val="FF0000"/>
                </a:solidFill>
              </a:rPr>
              <a:t>integrity</a:t>
            </a:r>
            <a:r>
              <a:rPr lang="en-MY" sz="1800"/>
              <a:t>, enable user </a:t>
            </a:r>
            <a:r>
              <a:rPr lang="en-MY" sz="1800">
                <a:solidFill>
                  <a:srgbClr val="FF0000"/>
                </a:solidFill>
              </a:rPr>
              <a:t>authentication</a:t>
            </a:r>
            <a:r>
              <a:rPr lang="en-MY" sz="1800"/>
              <a:t>, etc.</a:t>
            </a:r>
            <a:endParaRPr/>
          </a:p>
        </p:txBody>
      </p:sp>
      <p:sp>
        <p:nvSpPr>
          <p:cNvPr id="141" name="Google Shape;141;p3"/>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SUMMARY</a:t>
            </a:r>
            <a:endParaRPr/>
          </a:p>
        </p:txBody>
      </p:sp>
      <p:sp>
        <p:nvSpPr>
          <p:cNvPr id="433" name="Google Shape;433;p30"/>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MY" sz="2000">
                <a:latin typeface="Arial Narrow"/>
                <a:ea typeface="Arial Narrow"/>
                <a:cs typeface="Arial Narrow"/>
                <a:sym typeface="Arial Narrow"/>
              </a:rPr>
              <a:t>We classify cryptosystems based on number of keys, text processing and operation type .</a:t>
            </a:r>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Substitution is mapping and Transposition is rearranging.</a:t>
            </a:r>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Symmetric use single-key and Assymetric use more than one key.</a:t>
            </a:r>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 Caesar and Vigenère ciphers are examples on substitution cipher.</a:t>
            </a:r>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Rail Fence and Playfair Ciphers are examples on Transposition cipher</a:t>
            </a:r>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One-time pad cipher is a type of Vignere cipher</a:t>
            </a:r>
            <a:endParaRPr sz="2000">
              <a:latin typeface="Arial Narrow"/>
              <a:ea typeface="Arial Narrow"/>
              <a:cs typeface="Arial Narrow"/>
              <a:sym typeface="Arial Narrow"/>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Describe the categories of ciphers depending upon various criteria</a:t>
            </a:r>
            <a:endParaRPr/>
          </a:p>
          <a:p>
            <a:pPr indent="-182880" lvl="0" marL="182880" rtl="0" algn="l">
              <a:lnSpc>
                <a:spcPct val="90000"/>
              </a:lnSpc>
              <a:spcBef>
                <a:spcPts val="1200"/>
              </a:spcBef>
              <a:spcAft>
                <a:spcPts val="0"/>
              </a:spcAft>
              <a:buSzPts val="1700"/>
              <a:buChar char="▪"/>
            </a:pPr>
            <a:r>
              <a:rPr lang="en-MY" sz="2000">
                <a:latin typeface="Arial Narrow"/>
                <a:ea typeface="Arial Narrow"/>
                <a:cs typeface="Arial Narrow"/>
                <a:sym typeface="Arial Narrow"/>
              </a:rPr>
              <a:t>Apply Traditional Symmetric Ciphers</a:t>
            </a:r>
            <a:endParaRPr/>
          </a:p>
        </p:txBody>
      </p:sp>
      <p:sp>
        <p:nvSpPr>
          <p:cNvPr id="434" name="Google Shape;434;p30"/>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539552" y="188640"/>
            <a:ext cx="7886700" cy="9979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sz="3200"/>
              <a:t>CLASSIFICATION OF CRYPTOSYSTEMS</a:t>
            </a:r>
            <a:endParaRPr/>
          </a:p>
        </p:txBody>
      </p:sp>
      <p:sp>
        <p:nvSpPr>
          <p:cNvPr id="147" name="Google Shape;147;p4"/>
          <p:cNvSpPr txBox="1"/>
          <p:nvPr>
            <p:ph idx="1" type="body"/>
          </p:nvPr>
        </p:nvSpPr>
        <p:spPr>
          <a:xfrm>
            <a:off x="628650" y="1412776"/>
            <a:ext cx="7886700" cy="4764187"/>
          </a:xfrm>
          <a:prstGeom prst="rect">
            <a:avLst/>
          </a:prstGeom>
          <a:noFill/>
          <a:ln>
            <a:noFill/>
          </a:ln>
        </p:spPr>
        <p:txBody>
          <a:bodyPr anchorCtr="0" anchor="t" bIns="45700" lIns="91425" spcFirstLastPara="1" rIns="91425" wrap="square" tIns="45700">
            <a:normAutofit/>
          </a:bodyPr>
          <a:lstStyle/>
          <a:p>
            <a:pPr indent="-246063" lvl="0" marL="246063" rtl="0" algn="l">
              <a:lnSpc>
                <a:spcPct val="90000"/>
              </a:lnSpc>
              <a:spcBef>
                <a:spcPts val="0"/>
              </a:spcBef>
              <a:spcAft>
                <a:spcPts val="0"/>
              </a:spcAft>
              <a:buSzPts val="2040"/>
              <a:buFont typeface="Rockwell"/>
              <a:buAutoNum type="arabicPeriod"/>
            </a:pPr>
            <a:r>
              <a:rPr b="1" lang="en-MY" sz="2400"/>
              <a:t>The type of operations used for transforming plaintext to ciphertext</a:t>
            </a:r>
            <a:endParaRPr/>
          </a:p>
          <a:p>
            <a:pPr indent="-182880" lvl="1" marL="457200" rtl="0" algn="l">
              <a:lnSpc>
                <a:spcPct val="90000"/>
              </a:lnSpc>
              <a:spcBef>
                <a:spcPts val="400"/>
              </a:spcBef>
              <a:spcAft>
                <a:spcPts val="0"/>
              </a:spcAft>
              <a:buSzPts val="1700"/>
              <a:buChar char="▪"/>
            </a:pPr>
            <a:r>
              <a:rPr lang="en-MY" sz="2000">
                <a:solidFill>
                  <a:srgbClr val="FF0000"/>
                </a:solidFill>
              </a:rPr>
              <a:t>Substitution</a:t>
            </a:r>
            <a:r>
              <a:rPr lang="en-MY" sz="2000"/>
              <a:t>: each element in the plaintext (bit, letter, group of bits or letters) is mapped into another element.</a:t>
            </a:r>
            <a:endParaRPr/>
          </a:p>
          <a:p>
            <a:pPr indent="-74929" lvl="1" marL="457200" rtl="0" algn="l">
              <a:lnSpc>
                <a:spcPct val="90000"/>
              </a:lnSpc>
              <a:spcBef>
                <a:spcPts val="600"/>
              </a:spcBef>
              <a:spcAft>
                <a:spcPts val="0"/>
              </a:spcAft>
              <a:buSzPts val="1700"/>
              <a:buNone/>
            </a:pPr>
            <a:r>
              <a:t/>
            </a:r>
            <a:endParaRPr sz="2000"/>
          </a:p>
          <a:p>
            <a:pPr indent="-74929" lvl="1" marL="457200" rtl="0" algn="l">
              <a:lnSpc>
                <a:spcPct val="90000"/>
              </a:lnSpc>
              <a:spcBef>
                <a:spcPts val="600"/>
              </a:spcBef>
              <a:spcAft>
                <a:spcPts val="0"/>
              </a:spcAft>
              <a:buSzPts val="1700"/>
              <a:buNone/>
            </a:pPr>
            <a:r>
              <a:t/>
            </a:r>
            <a:endParaRPr sz="2000"/>
          </a:p>
          <a:p>
            <a:pPr indent="-74929" lvl="1" marL="457200" rtl="0" algn="l">
              <a:lnSpc>
                <a:spcPct val="90000"/>
              </a:lnSpc>
              <a:spcBef>
                <a:spcPts val="600"/>
              </a:spcBef>
              <a:spcAft>
                <a:spcPts val="0"/>
              </a:spcAft>
              <a:buSzPts val="1700"/>
              <a:buNone/>
            </a:pPr>
            <a:r>
              <a:t/>
            </a:r>
            <a:endParaRPr sz="2000"/>
          </a:p>
          <a:p>
            <a:pPr indent="-74929" lvl="1" marL="457200" rtl="0" algn="l">
              <a:lnSpc>
                <a:spcPct val="90000"/>
              </a:lnSpc>
              <a:spcBef>
                <a:spcPts val="600"/>
              </a:spcBef>
              <a:spcAft>
                <a:spcPts val="0"/>
              </a:spcAft>
              <a:buSzPts val="1700"/>
              <a:buNone/>
            </a:pPr>
            <a:r>
              <a:t/>
            </a:r>
            <a:endParaRPr sz="2000"/>
          </a:p>
          <a:p>
            <a:pPr indent="-74929" lvl="1" marL="457200" rtl="0" algn="l">
              <a:lnSpc>
                <a:spcPct val="90000"/>
              </a:lnSpc>
              <a:spcBef>
                <a:spcPts val="600"/>
              </a:spcBef>
              <a:spcAft>
                <a:spcPts val="0"/>
              </a:spcAft>
              <a:buSzPts val="1700"/>
              <a:buNone/>
            </a:pPr>
            <a:r>
              <a:t/>
            </a:r>
            <a:endParaRPr sz="2000">
              <a:solidFill>
                <a:srgbClr val="FF0000"/>
              </a:solidFill>
            </a:endParaRPr>
          </a:p>
          <a:p>
            <a:pPr indent="-182880" lvl="1" marL="457200" rtl="0" algn="l">
              <a:lnSpc>
                <a:spcPct val="90000"/>
              </a:lnSpc>
              <a:spcBef>
                <a:spcPts val="600"/>
              </a:spcBef>
              <a:spcAft>
                <a:spcPts val="0"/>
              </a:spcAft>
              <a:buSzPts val="1700"/>
              <a:buChar char="▪"/>
            </a:pPr>
            <a:r>
              <a:rPr lang="en-MY" sz="2000">
                <a:solidFill>
                  <a:srgbClr val="FF0000"/>
                </a:solidFill>
              </a:rPr>
              <a:t>Transposition</a:t>
            </a:r>
            <a:r>
              <a:rPr lang="en-MY" sz="2000"/>
              <a:t>: elements in the plaintext are rearranged. </a:t>
            </a:r>
            <a:endParaRPr sz="2000"/>
          </a:p>
        </p:txBody>
      </p:sp>
      <p:sp>
        <p:nvSpPr>
          <p:cNvPr id="148" name="Google Shape;148;p4"/>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pic>
        <p:nvPicPr>
          <p:cNvPr id="149" name="Google Shape;149;p4"/>
          <p:cNvPicPr preferRelativeResize="0"/>
          <p:nvPr/>
        </p:nvPicPr>
        <p:blipFill rotWithShape="1">
          <a:blip r:embed="rId3">
            <a:alphaModFix/>
          </a:blip>
          <a:srcRect b="52733" l="0" r="0" t="0"/>
          <a:stretch/>
        </p:blipFill>
        <p:spPr>
          <a:xfrm>
            <a:off x="971600" y="3068960"/>
            <a:ext cx="4472134" cy="1224134"/>
          </a:xfrm>
          <a:prstGeom prst="rect">
            <a:avLst/>
          </a:prstGeom>
          <a:noFill/>
          <a:ln>
            <a:noFill/>
          </a:ln>
        </p:spPr>
      </p:pic>
      <p:pic>
        <p:nvPicPr>
          <p:cNvPr id="150" name="Google Shape;150;p4"/>
          <p:cNvPicPr preferRelativeResize="0"/>
          <p:nvPr/>
        </p:nvPicPr>
        <p:blipFill rotWithShape="1">
          <a:blip r:embed="rId3">
            <a:alphaModFix/>
          </a:blip>
          <a:srcRect b="0" l="24801" r="24013" t="55440"/>
          <a:stretch/>
        </p:blipFill>
        <p:spPr>
          <a:xfrm>
            <a:off x="5724128" y="2996952"/>
            <a:ext cx="2356505" cy="1188000"/>
          </a:xfrm>
          <a:prstGeom prst="rect">
            <a:avLst/>
          </a:prstGeom>
          <a:noFill/>
          <a:ln>
            <a:noFill/>
          </a:ln>
        </p:spPr>
      </p:pic>
      <p:pic>
        <p:nvPicPr>
          <p:cNvPr id="151" name="Google Shape;151;p4"/>
          <p:cNvPicPr preferRelativeResize="0"/>
          <p:nvPr/>
        </p:nvPicPr>
        <p:blipFill rotWithShape="1">
          <a:blip r:embed="rId4">
            <a:alphaModFix/>
          </a:blip>
          <a:srcRect b="0" l="0" r="0" t="18776"/>
          <a:stretch/>
        </p:blipFill>
        <p:spPr>
          <a:xfrm>
            <a:off x="1691680" y="4941168"/>
            <a:ext cx="6343650" cy="1175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sz="3200"/>
              <a:t>SUBSTITUTION CIPHERS</a:t>
            </a:r>
            <a:endParaRPr/>
          </a:p>
        </p:txBody>
      </p:sp>
      <p:sp>
        <p:nvSpPr>
          <p:cNvPr id="157" name="Google Shape;157;p5"/>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261938" rtl="0" algn="l">
              <a:lnSpc>
                <a:spcPct val="90000"/>
              </a:lnSpc>
              <a:spcBef>
                <a:spcPts val="0"/>
              </a:spcBef>
              <a:spcAft>
                <a:spcPts val="0"/>
              </a:spcAft>
              <a:buSzPts val="1700"/>
              <a:buChar char="▪"/>
            </a:pPr>
            <a:r>
              <a:rPr lang="en-MY">
                <a:solidFill>
                  <a:srgbClr val="FF0000"/>
                </a:solidFill>
              </a:rPr>
              <a:t>Monoalphabetic </a:t>
            </a:r>
            <a:r>
              <a:rPr lang="en-MY"/>
              <a:t>substitution:</a:t>
            </a:r>
            <a:endParaRPr/>
          </a:p>
          <a:p>
            <a:pPr indent="-182879" lvl="1" marL="517969" rtl="0" algn="l">
              <a:lnSpc>
                <a:spcPct val="90000"/>
              </a:lnSpc>
              <a:spcBef>
                <a:spcPts val="400"/>
              </a:spcBef>
              <a:spcAft>
                <a:spcPts val="0"/>
              </a:spcAft>
              <a:buSzPts val="1530"/>
              <a:buChar char="▪"/>
            </a:pPr>
            <a:r>
              <a:rPr lang="en-MY"/>
              <a:t>each character of the plaintext is replaced with a corresponding character of cipher text.</a:t>
            </a:r>
            <a:endParaRPr/>
          </a:p>
          <a:p>
            <a:pPr indent="-182879" lvl="1" marL="517969" rtl="0" algn="l">
              <a:lnSpc>
                <a:spcPct val="90000"/>
              </a:lnSpc>
              <a:spcBef>
                <a:spcPts val="600"/>
              </a:spcBef>
              <a:spcAft>
                <a:spcPts val="0"/>
              </a:spcAft>
              <a:buSzPts val="1530"/>
              <a:buChar char="▪"/>
            </a:pPr>
            <a:r>
              <a:rPr lang="en-MY"/>
              <a:t> The cryptograms in newspapers are simple substitution ciphers. </a:t>
            </a:r>
            <a:endParaRPr/>
          </a:p>
          <a:p>
            <a:pPr indent="-182880" lvl="1" marL="261938" rtl="0" algn="ctr">
              <a:lnSpc>
                <a:spcPct val="90000"/>
              </a:lnSpc>
              <a:spcBef>
                <a:spcPts val="600"/>
              </a:spcBef>
              <a:spcAft>
                <a:spcPts val="0"/>
              </a:spcAft>
              <a:buSzPts val="1530"/>
              <a:buNone/>
            </a:pPr>
            <a:r>
              <a:rPr lang="en-MY">
                <a:solidFill>
                  <a:srgbClr val="634545"/>
                </a:solidFill>
              </a:rPr>
              <a:t>Example:  Caesar Cipher</a:t>
            </a:r>
            <a:endParaRPr/>
          </a:p>
          <a:p>
            <a:pPr indent="-182880" lvl="1" marL="261938" rtl="0" algn="ctr">
              <a:lnSpc>
                <a:spcPct val="90000"/>
              </a:lnSpc>
              <a:spcBef>
                <a:spcPts val="600"/>
              </a:spcBef>
              <a:spcAft>
                <a:spcPts val="0"/>
              </a:spcAft>
              <a:buSzPts val="1530"/>
              <a:buNone/>
            </a:pPr>
            <a:r>
              <a:t/>
            </a:r>
            <a:endParaRPr>
              <a:solidFill>
                <a:srgbClr val="634545"/>
              </a:solidFill>
            </a:endParaRPr>
          </a:p>
          <a:p>
            <a:pPr indent="-182880" lvl="0" marL="261938" rtl="0" algn="l">
              <a:lnSpc>
                <a:spcPct val="90000"/>
              </a:lnSpc>
              <a:spcBef>
                <a:spcPts val="1400"/>
              </a:spcBef>
              <a:spcAft>
                <a:spcPts val="0"/>
              </a:spcAft>
              <a:buSzPts val="1700"/>
              <a:buChar char="▪"/>
            </a:pPr>
            <a:r>
              <a:rPr lang="en-MY">
                <a:solidFill>
                  <a:srgbClr val="FF0000"/>
                </a:solidFill>
              </a:rPr>
              <a:t>Polyalphabetic</a:t>
            </a:r>
            <a:r>
              <a:rPr lang="en-MY"/>
              <a:t> substitution: </a:t>
            </a:r>
            <a:endParaRPr/>
          </a:p>
          <a:p>
            <a:pPr indent="-182879" lvl="1" marL="517969" rtl="0" algn="l">
              <a:lnSpc>
                <a:spcPct val="90000"/>
              </a:lnSpc>
              <a:spcBef>
                <a:spcPts val="400"/>
              </a:spcBef>
              <a:spcAft>
                <a:spcPts val="0"/>
              </a:spcAft>
              <a:buSzPts val="1530"/>
              <a:buChar char="▪"/>
            </a:pPr>
            <a:r>
              <a:rPr lang="en-MY"/>
              <a:t>cipher is made up of multiple monoalphabetic substitutions.</a:t>
            </a:r>
            <a:endParaRPr/>
          </a:p>
          <a:p>
            <a:pPr indent="-182880" lvl="1" marL="261938" rtl="0" algn="ctr">
              <a:lnSpc>
                <a:spcPct val="90000"/>
              </a:lnSpc>
              <a:spcBef>
                <a:spcPts val="600"/>
              </a:spcBef>
              <a:spcAft>
                <a:spcPts val="0"/>
              </a:spcAft>
              <a:buSzPts val="1530"/>
              <a:buNone/>
            </a:pPr>
            <a:r>
              <a:rPr lang="en-MY">
                <a:solidFill>
                  <a:srgbClr val="634545"/>
                </a:solidFill>
              </a:rPr>
              <a:t>Example: Vigenere Cipher</a:t>
            </a:r>
            <a:endParaRPr>
              <a:solidFill>
                <a:srgbClr val="634545"/>
              </a:solidFill>
            </a:endParaRPr>
          </a:p>
        </p:txBody>
      </p:sp>
      <p:sp>
        <p:nvSpPr>
          <p:cNvPr id="158" name="Google Shape;158;p5"/>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id="159" name="Google Shape;159;p5"/>
          <p:cNvSpPr/>
          <p:nvPr/>
        </p:nvSpPr>
        <p:spPr>
          <a:xfrm>
            <a:off x="2879304" y="6237312"/>
            <a:ext cx="626469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MY" sz="1200" u="none" cap="none" strike="noStrike">
                <a:solidFill>
                  <a:schemeClr val="dk1"/>
                </a:solidFill>
                <a:latin typeface="Times New Roman"/>
                <a:ea typeface="Times New Roman"/>
                <a:cs typeface="Times New Roman"/>
                <a:sym typeface="Times New Roman"/>
              </a:rPr>
              <a:t>* In classical cryptography, there are four types of substitution ciphers, only two will be considered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sz="3200"/>
              <a:t>CAESAR CIPHER </a:t>
            </a:r>
            <a:endParaRPr/>
          </a:p>
        </p:txBody>
      </p:sp>
      <p:sp>
        <p:nvSpPr>
          <p:cNvPr id="165" name="Google Shape;165;p6"/>
          <p:cNvSpPr txBox="1"/>
          <p:nvPr>
            <p:ph idx="1" type="body"/>
          </p:nvPr>
        </p:nvSpPr>
        <p:spPr>
          <a:xfrm>
            <a:off x="611560" y="1556792"/>
            <a:ext cx="7886700" cy="3547591"/>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MY" sz="2000">
                <a:solidFill>
                  <a:srgbClr val="FF0000"/>
                </a:solidFill>
              </a:rPr>
              <a:t>Julius Caesar</a:t>
            </a:r>
            <a:r>
              <a:rPr lang="en-MY" sz="2000"/>
              <a:t>, was a </a:t>
            </a:r>
            <a:r>
              <a:rPr lang="en-MY" sz="2000">
                <a:solidFill>
                  <a:srgbClr val="FF0000"/>
                </a:solidFill>
              </a:rPr>
              <a:t>Roman politician</a:t>
            </a:r>
            <a:r>
              <a:rPr lang="en-MY" sz="2000"/>
              <a:t>, </a:t>
            </a:r>
            <a:r>
              <a:rPr lang="en-MY" sz="2000">
                <a:solidFill>
                  <a:srgbClr val="FF0000"/>
                </a:solidFill>
              </a:rPr>
              <a:t>military general</a:t>
            </a:r>
            <a:r>
              <a:rPr lang="en-MY" sz="2000"/>
              <a:t>, and </a:t>
            </a:r>
            <a:r>
              <a:rPr lang="en-MY" sz="2000">
                <a:solidFill>
                  <a:srgbClr val="FF0000"/>
                </a:solidFill>
              </a:rPr>
              <a:t>historian</a:t>
            </a:r>
            <a:r>
              <a:rPr lang="en-MY" sz="2000"/>
              <a:t> who played a critical role in the events that led to the demise of the Roman Republic and the rise of the </a:t>
            </a:r>
            <a:r>
              <a:rPr lang="en-MY" sz="2000">
                <a:solidFill>
                  <a:srgbClr val="FF0000"/>
                </a:solidFill>
              </a:rPr>
              <a:t>Roman Empire</a:t>
            </a:r>
            <a:r>
              <a:rPr lang="en-MY" sz="2000"/>
              <a:t>. </a:t>
            </a:r>
            <a:endParaRPr/>
          </a:p>
          <a:p>
            <a:pPr indent="-74929" lvl="0" marL="182880" rtl="0" algn="just">
              <a:lnSpc>
                <a:spcPct val="90000"/>
              </a:lnSpc>
              <a:spcBef>
                <a:spcPts val="1200"/>
              </a:spcBef>
              <a:spcAft>
                <a:spcPts val="0"/>
              </a:spcAft>
              <a:buSzPts val="1700"/>
              <a:buNone/>
            </a:pPr>
            <a:r>
              <a:t/>
            </a:r>
            <a:endParaRPr sz="2000"/>
          </a:p>
          <a:p>
            <a:pPr indent="-182880" lvl="0" marL="182880" rtl="0" algn="just">
              <a:lnSpc>
                <a:spcPct val="90000"/>
              </a:lnSpc>
              <a:spcBef>
                <a:spcPts val="1200"/>
              </a:spcBef>
              <a:spcAft>
                <a:spcPts val="0"/>
              </a:spcAft>
              <a:buSzPts val="2040"/>
              <a:buChar char="▪"/>
            </a:pPr>
            <a:r>
              <a:rPr lang="en-MY" sz="2400">
                <a:solidFill>
                  <a:srgbClr val="FF0000"/>
                </a:solidFill>
              </a:rPr>
              <a:t>Caesar Cipher </a:t>
            </a:r>
            <a:r>
              <a:rPr lang="en-MY" sz="2400"/>
              <a:t>is the earliest known substitution cipher, by </a:t>
            </a:r>
            <a:r>
              <a:rPr i="1" lang="en-MY" sz="2400"/>
              <a:t>Julius Caesar</a:t>
            </a:r>
            <a:r>
              <a:rPr lang="en-MY" sz="2400"/>
              <a:t>. </a:t>
            </a:r>
            <a:endParaRPr/>
          </a:p>
          <a:p>
            <a:pPr indent="-53339" lvl="0" marL="182880" rtl="0" algn="just">
              <a:lnSpc>
                <a:spcPct val="90000"/>
              </a:lnSpc>
              <a:spcBef>
                <a:spcPts val="1200"/>
              </a:spcBef>
              <a:spcAft>
                <a:spcPts val="0"/>
              </a:spcAft>
              <a:buSzPts val="2040"/>
              <a:buNone/>
            </a:pPr>
            <a:r>
              <a:t/>
            </a:r>
            <a:endParaRPr sz="2400"/>
          </a:p>
          <a:p>
            <a:pPr indent="-182880" lvl="0" marL="182880" rtl="0" algn="just">
              <a:lnSpc>
                <a:spcPct val="90000"/>
              </a:lnSpc>
              <a:spcBef>
                <a:spcPts val="1200"/>
              </a:spcBef>
              <a:spcAft>
                <a:spcPts val="0"/>
              </a:spcAft>
              <a:buSzPts val="2040"/>
              <a:buChar char="▪"/>
            </a:pPr>
            <a:r>
              <a:rPr lang="en-MY" sz="2400">
                <a:solidFill>
                  <a:srgbClr val="FF0000"/>
                </a:solidFill>
              </a:rPr>
              <a:t>Caesar Cipher </a:t>
            </a:r>
            <a:r>
              <a:rPr lang="en-MY" sz="2400"/>
              <a:t>involves replacing each letter of the alphabet with the letter standing some </a:t>
            </a:r>
            <a:r>
              <a:rPr lang="en-MY" sz="2400">
                <a:solidFill>
                  <a:srgbClr val="FF0000"/>
                </a:solidFill>
              </a:rPr>
              <a:t>fixed places </a:t>
            </a:r>
            <a:r>
              <a:rPr lang="en-MY" sz="2400"/>
              <a:t>further down the alphabet.</a:t>
            </a:r>
            <a:endParaRPr/>
          </a:p>
        </p:txBody>
      </p:sp>
      <p:sp>
        <p:nvSpPr>
          <p:cNvPr id="166" name="Google Shape;166;p6"/>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pic>
        <p:nvPicPr>
          <p:cNvPr id="167" name="Google Shape;167;p6"/>
          <p:cNvPicPr preferRelativeResize="0"/>
          <p:nvPr/>
        </p:nvPicPr>
        <p:blipFill rotWithShape="1">
          <a:blip r:embed="rId3">
            <a:alphaModFix/>
          </a:blip>
          <a:srcRect b="39997" l="4932" r="5114" t="0"/>
          <a:stretch/>
        </p:blipFill>
        <p:spPr>
          <a:xfrm>
            <a:off x="7345474" y="0"/>
            <a:ext cx="1798526" cy="1285753"/>
          </a:xfrm>
          <a:prstGeom prst="rect">
            <a:avLst/>
          </a:prstGeom>
          <a:noFill/>
          <a:ln>
            <a:noFill/>
          </a:ln>
        </p:spPr>
      </p:pic>
      <p:pic>
        <p:nvPicPr>
          <p:cNvPr id="168" name="Google Shape;168;p6"/>
          <p:cNvPicPr preferRelativeResize="0"/>
          <p:nvPr/>
        </p:nvPicPr>
        <p:blipFill rotWithShape="1">
          <a:blip r:embed="rId4">
            <a:alphaModFix/>
          </a:blip>
          <a:srcRect b="0" l="0" r="0" t="0"/>
          <a:stretch/>
        </p:blipFill>
        <p:spPr>
          <a:xfrm>
            <a:off x="1691680" y="5229200"/>
            <a:ext cx="6838706" cy="68903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CAESAR CIPHER (MONOALPHABETIC-SUBSTITUTION CIPHER) </a:t>
            </a:r>
            <a:endParaRPr/>
          </a:p>
        </p:txBody>
      </p:sp>
      <p:pic>
        <p:nvPicPr>
          <p:cNvPr id="174" name="Google Shape;174;p7"/>
          <p:cNvPicPr preferRelativeResize="0"/>
          <p:nvPr>
            <p:ph idx="1" type="body"/>
          </p:nvPr>
        </p:nvPicPr>
        <p:blipFill rotWithShape="1">
          <a:blip r:embed="rId3">
            <a:alphaModFix/>
          </a:blip>
          <a:srcRect b="0" l="0" r="0" t="0"/>
          <a:stretch/>
        </p:blipFill>
        <p:spPr>
          <a:xfrm>
            <a:off x="685800" y="5040084"/>
            <a:ext cx="7772400" cy="780709"/>
          </a:xfrm>
          <a:prstGeom prst="rect">
            <a:avLst/>
          </a:prstGeom>
          <a:noFill/>
          <a:ln cap="flat" cmpd="sng" w="9525">
            <a:solidFill>
              <a:schemeClr val="dk1"/>
            </a:solidFill>
            <a:prstDash val="solid"/>
            <a:round/>
            <a:headEnd len="sm" w="sm" type="none"/>
            <a:tailEnd len="sm" w="sm" type="none"/>
          </a:ln>
        </p:spPr>
      </p:pic>
      <p:sp>
        <p:nvSpPr>
          <p:cNvPr id="175" name="Google Shape;175;p7"/>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id="176" name="Google Shape;176;p7"/>
          <p:cNvSpPr txBox="1"/>
          <p:nvPr/>
        </p:nvSpPr>
        <p:spPr>
          <a:xfrm>
            <a:off x="683568" y="1700808"/>
            <a:ext cx="50401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MY" sz="2400">
                <a:solidFill>
                  <a:schemeClr val="dk1"/>
                </a:solidFill>
                <a:latin typeface="Times New Roman"/>
                <a:ea typeface="Times New Roman"/>
                <a:cs typeface="Times New Roman"/>
                <a:sym typeface="Times New Roman"/>
              </a:rPr>
              <a:t>Three character substitution to the right</a:t>
            </a:r>
            <a:endParaRPr/>
          </a:p>
        </p:txBody>
      </p:sp>
      <p:pic>
        <p:nvPicPr>
          <p:cNvPr id="177" name="Google Shape;177;p7"/>
          <p:cNvPicPr preferRelativeResize="0"/>
          <p:nvPr/>
        </p:nvPicPr>
        <p:blipFill rotWithShape="1">
          <a:blip r:embed="rId4">
            <a:alphaModFix/>
          </a:blip>
          <a:srcRect b="0" l="0" r="0" t="0"/>
          <a:stretch/>
        </p:blipFill>
        <p:spPr>
          <a:xfrm>
            <a:off x="1763688" y="5859446"/>
            <a:ext cx="5396038" cy="720080"/>
          </a:xfrm>
          <a:prstGeom prst="rect">
            <a:avLst/>
          </a:prstGeom>
          <a:noFill/>
          <a:ln>
            <a:noFill/>
          </a:ln>
        </p:spPr>
      </p:pic>
      <p:sp>
        <p:nvSpPr>
          <p:cNvPr id="178" name="Google Shape;178;p7"/>
          <p:cNvSpPr txBox="1"/>
          <p:nvPr/>
        </p:nvSpPr>
        <p:spPr>
          <a:xfrm>
            <a:off x="1279992" y="2058396"/>
            <a:ext cx="7443384" cy="287707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MY" sz="2000">
                <a:solidFill>
                  <a:schemeClr val="dk1"/>
                </a:solidFill>
                <a:latin typeface="Times New Roman"/>
                <a:ea typeface="Times New Roman"/>
                <a:cs typeface="Times New Roman"/>
                <a:sym typeface="Times New Roman"/>
              </a:rPr>
              <a:t>We can describe Cesar by this following substitution :  Cesar Encryption can be expressed by: If key(k)=3 and input =‘p’</a:t>
            </a:r>
            <a:endParaRPr sz="2000">
              <a:solidFill>
                <a:schemeClr val="dk1"/>
              </a:solidFill>
              <a:latin typeface="Times New Roman"/>
              <a:ea typeface="Times New Roman"/>
              <a:cs typeface="Times New Roman"/>
              <a:sym typeface="Times New Roman"/>
            </a:endParaRPr>
          </a:p>
          <a:p>
            <a:pPr indent="0" lvl="0" marL="490855" marR="0" rtl="0" algn="l">
              <a:lnSpc>
                <a:spcPct val="100000"/>
              </a:lnSpc>
              <a:spcBef>
                <a:spcPts val="1130"/>
              </a:spcBef>
              <a:spcAft>
                <a:spcPts val="0"/>
              </a:spcAft>
              <a:buNone/>
            </a:pPr>
            <a:r>
              <a:rPr lang="en-MY" sz="2000">
                <a:solidFill>
                  <a:schemeClr val="dk1"/>
                </a:solidFill>
                <a:latin typeface="Times New Roman"/>
                <a:ea typeface="Times New Roman"/>
                <a:cs typeface="Times New Roman"/>
                <a:sym typeface="Times New Roman"/>
              </a:rPr>
              <a:t>The shifting can be generalised to any number k :</a:t>
            </a:r>
            <a:endParaRPr sz="2000">
              <a:solidFill>
                <a:schemeClr val="dk1"/>
              </a:solidFill>
              <a:latin typeface="Times New Roman"/>
              <a:ea typeface="Times New Roman"/>
              <a:cs typeface="Times New Roman"/>
              <a:sym typeface="Times New Roman"/>
            </a:endParaRPr>
          </a:p>
          <a:p>
            <a:pPr indent="0" lvl="0" marL="1403350" marR="0" rtl="0" algn="l">
              <a:lnSpc>
                <a:spcPct val="100000"/>
              </a:lnSpc>
              <a:spcBef>
                <a:spcPts val="1130"/>
              </a:spcBef>
              <a:spcAft>
                <a:spcPts val="0"/>
              </a:spcAft>
              <a:buNone/>
            </a:pPr>
            <a:r>
              <a:rPr i="1" lang="en-MY" sz="2000">
                <a:solidFill>
                  <a:schemeClr val="dk1"/>
                </a:solidFill>
                <a:latin typeface="Times New Roman"/>
                <a:ea typeface="Times New Roman"/>
                <a:cs typeface="Times New Roman"/>
                <a:sym typeface="Times New Roman"/>
              </a:rPr>
              <a:t>c </a:t>
            </a:r>
            <a:r>
              <a:rPr lang="en-MY" sz="2000">
                <a:solidFill>
                  <a:schemeClr val="dk1"/>
                </a:solidFill>
                <a:latin typeface="Times New Roman"/>
                <a:ea typeface="Times New Roman"/>
                <a:cs typeface="Times New Roman"/>
                <a:sym typeface="Times New Roman"/>
              </a:rPr>
              <a:t>= </a:t>
            </a:r>
            <a:r>
              <a:rPr i="1" lang="en-MY" sz="2000">
                <a:solidFill>
                  <a:schemeClr val="dk1"/>
                </a:solidFill>
                <a:latin typeface="Times New Roman"/>
                <a:ea typeface="Times New Roman"/>
                <a:cs typeface="Times New Roman"/>
                <a:sym typeface="Times New Roman"/>
              </a:rPr>
              <a:t>E </a:t>
            </a:r>
            <a:r>
              <a:rPr lang="en-MY" sz="2000">
                <a:solidFill>
                  <a:schemeClr val="dk1"/>
                </a:solidFill>
                <a:latin typeface="Times New Roman"/>
                <a:ea typeface="Times New Roman"/>
                <a:cs typeface="Times New Roman"/>
                <a:sym typeface="Times New Roman"/>
              </a:rPr>
              <a:t>(</a:t>
            </a:r>
            <a:r>
              <a:rPr i="1" lang="en-MY" sz="2000">
                <a:solidFill>
                  <a:schemeClr val="dk1"/>
                </a:solidFill>
                <a:latin typeface="Times New Roman"/>
                <a:ea typeface="Times New Roman"/>
                <a:cs typeface="Times New Roman"/>
                <a:sym typeface="Times New Roman"/>
              </a:rPr>
              <a:t>k, p</a:t>
            </a:r>
            <a:r>
              <a:rPr lang="en-MY" sz="2000">
                <a:solidFill>
                  <a:schemeClr val="dk1"/>
                </a:solidFill>
                <a:latin typeface="Times New Roman"/>
                <a:ea typeface="Times New Roman"/>
                <a:cs typeface="Times New Roman"/>
                <a:sym typeface="Times New Roman"/>
              </a:rPr>
              <a:t>) = (</a:t>
            </a:r>
            <a:r>
              <a:rPr i="1" lang="en-MY" sz="2000">
                <a:solidFill>
                  <a:schemeClr val="dk1"/>
                </a:solidFill>
                <a:latin typeface="Times New Roman"/>
                <a:ea typeface="Times New Roman"/>
                <a:cs typeface="Times New Roman"/>
                <a:sym typeface="Times New Roman"/>
              </a:rPr>
              <a:t>p </a:t>
            </a:r>
            <a:r>
              <a:rPr lang="en-MY" sz="2000">
                <a:solidFill>
                  <a:schemeClr val="dk1"/>
                </a:solidFill>
                <a:latin typeface="Times New Roman"/>
                <a:ea typeface="Times New Roman"/>
                <a:cs typeface="Times New Roman"/>
                <a:sym typeface="Times New Roman"/>
              </a:rPr>
              <a:t>+ </a:t>
            </a:r>
            <a:r>
              <a:rPr i="1" lang="en-MY" sz="2000">
                <a:solidFill>
                  <a:schemeClr val="dk1"/>
                </a:solidFill>
                <a:latin typeface="Times New Roman"/>
                <a:ea typeface="Times New Roman"/>
                <a:cs typeface="Times New Roman"/>
                <a:sym typeface="Times New Roman"/>
              </a:rPr>
              <a:t>k </a:t>
            </a:r>
            <a:r>
              <a:rPr lang="en-MY" sz="2000">
                <a:solidFill>
                  <a:schemeClr val="dk1"/>
                </a:solidFill>
                <a:latin typeface="Times New Roman"/>
                <a:ea typeface="Times New Roman"/>
                <a:cs typeface="Times New Roman"/>
                <a:sym typeface="Times New Roman"/>
              </a:rPr>
              <a:t>)</a:t>
            </a:r>
            <a:r>
              <a:rPr i="1" lang="en-MY" sz="2000">
                <a:solidFill>
                  <a:schemeClr val="dk1"/>
                </a:solidFill>
                <a:latin typeface="Times New Roman"/>
                <a:ea typeface="Times New Roman"/>
                <a:cs typeface="Times New Roman"/>
                <a:sym typeface="Times New Roman"/>
              </a:rPr>
              <a:t>mod </a:t>
            </a:r>
            <a:r>
              <a:rPr lang="en-MY" sz="2000">
                <a:solidFill>
                  <a:schemeClr val="dk1"/>
                </a:solidFill>
                <a:latin typeface="Times New Roman"/>
                <a:ea typeface="Times New Roman"/>
                <a:cs typeface="Times New Roman"/>
                <a:sym typeface="Times New Roman"/>
              </a:rPr>
              <a:t>26</a:t>
            </a:r>
            <a:endParaRPr sz="2000">
              <a:solidFill>
                <a:schemeClr val="dk1"/>
              </a:solidFill>
              <a:latin typeface="Times New Roman"/>
              <a:ea typeface="Times New Roman"/>
              <a:cs typeface="Times New Roman"/>
              <a:sym typeface="Times New Roman"/>
            </a:endParaRPr>
          </a:p>
          <a:p>
            <a:pPr indent="0" lvl="0" marL="1403350" marR="0" rtl="0" algn="l">
              <a:spcBef>
                <a:spcPts val="1130"/>
              </a:spcBef>
              <a:spcAft>
                <a:spcPts val="0"/>
              </a:spcAft>
              <a:buNone/>
            </a:pPr>
            <a:r>
              <a:rPr i="1" lang="en-MY" sz="2000">
                <a:solidFill>
                  <a:schemeClr val="dk1"/>
                </a:solidFill>
                <a:latin typeface="Times New Roman"/>
                <a:ea typeface="Times New Roman"/>
                <a:cs typeface="Times New Roman"/>
                <a:sym typeface="Times New Roman"/>
              </a:rPr>
              <a:t>c </a:t>
            </a:r>
            <a:r>
              <a:rPr lang="en-MY" sz="2000">
                <a:solidFill>
                  <a:schemeClr val="dk1"/>
                </a:solidFill>
                <a:latin typeface="Times New Roman"/>
                <a:ea typeface="Times New Roman"/>
                <a:cs typeface="Times New Roman"/>
                <a:sym typeface="Times New Roman"/>
              </a:rPr>
              <a:t>= </a:t>
            </a:r>
            <a:r>
              <a:rPr i="1" lang="en-MY" sz="2000">
                <a:solidFill>
                  <a:schemeClr val="dk1"/>
                </a:solidFill>
                <a:latin typeface="Times New Roman"/>
                <a:ea typeface="Times New Roman"/>
                <a:cs typeface="Times New Roman"/>
                <a:sym typeface="Times New Roman"/>
              </a:rPr>
              <a:t>E </a:t>
            </a:r>
            <a:r>
              <a:rPr lang="en-MY" sz="2000">
                <a:solidFill>
                  <a:schemeClr val="dk1"/>
                </a:solidFill>
                <a:latin typeface="Times New Roman"/>
                <a:ea typeface="Times New Roman"/>
                <a:cs typeface="Times New Roman"/>
                <a:sym typeface="Times New Roman"/>
              </a:rPr>
              <a:t>(3</a:t>
            </a:r>
            <a:r>
              <a:rPr i="1" lang="en-MY" sz="2000">
                <a:solidFill>
                  <a:schemeClr val="dk1"/>
                </a:solidFill>
                <a:latin typeface="Times New Roman"/>
                <a:ea typeface="Times New Roman"/>
                <a:cs typeface="Times New Roman"/>
                <a:sym typeface="Times New Roman"/>
              </a:rPr>
              <a:t>, p</a:t>
            </a:r>
            <a:r>
              <a:rPr lang="en-MY" sz="2000">
                <a:solidFill>
                  <a:schemeClr val="dk1"/>
                </a:solidFill>
                <a:latin typeface="Times New Roman"/>
                <a:ea typeface="Times New Roman"/>
                <a:cs typeface="Times New Roman"/>
                <a:sym typeface="Times New Roman"/>
              </a:rPr>
              <a:t>) = (</a:t>
            </a:r>
            <a:r>
              <a:rPr i="1" lang="en-MY" sz="2000">
                <a:solidFill>
                  <a:schemeClr val="dk1"/>
                </a:solidFill>
                <a:latin typeface="Times New Roman"/>
                <a:ea typeface="Times New Roman"/>
                <a:cs typeface="Times New Roman"/>
                <a:sym typeface="Times New Roman"/>
              </a:rPr>
              <a:t>p </a:t>
            </a:r>
            <a:r>
              <a:rPr lang="en-MY" sz="2000">
                <a:solidFill>
                  <a:schemeClr val="dk1"/>
                </a:solidFill>
                <a:latin typeface="Times New Roman"/>
                <a:ea typeface="Times New Roman"/>
                <a:cs typeface="Times New Roman"/>
                <a:sym typeface="Times New Roman"/>
              </a:rPr>
              <a:t>+ 3)</a:t>
            </a:r>
            <a:r>
              <a:rPr i="1" lang="en-MY" sz="2000">
                <a:solidFill>
                  <a:schemeClr val="dk1"/>
                </a:solidFill>
                <a:latin typeface="Times New Roman"/>
                <a:ea typeface="Times New Roman"/>
                <a:cs typeface="Times New Roman"/>
                <a:sym typeface="Times New Roman"/>
              </a:rPr>
              <a:t>mod </a:t>
            </a:r>
            <a:r>
              <a:rPr lang="en-MY" sz="2000">
                <a:solidFill>
                  <a:schemeClr val="dk1"/>
                </a:solidFill>
                <a:latin typeface="Times New Roman"/>
                <a:ea typeface="Times New Roman"/>
                <a:cs typeface="Times New Roman"/>
                <a:sym typeface="Times New Roman"/>
              </a:rPr>
              <a:t>26=‘s’.</a:t>
            </a:r>
            <a:endParaRPr sz="2000">
              <a:solidFill>
                <a:schemeClr val="dk1"/>
              </a:solidFill>
              <a:latin typeface="Times New Roman"/>
              <a:ea typeface="Times New Roman"/>
              <a:cs typeface="Times New Roman"/>
              <a:sym typeface="Times New Roman"/>
            </a:endParaRPr>
          </a:p>
          <a:p>
            <a:pPr indent="0" lvl="0" marL="490855" marR="0" rtl="0" algn="l">
              <a:lnSpc>
                <a:spcPct val="100000"/>
              </a:lnSpc>
              <a:spcBef>
                <a:spcPts val="1130"/>
              </a:spcBef>
              <a:spcAft>
                <a:spcPts val="0"/>
              </a:spcAft>
              <a:buNone/>
            </a:pPr>
            <a:r>
              <a:rPr lang="en-MY" sz="2000">
                <a:solidFill>
                  <a:schemeClr val="dk1"/>
                </a:solidFill>
                <a:latin typeface="Times New Roman"/>
                <a:ea typeface="Times New Roman"/>
                <a:cs typeface="Times New Roman"/>
                <a:sym typeface="Times New Roman"/>
              </a:rPr>
              <a:t>if </a:t>
            </a:r>
            <a:r>
              <a:rPr i="1" lang="en-MY" sz="2000">
                <a:solidFill>
                  <a:schemeClr val="dk1"/>
                </a:solidFill>
                <a:latin typeface="Times New Roman"/>
                <a:ea typeface="Times New Roman"/>
                <a:cs typeface="Times New Roman"/>
                <a:sym typeface="Times New Roman"/>
              </a:rPr>
              <a:t>k </a:t>
            </a:r>
            <a:r>
              <a:rPr lang="en-MY" sz="2000">
                <a:solidFill>
                  <a:schemeClr val="dk1"/>
                </a:solidFill>
                <a:latin typeface="Times New Roman"/>
                <a:ea typeface="Times New Roman"/>
                <a:cs typeface="Times New Roman"/>
                <a:sym typeface="Times New Roman"/>
              </a:rPr>
              <a:t>∈ [1</a:t>
            </a:r>
            <a:r>
              <a:rPr i="1" lang="en-MY" sz="2000">
                <a:solidFill>
                  <a:schemeClr val="dk1"/>
                </a:solidFill>
                <a:latin typeface="Times New Roman"/>
                <a:ea typeface="Times New Roman"/>
                <a:cs typeface="Times New Roman"/>
                <a:sym typeface="Times New Roman"/>
              </a:rPr>
              <a:t>, </a:t>
            </a:r>
            <a:r>
              <a:rPr lang="en-MY" sz="2000">
                <a:solidFill>
                  <a:schemeClr val="dk1"/>
                </a:solidFill>
                <a:latin typeface="Times New Roman"/>
                <a:ea typeface="Times New Roman"/>
                <a:cs typeface="Times New Roman"/>
                <a:sym typeface="Times New Roman"/>
              </a:rPr>
              <a:t>25], then Cesar decryption is expressed by :</a:t>
            </a:r>
            <a:endParaRPr sz="2000">
              <a:solidFill>
                <a:schemeClr val="dk1"/>
              </a:solidFill>
              <a:latin typeface="Times New Roman"/>
              <a:ea typeface="Times New Roman"/>
              <a:cs typeface="Times New Roman"/>
              <a:sym typeface="Times New Roman"/>
            </a:endParaRPr>
          </a:p>
          <a:p>
            <a:pPr indent="0" lvl="0" marL="1405255" marR="0" rtl="0" algn="l">
              <a:lnSpc>
                <a:spcPct val="100000"/>
              </a:lnSpc>
              <a:spcBef>
                <a:spcPts val="1135"/>
              </a:spcBef>
              <a:spcAft>
                <a:spcPts val="0"/>
              </a:spcAft>
              <a:buNone/>
            </a:pPr>
            <a:r>
              <a:rPr i="1" lang="en-MY" sz="2000">
                <a:solidFill>
                  <a:schemeClr val="dk1"/>
                </a:solidFill>
                <a:latin typeface="Times New Roman"/>
                <a:ea typeface="Times New Roman"/>
                <a:cs typeface="Times New Roman"/>
                <a:sym typeface="Times New Roman"/>
              </a:rPr>
              <a:t>p </a:t>
            </a:r>
            <a:r>
              <a:rPr lang="en-MY" sz="2000">
                <a:solidFill>
                  <a:schemeClr val="dk1"/>
                </a:solidFill>
                <a:latin typeface="Times New Roman"/>
                <a:ea typeface="Times New Roman"/>
                <a:cs typeface="Times New Roman"/>
                <a:sym typeface="Times New Roman"/>
              </a:rPr>
              <a:t>= </a:t>
            </a:r>
            <a:r>
              <a:rPr i="1" lang="en-MY" sz="2000">
                <a:solidFill>
                  <a:schemeClr val="dk1"/>
                </a:solidFill>
                <a:latin typeface="Times New Roman"/>
                <a:ea typeface="Times New Roman"/>
                <a:cs typeface="Times New Roman"/>
                <a:sym typeface="Times New Roman"/>
              </a:rPr>
              <a:t>D</a:t>
            </a:r>
            <a:r>
              <a:rPr lang="en-MY" sz="2000">
                <a:solidFill>
                  <a:schemeClr val="dk1"/>
                </a:solidFill>
                <a:latin typeface="Times New Roman"/>
                <a:ea typeface="Times New Roman"/>
                <a:cs typeface="Times New Roman"/>
                <a:sym typeface="Times New Roman"/>
              </a:rPr>
              <a:t>(</a:t>
            </a:r>
            <a:r>
              <a:rPr i="1" lang="en-MY" sz="2000">
                <a:solidFill>
                  <a:schemeClr val="dk1"/>
                </a:solidFill>
                <a:latin typeface="Times New Roman"/>
                <a:ea typeface="Times New Roman"/>
                <a:cs typeface="Times New Roman"/>
                <a:sym typeface="Times New Roman"/>
              </a:rPr>
              <a:t>k, c</a:t>
            </a:r>
            <a:r>
              <a:rPr lang="en-MY" sz="2000">
                <a:solidFill>
                  <a:schemeClr val="dk1"/>
                </a:solidFill>
                <a:latin typeface="Times New Roman"/>
                <a:ea typeface="Times New Roman"/>
                <a:cs typeface="Times New Roman"/>
                <a:sym typeface="Times New Roman"/>
              </a:rPr>
              <a:t>) = (</a:t>
            </a:r>
            <a:r>
              <a:rPr i="1" lang="en-MY" sz="2000">
                <a:solidFill>
                  <a:schemeClr val="dk1"/>
                </a:solidFill>
                <a:latin typeface="Times New Roman"/>
                <a:ea typeface="Times New Roman"/>
                <a:cs typeface="Times New Roman"/>
                <a:sym typeface="Times New Roman"/>
              </a:rPr>
              <a:t>c </a:t>
            </a:r>
            <a:r>
              <a:rPr lang="en-MY" sz="2000">
                <a:solidFill>
                  <a:schemeClr val="dk1"/>
                </a:solidFill>
                <a:latin typeface="Times New Roman"/>
                <a:ea typeface="Times New Roman"/>
                <a:cs typeface="Times New Roman"/>
                <a:sym typeface="Times New Roman"/>
              </a:rPr>
              <a:t>− </a:t>
            </a:r>
            <a:r>
              <a:rPr i="1" lang="en-MY" sz="2000">
                <a:solidFill>
                  <a:schemeClr val="dk1"/>
                </a:solidFill>
                <a:latin typeface="Times New Roman"/>
                <a:ea typeface="Times New Roman"/>
                <a:cs typeface="Times New Roman"/>
                <a:sym typeface="Times New Roman"/>
              </a:rPr>
              <a:t>k </a:t>
            </a:r>
            <a:r>
              <a:rPr lang="en-MY" sz="2000">
                <a:solidFill>
                  <a:schemeClr val="dk1"/>
                </a:solidFill>
                <a:latin typeface="Times New Roman"/>
                <a:ea typeface="Times New Roman"/>
                <a:cs typeface="Times New Roman"/>
                <a:sym typeface="Times New Roman"/>
              </a:rPr>
              <a:t>)</a:t>
            </a:r>
            <a:r>
              <a:rPr i="1" lang="en-MY" sz="2000">
                <a:solidFill>
                  <a:schemeClr val="dk1"/>
                </a:solidFill>
                <a:latin typeface="Times New Roman"/>
                <a:ea typeface="Times New Roman"/>
                <a:cs typeface="Times New Roman"/>
                <a:sym typeface="Times New Roman"/>
              </a:rPr>
              <a:t>mod </a:t>
            </a:r>
            <a:r>
              <a:rPr lang="en-MY" sz="2000">
                <a:solidFill>
                  <a:schemeClr val="dk1"/>
                </a:solidFill>
                <a:latin typeface="Times New Roman"/>
                <a:ea typeface="Times New Roman"/>
                <a:cs typeface="Times New Roman"/>
                <a:sym typeface="Times New Roman"/>
              </a:rPr>
              <a:t>26 = (s-3)mod26 = p.</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251520" y="365126"/>
            <a:ext cx="864096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MY"/>
              <a:t>CAESAR CIPHER (SINGLE POLYALPHABETIC) </a:t>
            </a:r>
            <a:endParaRPr/>
          </a:p>
        </p:txBody>
      </p:sp>
      <p:pic>
        <p:nvPicPr>
          <p:cNvPr id="184" name="Google Shape;184;p8"/>
          <p:cNvPicPr preferRelativeResize="0"/>
          <p:nvPr>
            <p:ph idx="1" type="body"/>
          </p:nvPr>
        </p:nvPicPr>
        <p:blipFill rotWithShape="1">
          <a:blip r:embed="rId3">
            <a:alphaModFix/>
          </a:blip>
          <a:srcRect b="0" l="0" r="0" t="0"/>
          <a:stretch/>
        </p:blipFill>
        <p:spPr>
          <a:xfrm>
            <a:off x="685800" y="3273673"/>
            <a:ext cx="7772400" cy="1745753"/>
          </a:xfrm>
          <a:prstGeom prst="rect">
            <a:avLst/>
          </a:prstGeom>
          <a:noFill/>
          <a:ln>
            <a:noFill/>
          </a:ln>
        </p:spPr>
      </p:pic>
      <p:sp>
        <p:nvSpPr>
          <p:cNvPr id="185" name="Google Shape;185;p8"/>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id="186" name="Google Shape;186;p8"/>
          <p:cNvSpPr txBox="1"/>
          <p:nvPr/>
        </p:nvSpPr>
        <p:spPr>
          <a:xfrm>
            <a:off x="685800" y="2204864"/>
            <a:ext cx="74717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MY" sz="1800">
                <a:solidFill>
                  <a:schemeClr val="dk1"/>
                </a:solidFill>
                <a:latin typeface="Calibri"/>
                <a:ea typeface="Calibri"/>
                <a:cs typeface="Calibri"/>
                <a:sym typeface="Calibri"/>
              </a:rPr>
              <a:t>Notice how the letter K is transformed into W or N depending on its order of appearance in the plain text  </a:t>
            </a:r>
            <a:endParaRPr/>
          </a:p>
        </p:txBody>
      </p:sp>
      <p:sp>
        <p:nvSpPr>
          <p:cNvPr id="187" name="Google Shape;187;p8"/>
          <p:cNvSpPr txBox="1"/>
          <p:nvPr/>
        </p:nvSpPr>
        <p:spPr>
          <a:xfrm>
            <a:off x="1115616" y="5517232"/>
            <a:ext cx="64119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MY" sz="2400">
                <a:solidFill>
                  <a:schemeClr val="dk1"/>
                </a:solidFill>
                <a:latin typeface="Times New Roman"/>
                <a:ea typeface="Times New Roman"/>
                <a:cs typeface="Times New Roman"/>
                <a:sym typeface="Times New Roman"/>
              </a:rPr>
              <a:t>Activity : Try to encrypt your name with  key = 13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MY"/>
              <a:t>‹#›</a:t>
            </a:fld>
            <a:endParaRPr/>
          </a:p>
        </p:txBody>
      </p:sp>
      <p:sp>
        <p:nvSpPr>
          <p:cNvPr id="193" name="Google Shape;193;p9"/>
          <p:cNvSpPr txBox="1"/>
          <p:nvPr/>
        </p:nvSpPr>
        <p:spPr>
          <a:xfrm>
            <a:off x="673645" y="1844824"/>
            <a:ext cx="3744641" cy="2498826"/>
          </a:xfrm>
          <a:prstGeom prst="rect">
            <a:avLst/>
          </a:prstGeom>
          <a:noFill/>
          <a:ln>
            <a:noFill/>
          </a:ln>
        </p:spPr>
        <p:txBody>
          <a:bodyPr anchorCtr="0" anchor="t" bIns="0" lIns="0" spcFirstLastPara="1" rIns="0" wrap="square" tIns="6975">
            <a:spAutoFit/>
          </a:bodyPr>
          <a:lstStyle/>
          <a:p>
            <a:pPr indent="0" lvl="0" marL="12700" marR="5080" rtl="0" algn="l">
              <a:lnSpc>
                <a:spcPct val="102600"/>
              </a:lnSpc>
              <a:spcBef>
                <a:spcPts val="0"/>
              </a:spcBef>
              <a:spcAft>
                <a:spcPts val="0"/>
              </a:spcAft>
              <a:buNone/>
            </a:pPr>
            <a:r>
              <a:rPr lang="en-MY" sz="4000">
                <a:solidFill>
                  <a:schemeClr val="dk1"/>
                </a:solidFill>
                <a:latin typeface="Helvetica Neue"/>
                <a:ea typeface="Helvetica Neue"/>
                <a:cs typeface="Helvetica Neue"/>
                <a:sym typeface="Helvetica Neue"/>
              </a:rPr>
              <a:t>Brute force attack  on Cesar :try all  26 combinations</a:t>
            </a:r>
            <a:endParaRPr sz="4000">
              <a:solidFill>
                <a:schemeClr val="dk1"/>
              </a:solidFill>
              <a:latin typeface="Helvetica Neue"/>
              <a:ea typeface="Helvetica Neue"/>
              <a:cs typeface="Helvetica Neue"/>
              <a:sym typeface="Helvetica Neue"/>
            </a:endParaRPr>
          </a:p>
        </p:txBody>
      </p:sp>
      <p:pic>
        <p:nvPicPr>
          <p:cNvPr id="194" name="Google Shape;194;p9"/>
          <p:cNvPicPr preferRelativeResize="0"/>
          <p:nvPr/>
        </p:nvPicPr>
        <p:blipFill rotWithShape="1">
          <a:blip r:embed="rId3">
            <a:alphaModFix/>
          </a:blip>
          <a:srcRect b="0" l="0" r="0" t="0"/>
          <a:stretch/>
        </p:blipFill>
        <p:spPr>
          <a:xfrm>
            <a:off x="4572001" y="484632"/>
            <a:ext cx="3911346" cy="58887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2015-09-13T18:02:18Z</dcterms:created>
  <dc:creator>MASTAN</dc:creator>
</cp:coreProperties>
</file>