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1" r:id="rId15"/>
    <p:sldId id="272" r:id="rId16"/>
    <p:sldId id="273" r:id="rId17"/>
    <p:sldId id="270"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10/4/2018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10/4/2018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10/4/2018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10/4/2018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3515932" y="1526578"/>
            <a:ext cx="6756978" cy="923330"/>
          </a:xfrm>
          <a:prstGeom prst="rect">
            <a:avLst/>
          </a:prstGeom>
          <a:noFill/>
        </p:spPr>
        <p:txBody>
          <a:bodyPr wrap="none" rtlCol="0">
            <a:spAutoFit/>
          </a:bodyPr>
          <a:lstStyle/>
          <a:p>
            <a:r>
              <a:rPr lang="fr-FR" sz="5400" dirty="0" smtClean="0">
                <a:solidFill>
                  <a:schemeClr val="bg1"/>
                </a:solidFill>
              </a:rPr>
              <a:t>E-commerce Application</a:t>
            </a:r>
            <a:endParaRPr lang="fr-FR" sz="5400" dirty="0">
              <a:solidFill>
                <a:schemeClr val="bg1"/>
              </a:solidFill>
            </a:endParaRPr>
          </a:p>
        </p:txBody>
      </p:sp>
      <p:sp>
        <p:nvSpPr>
          <p:cNvPr id="7" name="ZoneTexte 6"/>
          <p:cNvSpPr txBox="1"/>
          <p:nvPr/>
        </p:nvSpPr>
        <p:spPr>
          <a:xfrm>
            <a:off x="4934206" y="2404400"/>
            <a:ext cx="3740126" cy="769441"/>
          </a:xfrm>
          <a:prstGeom prst="rect">
            <a:avLst/>
          </a:prstGeom>
          <a:noFill/>
        </p:spPr>
        <p:txBody>
          <a:bodyPr wrap="none" rtlCol="0">
            <a:spAutoFit/>
          </a:bodyPr>
          <a:lstStyle/>
          <a:p>
            <a:r>
              <a:rPr lang="fr-FR" sz="4400" dirty="0" smtClean="0">
                <a:solidFill>
                  <a:schemeClr val="bg1"/>
                </a:solidFill>
              </a:rPr>
              <a:t>Avec JavaScript</a:t>
            </a:r>
            <a:endParaRPr lang="fr-FR" sz="4400" dirty="0">
              <a:solidFill>
                <a:schemeClr val="bg1"/>
              </a:solidFill>
            </a:endParaRPr>
          </a:p>
        </p:txBody>
      </p:sp>
      <p:sp>
        <p:nvSpPr>
          <p:cNvPr id="8" name="ZoneTexte 7"/>
          <p:cNvSpPr txBox="1"/>
          <p:nvPr/>
        </p:nvSpPr>
        <p:spPr>
          <a:xfrm>
            <a:off x="3078051" y="4353058"/>
            <a:ext cx="4935454" cy="523220"/>
          </a:xfrm>
          <a:prstGeom prst="rect">
            <a:avLst/>
          </a:prstGeom>
          <a:noFill/>
        </p:spPr>
        <p:txBody>
          <a:bodyPr wrap="none" rtlCol="0">
            <a:spAutoFit/>
          </a:bodyPr>
          <a:lstStyle/>
          <a:p>
            <a:r>
              <a:rPr lang="fr-FR" sz="2800" dirty="0" smtClean="0">
                <a:solidFill>
                  <a:schemeClr val="bg1"/>
                </a:solidFill>
              </a:rPr>
              <a:t>Réalisé par :  Abdellatif Rhounan</a:t>
            </a:r>
            <a:endParaRPr lang="fr-FR" sz="2800" dirty="0">
              <a:solidFill>
                <a:schemeClr val="bg1"/>
              </a:solidFill>
            </a:endParaRPr>
          </a:p>
        </p:txBody>
      </p:sp>
      <p:sp>
        <p:nvSpPr>
          <p:cNvPr id="9" name="ZoneTexte 8"/>
          <p:cNvSpPr txBox="1"/>
          <p:nvPr/>
        </p:nvSpPr>
        <p:spPr>
          <a:xfrm>
            <a:off x="3078051" y="4876278"/>
            <a:ext cx="4616777" cy="523220"/>
          </a:xfrm>
          <a:prstGeom prst="rect">
            <a:avLst/>
          </a:prstGeom>
          <a:noFill/>
        </p:spPr>
        <p:txBody>
          <a:bodyPr wrap="none" rtlCol="0">
            <a:spAutoFit/>
          </a:bodyPr>
          <a:lstStyle/>
          <a:p>
            <a:r>
              <a:rPr lang="fr-FR" sz="2800" dirty="0" smtClean="0">
                <a:solidFill>
                  <a:schemeClr val="bg1"/>
                </a:solidFill>
              </a:rPr>
              <a:t>Encadré par : Yann Ben Maissa</a:t>
            </a:r>
            <a:endParaRPr lang="fr-FR" sz="2800" dirty="0">
              <a:solidFill>
                <a:schemeClr val="bg1"/>
              </a:solidFill>
            </a:endParaRPr>
          </a:p>
        </p:txBody>
      </p:sp>
    </p:spTree>
    <p:extLst>
      <p:ext uri="{BB962C8B-B14F-4D97-AF65-F5344CB8AC3E}">
        <p14:creationId xmlns:p14="http://schemas.microsoft.com/office/powerpoint/2010/main" val="37887363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189407" y="825113"/>
            <a:ext cx="5550796" cy="400110"/>
          </a:xfrm>
          <a:prstGeom prst="rect">
            <a:avLst/>
          </a:prstGeom>
          <a:noFill/>
        </p:spPr>
        <p:txBody>
          <a:bodyPr wrap="square" rtlCol="0">
            <a:spAutoFit/>
          </a:bodyPr>
          <a:lstStyle/>
          <a:p>
            <a:pPr marL="342900" lvl="0" indent="-342900">
              <a:buFont typeface="Wingdings" panose="05000000000000000000" pitchFamily="2" charset="2"/>
              <a:buChar char="v"/>
            </a:pPr>
            <a:r>
              <a:rPr lang="fr-FR" sz="2000" dirty="0">
                <a:solidFill>
                  <a:schemeClr val="bg1"/>
                </a:solidFill>
              </a:rPr>
              <a:t>Un panneau de Login.</a:t>
            </a: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2010466"/>
            <a:ext cx="3848637" cy="4029637"/>
          </a:xfrm>
          <a:prstGeom prst="rect">
            <a:avLst/>
          </a:prstGeom>
        </p:spPr>
      </p:pic>
    </p:spTree>
    <p:extLst>
      <p:ext uri="{BB962C8B-B14F-4D97-AF65-F5344CB8AC3E}">
        <p14:creationId xmlns:p14="http://schemas.microsoft.com/office/powerpoint/2010/main" val="2093955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189407" y="825113"/>
            <a:ext cx="5550796" cy="400110"/>
          </a:xfrm>
          <a:prstGeom prst="rect">
            <a:avLst/>
          </a:prstGeom>
          <a:noFill/>
        </p:spPr>
        <p:txBody>
          <a:bodyPr wrap="square" rtlCol="0">
            <a:spAutoFit/>
          </a:bodyPr>
          <a:lstStyle/>
          <a:p>
            <a:pPr marL="342900" lvl="0" indent="-342900">
              <a:buFont typeface="Wingdings" panose="05000000000000000000" pitchFamily="2" charset="2"/>
              <a:buChar char="v"/>
            </a:pPr>
            <a:r>
              <a:rPr lang="fr-FR" sz="2000" dirty="0" smtClean="0">
                <a:solidFill>
                  <a:schemeClr val="bg1"/>
                </a:solidFill>
              </a:rPr>
              <a:t>Une liste de besoin d’aide.</a:t>
            </a:r>
            <a:endParaRPr lang="fr-FR" sz="2000" dirty="0">
              <a:solidFill>
                <a:schemeClr val="bg1"/>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0286" y="1632553"/>
            <a:ext cx="4062188" cy="4092617"/>
          </a:xfrm>
          <a:prstGeom prst="rect">
            <a:avLst/>
          </a:prstGeom>
        </p:spPr>
      </p:pic>
    </p:spTree>
    <p:extLst>
      <p:ext uri="{BB962C8B-B14F-4D97-AF65-F5344CB8AC3E}">
        <p14:creationId xmlns:p14="http://schemas.microsoft.com/office/powerpoint/2010/main" val="2910433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918949" y="554657"/>
            <a:ext cx="8487179" cy="707886"/>
          </a:xfrm>
          <a:prstGeom prst="rect">
            <a:avLst/>
          </a:prstGeom>
          <a:noFill/>
        </p:spPr>
        <p:txBody>
          <a:bodyPr wrap="square" rtlCol="0">
            <a:spAutoFit/>
          </a:bodyPr>
          <a:lstStyle/>
          <a:p>
            <a:pPr marL="342900" indent="-342900">
              <a:buFont typeface="Wingdings" panose="05000000000000000000" pitchFamily="2" charset="2"/>
              <a:buChar char="v"/>
            </a:pPr>
            <a:r>
              <a:rPr lang="fr-FR" sz="2000" dirty="0">
                <a:solidFill>
                  <a:schemeClr val="bg1"/>
                </a:solidFill>
              </a:rPr>
              <a:t>Une barre de navigation qui permet d’aller à d’autre pages comme la page de smartphones et </a:t>
            </a:r>
            <a:r>
              <a:rPr lang="fr-FR" sz="2000" dirty="0" smtClean="0">
                <a:solidFill>
                  <a:schemeClr val="bg1"/>
                </a:solidFill>
              </a:rPr>
              <a:t>…</a:t>
            </a:r>
            <a:endParaRPr lang="fr-FR" sz="2000" dirty="0">
              <a:solidFill>
                <a:schemeClr val="bg1"/>
              </a:solidFil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075" y="1414943"/>
            <a:ext cx="9100926" cy="721514"/>
          </a:xfrm>
          <a:prstGeom prst="rect">
            <a:avLst/>
          </a:prstGeom>
        </p:spPr>
      </p:pic>
      <p:sp>
        <p:nvSpPr>
          <p:cNvPr id="5" name="ZoneTexte 4"/>
          <p:cNvSpPr txBox="1"/>
          <p:nvPr/>
        </p:nvSpPr>
        <p:spPr>
          <a:xfrm>
            <a:off x="1918949" y="2445705"/>
            <a:ext cx="8487179" cy="400110"/>
          </a:xfrm>
          <a:prstGeom prst="rect">
            <a:avLst/>
          </a:prstGeom>
          <a:noFill/>
        </p:spPr>
        <p:txBody>
          <a:bodyPr wrap="square" rtlCol="0">
            <a:spAutoFit/>
          </a:bodyPr>
          <a:lstStyle/>
          <a:p>
            <a:pPr marL="342900" lvl="0" indent="-342900">
              <a:buFont typeface="Wingdings" panose="05000000000000000000" pitchFamily="2" charset="2"/>
              <a:buChar char="v"/>
            </a:pPr>
            <a:r>
              <a:rPr lang="fr-FR" sz="2000" dirty="0">
                <a:solidFill>
                  <a:schemeClr val="bg1"/>
                </a:solidFill>
              </a:rPr>
              <a:t>Une galerie d’images des produits.</a:t>
            </a: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6741" y="3050676"/>
            <a:ext cx="8030007" cy="3375881"/>
          </a:xfrm>
          <a:prstGeom prst="rect">
            <a:avLst/>
          </a:prstGeom>
        </p:spPr>
      </p:pic>
    </p:spTree>
    <p:extLst>
      <p:ext uri="{BB962C8B-B14F-4D97-AF65-F5344CB8AC3E}">
        <p14:creationId xmlns:p14="http://schemas.microsoft.com/office/powerpoint/2010/main" val="1762045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918948" y="1262995"/>
            <a:ext cx="8487179" cy="400110"/>
          </a:xfrm>
          <a:prstGeom prst="rect">
            <a:avLst/>
          </a:prstGeom>
          <a:noFill/>
        </p:spPr>
        <p:txBody>
          <a:bodyPr wrap="square" rtlCol="0">
            <a:spAutoFit/>
          </a:bodyPr>
          <a:lstStyle/>
          <a:p>
            <a:pPr marL="342900" lvl="0" indent="-342900">
              <a:buFont typeface="Wingdings" panose="05000000000000000000" pitchFamily="2" charset="2"/>
              <a:buChar char="v"/>
            </a:pPr>
            <a:r>
              <a:rPr lang="fr-FR" sz="2000" dirty="0">
                <a:solidFill>
                  <a:schemeClr val="bg1"/>
                </a:solidFill>
              </a:rPr>
              <a:t>Et enfin une bas de la page contient un lien de conditions d’utilisations.</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6788" y="2226336"/>
            <a:ext cx="5486727" cy="619894"/>
          </a:xfrm>
          <a:prstGeom prst="rect">
            <a:avLst/>
          </a:prstGeom>
        </p:spPr>
      </p:pic>
    </p:spTree>
    <p:extLst>
      <p:ext uri="{BB962C8B-B14F-4D97-AF65-F5344CB8AC3E}">
        <p14:creationId xmlns:p14="http://schemas.microsoft.com/office/powerpoint/2010/main" val="15869597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flipH="1">
            <a:off x="2260883" y="965915"/>
            <a:ext cx="6651296" cy="923330"/>
          </a:xfrm>
          <a:prstGeom prst="rect">
            <a:avLst/>
          </a:prstGeom>
          <a:noFill/>
        </p:spPr>
        <p:txBody>
          <a:bodyPr wrap="square" rtlCol="0">
            <a:spAutoFit/>
          </a:bodyPr>
          <a:lstStyle/>
          <a:p>
            <a:pPr lvl="0"/>
            <a:r>
              <a:rPr lang="fr-FR" sz="3600" dirty="0">
                <a:solidFill>
                  <a:srgbClr val="FF0000"/>
                </a:solidFill>
              </a:rPr>
              <a:t>La page smartphone.html :</a:t>
            </a:r>
          </a:p>
          <a:p>
            <a:endParaRPr lang="fr-FR" dirty="0"/>
          </a:p>
        </p:txBody>
      </p:sp>
      <p:sp>
        <p:nvSpPr>
          <p:cNvPr id="5" name="ZoneTexte 4"/>
          <p:cNvSpPr txBox="1"/>
          <p:nvPr/>
        </p:nvSpPr>
        <p:spPr>
          <a:xfrm>
            <a:off x="1815920" y="1889245"/>
            <a:ext cx="7972023" cy="2554545"/>
          </a:xfrm>
          <a:prstGeom prst="rect">
            <a:avLst/>
          </a:prstGeom>
          <a:noFill/>
        </p:spPr>
        <p:txBody>
          <a:bodyPr wrap="square" rtlCol="0">
            <a:spAutoFit/>
          </a:bodyPr>
          <a:lstStyle/>
          <a:p>
            <a:r>
              <a:rPr lang="fr-FR" sz="2000" dirty="0" smtClean="0">
                <a:solidFill>
                  <a:schemeClr val="bg1"/>
                </a:solidFill>
              </a:rPr>
              <a:t>   </a:t>
            </a:r>
            <a:r>
              <a:rPr lang="fr-FR" sz="2000" dirty="0">
                <a:solidFill>
                  <a:schemeClr val="bg1"/>
                </a:solidFill>
              </a:rPr>
              <a:t>L’application contient une page des produits smartphones qui s’appelle smartphone.html, cette page est codée en html</a:t>
            </a:r>
            <a:r>
              <a:rPr lang="fr-FR" sz="2000" dirty="0" smtClean="0">
                <a:solidFill>
                  <a:schemeClr val="bg1"/>
                </a:solidFill>
              </a:rPr>
              <a:t>.</a:t>
            </a:r>
            <a:endParaRPr lang="ar-MA" sz="2000" dirty="0" smtClean="0">
              <a:solidFill>
                <a:schemeClr val="bg1"/>
              </a:solidFill>
            </a:endParaRPr>
          </a:p>
          <a:p>
            <a:endParaRPr lang="fr-FR" sz="2000" dirty="0">
              <a:solidFill>
                <a:schemeClr val="bg1"/>
              </a:solidFill>
            </a:endParaRPr>
          </a:p>
          <a:p>
            <a:r>
              <a:rPr lang="ar-MA" sz="2000" dirty="0" smtClean="0">
                <a:solidFill>
                  <a:schemeClr val="bg1"/>
                </a:solidFill>
              </a:rPr>
              <a:t>   </a:t>
            </a:r>
            <a:r>
              <a:rPr lang="fr-FR" sz="2000" dirty="0" smtClean="0">
                <a:solidFill>
                  <a:schemeClr val="bg1"/>
                </a:solidFill>
              </a:rPr>
              <a:t>Vous </a:t>
            </a:r>
            <a:r>
              <a:rPr lang="fr-FR" sz="2000" dirty="0">
                <a:solidFill>
                  <a:schemeClr val="bg1"/>
                </a:solidFill>
              </a:rPr>
              <a:t>pouvez voir le fichier smartphone.html en l’ouvrant dans un Editeur afin de voir le code html ou en l’ouvrant dans un navigateur web pour voir la page web.</a:t>
            </a:r>
          </a:p>
          <a:p>
            <a:endParaRPr lang="fr-FR" sz="2000" dirty="0">
              <a:solidFill>
                <a:schemeClr val="bg1"/>
              </a:solidFill>
            </a:endParaRPr>
          </a:p>
          <a:p>
            <a:r>
              <a:rPr lang="fr-FR" sz="2000" dirty="0" smtClean="0">
                <a:solidFill>
                  <a:schemeClr val="bg1"/>
                </a:solidFill>
              </a:rPr>
              <a:t>   </a:t>
            </a:r>
            <a:endParaRPr lang="fr-FR" sz="2000" dirty="0">
              <a:solidFill>
                <a:schemeClr val="bg1"/>
              </a:solidFill>
            </a:endParaRPr>
          </a:p>
        </p:txBody>
      </p:sp>
    </p:spTree>
    <p:extLst>
      <p:ext uri="{BB962C8B-B14F-4D97-AF65-F5344CB8AC3E}">
        <p14:creationId xmlns:p14="http://schemas.microsoft.com/office/powerpoint/2010/main" val="1189530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609858" y="321972"/>
            <a:ext cx="7804598" cy="707886"/>
          </a:xfrm>
          <a:prstGeom prst="rect">
            <a:avLst/>
          </a:prstGeom>
          <a:noFill/>
        </p:spPr>
        <p:txBody>
          <a:bodyPr wrap="square" rtlCol="0">
            <a:spAutoFit/>
          </a:bodyPr>
          <a:lstStyle/>
          <a:p>
            <a:r>
              <a:rPr lang="fr-FR" sz="2000" dirty="0" smtClean="0">
                <a:solidFill>
                  <a:schemeClr val="bg1"/>
                </a:solidFill>
              </a:rPr>
              <a:t>   </a:t>
            </a:r>
            <a:r>
              <a:rPr lang="fr-FR" sz="2000" dirty="0">
                <a:solidFill>
                  <a:schemeClr val="bg1"/>
                </a:solidFill>
              </a:rPr>
              <a:t>Voilà une partie du fichier smartphone.html ouvert par notre Editeur Sublime Text afin de voir le code html.</a:t>
            </a: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858" y="1503087"/>
            <a:ext cx="9211961" cy="4691651"/>
          </a:xfrm>
          <a:prstGeom prst="rect">
            <a:avLst/>
          </a:prstGeom>
        </p:spPr>
      </p:pic>
    </p:spTree>
    <p:extLst>
      <p:ext uri="{BB962C8B-B14F-4D97-AF65-F5344CB8AC3E}">
        <p14:creationId xmlns:p14="http://schemas.microsoft.com/office/powerpoint/2010/main" val="365308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609858" y="566670"/>
            <a:ext cx="7804598" cy="400110"/>
          </a:xfrm>
          <a:prstGeom prst="rect">
            <a:avLst/>
          </a:prstGeom>
          <a:noFill/>
        </p:spPr>
        <p:txBody>
          <a:bodyPr wrap="square" rtlCol="0">
            <a:spAutoFit/>
          </a:bodyPr>
          <a:lstStyle/>
          <a:p>
            <a:r>
              <a:rPr lang="fr-FR" sz="2000" dirty="0" smtClean="0">
                <a:solidFill>
                  <a:schemeClr val="bg1"/>
                </a:solidFill>
              </a:rPr>
              <a:t>   </a:t>
            </a:r>
            <a:r>
              <a:rPr lang="fr-FR" sz="2000" dirty="0">
                <a:solidFill>
                  <a:schemeClr val="bg1"/>
                </a:solidFill>
              </a:rPr>
              <a:t>Et voilà la page affichée dans un navigateur web.</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858" y="1082690"/>
            <a:ext cx="10058400" cy="5549930"/>
          </a:xfrm>
          <a:prstGeom prst="rect">
            <a:avLst/>
          </a:prstGeom>
        </p:spPr>
      </p:pic>
    </p:spTree>
    <p:extLst>
      <p:ext uri="{BB962C8B-B14F-4D97-AF65-F5344CB8AC3E}">
        <p14:creationId xmlns:p14="http://schemas.microsoft.com/office/powerpoint/2010/main" val="1492721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12889" y="566670"/>
            <a:ext cx="9247032" cy="646331"/>
          </a:xfrm>
          <a:prstGeom prst="rect">
            <a:avLst/>
          </a:prstGeom>
          <a:noFill/>
        </p:spPr>
        <p:txBody>
          <a:bodyPr wrap="square" rtlCol="0">
            <a:spAutoFit/>
          </a:bodyPr>
          <a:lstStyle/>
          <a:p>
            <a:r>
              <a:rPr lang="fr-FR" sz="3600" dirty="0">
                <a:solidFill>
                  <a:srgbClr val="C00000"/>
                </a:solidFill>
              </a:rPr>
              <a:t>Le contenue de </a:t>
            </a:r>
            <a:r>
              <a:rPr lang="fr-FR" sz="3600" dirty="0">
                <a:solidFill>
                  <a:srgbClr val="C00000"/>
                </a:solidFill>
              </a:rPr>
              <a:t>la page smartphone.html </a:t>
            </a:r>
            <a:r>
              <a:rPr lang="fr-FR" sz="3600" dirty="0">
                <a:solidFill>
                  <a:srgbClr val="C00000"/>
                </a:solidFill>
              </a:rPr>
              <a:t> :</a:t>
            </a:r>
          </a:p>
        </p:txBody>
      </p:sp>
      <p:sp>
        <p:nvSpPr>
          <p:cNvPr id="3" name="ZoneTexte 2"/>
          <p:cNvSpPr txBox="1"/>
          <p:nvPr/>
        </p:nvSpPr>
        <p:spPr>
          <a:xfrm>
            <a:off x="1687131" y="1713755"/>
            <a:ext cx="5550796" cy="400110"/>
          </a:xfrm>
          <a:prstGeom prst="rect">
            <a:avLst/>
          </a:prstGeom>
          <a:noFill/>
        </p:spPr>
        <p:txBody>
          <a:bodyPr wrap="square" rtlCol="0">
            <a:spAutoFit/>
          </a:bodyPr>
          <a:lstStyle/>
          <a:p>
            <a:pPr marL="342900" lvl="0" indent="-342900">
              <a:buFont typeface="Wingdings" panose="05000000000000000000" pitchFamily="2" charset="2"/>
              <a:buChar char="v"/>
            </a:pPr>
            <a:r>
              <a:rPr lang="fr-FR" sz="2000" dirty="0">
                <a:solidFill>
                  <a:schemeClr val="bg1"/>
                </a:solidFill>
              </a:rPr>
              <a:t>Un message de bienvenue à notre application.</a:t>
            </a:r>
          </a:p>
        </p:txBody>
      </p:sp>
      <p:pic>
        <p:nvPicPr>
          <p:cNvPr id="5" name="Image 4"/>
          <p:cNvPicPr>
            <a:picLocks noChangeAspect="1"/>
          </p:cNvPicPr>
          <p:nvPr/>
        </p:nvPicPr>
        <p:blipFill rotWithShape="1">
          <a:blip r:embed="rId2">
            <a:extLst>
              <a:ext uri="{28A0092B-C50C-407E-A947-70E740481C1C}">
                <a14:useLocalDpi xmlns:a14="http://schemas.microsoft.com/office/drawing/2010/main" val="0"/>
              </a:ext>
            </a:extLst>
          </a:blip>
          <a:srcRect l="21734" r="5361" b="-2167"/>
          <a:stretch/>
        </p:blipFill>
        <p:spPr>
          <a:xfrm>
            <a:off x="1712889" y="2548918"/>
            <a:ext cx="6825803" cy="447706"/>
          </a:xfrm>
          <a:prstGeom prst="rect">
            <a:avLst/>
          </a:prstGeom>
        </p:spPr>
      </p:pic>
      <p:sp>
        <p:nvSpPr>
          <p:cNvPr id="6" name="ZoneTexte 5"/>
          <p:cNvSpPr txBox="1"/>
          <p:nvPr/>
        </p:nvSpPr>
        <p:spPr>
          <a:xfrm>
            <a:off x="1712889" y="3290564"/>
            <a:ext cx="9247032" cy="1015663"/>
          </a:xfrm>
          <a:prstGeom prst="rect">
            <a:avLst/>
          </a:prstGeom>
          <a:noFill/>
        </p:spPr>
        <p:txBody>
          <a:bodyPr wrap="square" rtlCol="0">
            <a:spAutoFit/>
          </a:bodyPr>
          <a:lstStyle/>
          <a:p>
            <a:pPr marL="342900" lvl="0" indent="-342900">
              <a:buFont typeface="Wingdings" panose="05000000000000000000" pitchFamily="2" charset="2"/>
              <a:buChar char="v"/>
            </a:pPr>
            <a:r>
              <a:rPr lang="fr-FR" sz="2000" dirty="0" smtClean="0">
                <a:solidFill>
                  <a:schemeClr val="bg1"/>
                </a:solidFill>
              </a:rPr>
              <a:t>  Un </a:t>
            </a:r>
            <a:r>
              <a:rPr lang="fr-FR" sz="2000" dirty="0">
                <a:solidFill>
                  <a:schemeClr val="bg1"/>
                </a:solidFill>
              </a:rPr>
              <a:t>entête qui contient le logo de notre application, une barre de recherche, un élément qui contient des liens pour le besoin d’aide, un bouton de login qui affiche une fenêtre de login dans la même page, et un lien de la page panier.</a:t>
            </a: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857" y="4819544"/>
            <a:ext cx="10058400" cy="509286"/>
          </a:xfrm>
          <a:prstGeom prst="rect">
            <a:avLst/>
          </a:prstGeom>
        </p:spPr>
      </p:pic>
    </p:spTree>
    <p:extLst>
      <p:ext uri="{BB962C8B-B14F-4D97-AF65-F5344CB8AC3E}">
        <p14:creationId xmlns:p14="http://schemas.microsoft.com/office/powerpoint/2010/main" val="1592189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189407" y="825113"/>
            <a:ext cx="5550796" cy="400110"/>
          </a:xfrm>
          <a:prstGeom prst="rect">
            <a:avLst/>
          </a:prstGeom>
          <a:noFill/>
        </p:spPr>
        <p:txBody>
          <a:bodyPr wrap="square" rtlCol="0">
            <a:spAutoFit/>
          </a:bodyPr>
          <a:lstStyle/>
          <a:p>
            <a:pPr marL="342900" lvl="0" indent="-342900">
              <a:buFont typeface="Wingdings" panose="05000000000000000000" pitchFamily="2" charset="2"/>
              <a:buChar char="v"/>
            </a:pPr>
            <a:r>
              <a:rPr lang="fr-FR" sz="2000" dirty="0">
                <a:solidFill>
                  <a:schemeClr val="bg1"/>
                </a:solidFill>
              </a:rPr>
              <a:t>Un panneau de Login.</a:t>
            </a: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2010466"/>
            <a:ext cx="3848637" cy="4029637"/>
          </a:xfrm>
          <a:prstGeom prst="rect">
            <a:avLst/>
          </a:prstGeom>
        </p:spPr>
      </p:pic>
    </p:spTree>
    <p:extLst>
      <p:ext uri="{BB962C8B-B14F-4D97-AF65-F5344CB8AC3E}">
        <p14:creationId xmlns:p14="http://schemas.microsoft.com/office/powerpoint/2010/main" val="40392687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189407" y="825113"/>
            <a:ext cx="5550796" cy="400110"/>
          </a:xfrm>
          <a:prstGeom prst="rect">
            <a:avLst/>
          </a:prstGeom>
          <a:noFill/>
        </p:spPr>
        <p:txBody>
          <a:bodyPr wrap="square" rtlCol="0">
            <a:spAutoFit/>
          </a:bodyPr>
          <a:lstStyle/>
          <a:p>
            <a:pPr marL="342900" lvl="0" indent="-342900">
              <a:buFont typeface="Wingdings" panose="05000000000000000000" pitchFamily="2" charset="2"/>
              <a:buChar char="v"/>
            </a:pPr>
            <a:r>
              <a:rPr lang="fr-FR" sz="2000" dirty="0" smtClean="0">
                <a:solidFill>
                  <a:schemeClr val="bg1"/>
                </a:solidFill>
              </a:rPr>
              <a:t>Une liste de besoin d’aide.</a:t>
            </a:r>
            <a:endParaRPr lang="fr-FR" sz="2000" dirty="0">
              <a:solidFill>
                <a:schemeClr val="bg1"/>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0286" y="1632553"/>
            <a:ext cx="4062188" cy="4092617"/>
          </a:xfrm>
          <a:prstGeom prst="rect">
            <a:avLst/>
          </a:prstGeom>
        </p:spPr>
      </p:pic>
    </p:spTree>
    <p:extLst>
      <p:ext uri="{BB962C8B-B14F-4D97-AF65-F5344CB8AC3E}">
        <p14:creationId xmlns:p14="http://schemas.microsoft.com/office/powerpoint/2010/main" val="544849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691685" y="682581"/>
            <a:ext cx="4290662" cy="646331"/>
          </a:xfrm>
          <a:prstGeom prst="rect">
            <a:avLst/>
          </a:prstGeom>
          <a:noFill/>
        </p:spPr>
        <p:txBody>
          <a:bodyPr wrap="none" rtlCol="0">
            <a:spAutoFit/>
          </a:bodyPr>
          <a:lstStyle/>
          <a:p>
            <a:r>
              <a:rPr lang="fr-FR" sz="3600" dirty="0" smtClean="0">
                <a:solidFill>
                  <a:srgbClr val="C00000"/>
                </a:solidFill>
              </a:rPr>
              <a:t>Introduction générale :</a:t>
            </a:r>
            <a:endParaRPr lang="fr-FR" sz="3600" dirty="0">
              <a:solidFill>
                <a:srgbClr val="C00000"/>
              </a:solidFill>
            </a:endParaRPr>
          </a:p>
        </p:txBody>
      </p:sp>
      <p:sp>
        <p:nvSpPr>
          <p:cNvPr id="5" name="ZoneTexte 4"/>
          <p:cNvSpPr txBox="1"/>
          <p:nvPr/>
        </p:nvSpPr>
        <p:spPr>
          <a:xfrm>
            <a:off x="1532586" y="1738649"/>
            <a:ext cx="8422783" cy="707886"/>
          </a:xfrm>
          <a:prstGeom prst="rect">
            <a:avLst/>
          </a:prstGeom>
          <a:noFill/>
        </p:spPr>
        <p:txBody>
          <a:bodyPr wrap="square" rtlCol="0">
            <a:spAutoFit/>
          </a:bodyPr>
          <a:lstStyle/>
          <a:p>
            <a:r>
              <a:rPr lang="fr-FR" sz="2000" dirty="0" smtClean="0">
                <a:solidFill>
                  <a:schemeClr val="bg1"/>
                </a:solidFill>
              </a:rPr>
              <a:t>   Dans </a:t>
            </a:r>
            <a:r>
              <a:rPr lang="fr-FR" sz="2000" dirty="0">
                <a:solidFill>
                  <a:schemeClr val="bg1"/>
                </a:solidFill>
              </a:rPr>
              <a:t>le cadre de notre formation au sein de </a:t>
            </a:r>
            <a:r>
              <a:rPr lang="fr-FR" sz="2000" dirty="0" smtClean="0">
                <a:solidFill>
                  <a:schemeClr val="bg1"/>
                </a:solidFill>
              </a:rPr>
              <a:t>INPT </a:t>
            </a:r>
            <a:r>
              <a:rPr lang="fr-FR" sz="2000" dirty="0">
                <a:solidFill>
                  <a:schemeClr val="bg1"/>
                </a:solidFill>
              </a:rPr>
              <a:t>nous </a:t>
            </a:r>
            <a:r>
              <a:rPr lang="fr-FR" sz="2000" dirty="0" smtClean="0">
                <a:solidFill>
                  <a:schemeClr val="bg1"/>
                </a:solidFill>
              </a:rPr>
              <a:t>avons </a:t>
            </a:r>
            <a:r>
              <a:rPr lang="fr-FR" sz="2000" dirty="0">
                <a:solidFill>
                  <a:schemeClr val="bg1"/>
                </a:solidFill>
              </a:rPr>
              <a:t>été amené à réaliser un stage qui a pour thème " Application Web </a:t>
            </a:r>
            <a:r>
              <a:rPr lang="fr-FR" sz="2000" dirty="0" smtClean="0">
                <a:solidFill>
                  <a:schemeClr val="bg1"/>
                </a:solidFill>
              </a:rPr>
              <a:t>JavaScript </a:t>
            </a:r>
            <a:r>
              <a:rPr lang="fr-FR" sz="2000" dirty="0">
                <a:solidFill>
                  <a:schemeClr val="bg1"/>
                </a:solidFill>
              </a:rPr>
              <a:t>e-commerce ".</a:t>
            </a:r>
          </a:p>
        </p:txBody>
      </p:sp>
      <p:sp>
        <p:nvSpPr>
          <p:cNvPr id="6" name="ZoneTexte 5"/>
          <p:cNvSpPr txBox="1"/>
          <p:nvPr/>
        </p:nvSpPr>
        <p:spPr>
          <a:xfrm>
            <a:off x="1532586" y="2601533"/>
            <a:ext cx="8281115" cy="984885"/>
          </a:xfrm>
          <a:prstGeom prst="rect">
            <a:avLst/>
          </a:prstGeom>
          <a:noFill/>
        </p:spPr>
        <p:txBody>
          <a:bodyPr wrap="square" rtlCol="0">
            <a:spAutoFit/>
          </a:bodyPr>
          <a:lstStyle/>
          <a:p>
            <a:r>
              <a:rPr lang="fr-FR" sz="2000" dirty="0" smtClean="0">
                <a:solidFill>
                  <a:schemeClr val="bg1"/>
                </a:solidFill>
              </a:rPr>
              <a:t>   Notre </a:t>
            </a:r>
            <a:r>
              <a:rPr lang="fr-FR" sz="2000" dirty="0">
                <a:solidFill>
                  <a:schemeClr val="bg1"/>
                </a:solidFill>
              </a:rPr>
              <a:t>application Shooping a pour objectif de faciliter l’achat des livres et les smartphones en ligne et donc encourager les gens à acheter en ligne.</a:t>
            </a:r>
          </a:p>
          <a:p>
            <a:endParaRPr lang="fr-FR" dirty="0"/>
          </a:p>
        </p:txBody>
      </p:sp>
      <p:sp>
        <p:nvSpPr>
          <p:cNvPr id="7" name="ZoneTexte 6"/>
          <p:cNvSpPr txBox="1"/>
          <p:nvPr/>
        </p:nvSpPr>
        <p:spPr>
          <a:xfrm>
            <a:off x="1532586" y="3402862"/>
            <a:ext cx="8073429" cy="677108"/>
          </a:xfrm>
          <a:prstGeom prst="rect">
            <a:avLst/>
          </a:prstGeom>
          <a:noFill/>
        </p:spPr>
        <p:txBody>
          <a:bodyPr wrap="none" rtlCol="0">
            <a:spAutoFit/>
          </a:bodyPr>
          <a:lstStyle/>
          <a:p>
            <a:r>
              <a:rPr lang="fr-FR" sz="2000" dirty="0" smtClean="0">
                <a:solidFill>
                  <a:schemeClr val="bg1"/>
                </a:solidFill>
              </a:rPr>
              <a:t>   Ce </a:t>
            </a:r>
            <a:r>
              <a:rPr lang="fr-FR" sz="2000" dirty="0">
                <a:solidFill>
                  <a:schemeClr val="bg1"/>
                </a:solidFill>
              </a:rPr>
              <a:t>projet s’est déroulé à distant sous l’encadrement de Mr Yann Ben Maissa.</a:t>
            </a:r>
          </a:p>
          <a:p>
            <a:endParaRPr lang="fr-FR" dirty="0"/>
          </a:p>
        </p:txBody>
      </p:sp>
    </p:spTree>
    <p:extLst>
      <p:ext uri="{BB962C8B-B14F-4D97-AF65-F5344CB8AC3E}">
        <p14:creationId xmlns:p14="http://schemas.microsoft.com/office/powerpoint/2010/main" val="947524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918949" y="1481935"/>
            <a:ext cx="8487179" cy="707886"/>
          </a:xfrm>
          <a:prstGeom prst="rect">
            <a:avLst/>
          </a:prstGeom>
          <a:noFill/>
        </p:spPr>
        <p:txBody>
          <a:bodyPr wrap="square" rtlCol="0">
            <a:spAutoFit/>
          </a:bodyPr>
          <a:lstStyle/>
          <a:p>
            <a:pPr marL="342900" indent="-342900">
              <a:buFont typeface="Wingdings" panose="05000000000000000000" pitchFamily="2" charset="2"/>
              <a:buChar char="v"/>
            </a:pPr>
            <a:r>
              <a:rPr lang="fr-FR" sz="2000" dirty="0">
                <a:solidFill>
                  <a:schemeClr val="bg1"/>
                </a:solidFill>
              </a:rPr>
              <a:t>Une barre de navigation qui permet d’aller à d’autre pages comme la page </a:t>
            </a:r>
            <a:r>
              <a:rPr lang="fr-FR" sz="2000" dirty="0" smtClean="0">
                <a:solidFill>
                  <a:schemeClr val="bg1"/>
                </a:solidFill>
              </a:rPr>
              <a:t>d’accueil et </a:t>
            </a:r>
            <a:r>
              <a:rPr lang="fr-FR" sz="2000" dirty="0" smtClean="0">
                <a:solidFill>
                  <a:schemeClr val="bg1"/>
                </a:solidFill>
              </a:rPr>
              <a:t>…</a:t>
            </a:r>
            <a:endParaRPr lang="fr-FR" sz="2000" dirty="0">
              <a:solidFill>
                <a:schemeClr val="bg1"/>
              </a:solidFill>
            </a:endParaRP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949" y="2896959"/>
            <a:ext cx="8476215" cy="619475"/>
          </a:xfrm>
          <a:prstGeom prst="rect">
            <a:avLst/>
          </a:prstGeom>
        </p:spPr>
      </p:pic>
    </p:spTree>
    <p:extLst>
      <p:ext uri="{BB962C8B-B14F-4D97-AF65-F5344CB8AC3E}">
        <p14:creationId xmlns:p14="http://schemas.microsoft.com/office/powerpoint/2010/main" val="12717401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176526" y="464504"/>
            <a:ext cx="8487179" cy="400110"/>
          </a:xfrm>
          <a:prstGeom prst="rect">
            <a:avLst/>
          </a:prstGeom>
          <a:noFill/>
        </p:spPr>
        <p:txBody>
          <a:bodyPr wrap="square" rtlCol="0">
            <a:spAutoFit/>
          </a:bodyPr>
          <a:lstStyle/>
          <a:p>
            <a:pPr marL="342900" lvl="0" indent="-342900">
              <a:buFont typeface="Wingdings" panose="05000000000000000000" pitchFamily="2" charset="2"/>
              <a:buChar char="v"/>
            </a:pPr>
            <a:r>
              <a:rPr lang="fr-FR" sz="2000" dirty="0">
                <a:solidFill>
                  <a:schemeClr val="bg1"/>
                </a:solidFill>
              </a:rPr>
              <a:t>Liste des produits smartphones disponibles.</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764" y="1122192"/>
            <a:ext cx="6265628" cy="5276318"/>
          </a:xfrm>
          <a:prstGeom prst="rect">
            <a:avLst/>
          </a:prstGeom>
        </p:spPr>
      </p:pic>
    </p:spTree>
    <p:extLst>
      <p:ext uri="{BB962C8B-B14F-4D97-AF65-F5344CB8AC3E}">
        <p14:creationId xmlns:p14="http://schemas.microsoft.com/office/powerpoint/2010/main" val="42331344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021980" y="541778"/>
            <a:ext cx="8487179" cy="707886"/>
          </a:xfrm>
          <a:prstGeom prst="rect">
            <a:avLst/>
          </a:prstGeom>
          <a:noFill/>
        </p:spPr>
        <p:txBody>
          <a:bodyPr wrap="square" rtlCol="0">
            <a:spAutoFit/>
          </a:bodyPr>
          <a:lstStyle/>
          <a:p>
            <a:pPr marL="342900" lvl="0" indent="-342900">
              <a:buFont typeface="Wingdings" panose="05000000000000000000" pitchFamily="2" charset="2"/>
              <a:buChar char="v"/>
            </a:pPr>
            <a:r>
              <a:rPr lang="fr-FR" sz="2000" dirty="0">
                <a:solidFill>
                  <a:schemeClr val="bg1"/>
                </a:solidFill>
              </a:rPr>
              <a:t>Un panneau de filtrage qui permet le choix des caractéristiques des smartphones.</a:t>
            </a: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3740" y="1480334"/>
            <a:ext cx="2940846" cy="4606560"/>
          </a:xfrm>
          <a:prstGeom prst="rect">
            <a:avLst/>
          </a:prstGeom>
        </p:spPr>
      </p:pic>
    </p:spTree>
    <p:extLst>
      <p:ext uri="{BB962C8B-B14F-4D97-AF65-F5344CB8AC3E}">
        <p14:creationId xmlns:p14="http://schemas.microsoft.com/office/powerpoint/2010/main" val="19526830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021980" y="541778"/>
            <a:ext cx="8487179" cy="400110"/>
          </a:xfrm>
          <a:prstGeom prst="rect">
            <a:avLst/>
          </a:prstGeom>
          <a:noFill/>
        </p:spPr>
        <p:txBody>
          <a:bodyPr wrap="square" rtlCol="0">
            <a:spAutoFit/>
          </a:bodyPr>
          <a:lstStyle/>
          <a:p>
            <a:pPr marL="342900" lvl="0" indent="-342900">
              <a:buFont typeface="Wingdings" panose="05000000000000000000" pitchFamily="2" charset="2"/>
              <a:buChar char="v"/>
            </a:pPr>
            <a:r>
              <a:rPr lang="fr-FR" sz="2000" dirty="0">
                <a:solidFill>
                  <a:schemeClr val="bg1"/>
                </a:solidFill>
              </a:rPr>
              <a:t>Un panier invisible dans la page.</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369" y="1634001"/>
            <a:ext cx="10058400" cy="3801890"/>
          </a:xfrm>
          <a:prstGeom prst="rect">
            <a:avLst/>
          </a:prstGeom>
        </p:spPr>
      </p:pic>
    </p:spTree>
    <p:extLst>
      <p:ext uri="{BB962C8B-B14F-4D97-AF65-F5344CB8AC3E}">
        <p14:creationId xmlns:p14="http://schemas.microsoft.com/office/powerpoint/2010/main" val="23733602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021979" y="541778"/>
            <a:ext cx="8487179" cy="400110"/>
          </a:xfrm>
          <a:prstGeom prst="rect">
            <a:avLst/>
          </a:prstGeom>
          <a:noFill/>
        </p:spPr>
        <p:txBody>
          <a:bodyPr wrap="square" rtlCol="0">
            <a:spAutoFit/>
          </a:bodyPr>
          <a:lstStyle/>
          <a:p>
            <a:pPr marL="342900" lvl="0" indent="-342900">
              <a:buFont typeface="Wingdings" panose="05000000000000000000" pitchFamily="2" charset="2"/>
              <a:buChar char="v"/>
            </a:pPr>
            <a:r>
              <a:rPr lang="fr-FR" sz="2000" dirty="0" smtClean="0">
                <a:solidFill>
                  <a:schemeClr val="bg1"/>
                </a:solidFill>
              </a:rPr>
              <a:t>U</a:t>
            </a:r>
            <a:r>
              <a:rPr lang="fr-FR" sz="2000" dirty="0">
                <a:solidFill>
                  <a:schemeClr val="bg1"/>
                </a:solidFill>
              </a:rPr>
              <a:t>n panneau de Login.</a:t>
            </a: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6673" y="1439938"/>
            <a:ext cx="4405648" cy="4612844"/>
          </a:xfrm>
          <a:prstGeom prst="rect">
            <a:avLst/>
          </a:prstGeom>
        </p:spPr>
      </p:pic>
    </p:spTree>
    <p:extLst>
      <p:ext uri="{BB962C8B-B14F-4D97-AF65-F5344CB8AC3E}">
        <p14:creationId xmlns:p14="http://schemas.microsoft.com/office/powerpoint/2010/main" val="62725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918948" y="1262995"/>
            <a:ext cx="8487179" cy="400110"/>
          </a:xfrm>
          <a:prstGeom prst="rect">
            <a:avLst/>
          </a:prstGeom>
          <a:noFill/>
        </p:spPr>
        <p:txBody>
          <a:bodyPr wrap="square" rtlCol="0">
            <a:spAutoFit/>
          </a:bodyPr>
          <a:lstStyle/>
          <a:p>
            <a:pPr marL="342900" lvl="0" indent="-342900">
              <a:buFont typeface="Wingdings" panose="05000000000000000000" pitchFamily="2" charset="2"/>
              <a:buChar char="v"/>
            </a:pPr>
            <a:r>
              <a:rPr lang="fr-FR" sz="2000" dirty="0">
                <a:solidFill>
                  <a:schemeClr val="bg1"/>
                </a:solidFill>
              </a:rPr>
              <a:t>Et enfin une bas de la page contient un lien de conditions d’utilisations.</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6788" y="2226336"/>
            <a:ext cx="5486727" cy="619894"/>
          </a:xfrm>
          <a:prstGeom prst="rect">
            <a:avLst/>
          </a:prstGeom>
        </p:spPr>
      </p:pic>
    </p:spTree>
    <p:extLst>
      <p:ext uri="{BB962C8B-B14F-4D97-AF65-F5344CB8AC3E}">
        <p14:creationId xmlns:p14="http://schemas.microsoft.com/office/powerpoint/2010/main" val="42555641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flipH="1">
            <a:off x="2260883" y="965915"/>
            <a:ext cx="6651296" cy="923330"/>
          </a:xfrm>
          <a:prstGeom prst="rect">
            <a:avLst/>
          </a:prstGeom>
          <a:noFill/>
        </p:spPr>
        <p:txBody>
          <a:bodyPr wrap="square" rtlCol="0">
            <a:spAutoFit/>
          </a:bodyPr>
          <a:lstStyle/>
          <a:p>
            <a:pPr lvl="0"/>
            <a:r>
              <a:rPr lang="fr-FR" sz="3600" dirty="0">
                <a:solidFill>
                  <a:srgbClr val="C00000"/>
                </a:solidFill>
              </a:rPr>
              <a:t>La page item-iphone-x.html :</a:t>
            </a:r>
          </a:p>
          <a:p>
            <a:endParaRPr lang="fr-FR" dirty="0"/>
          </a:p>
        </p:txBody>
      </p:sp>
      <p:sp>
        <p:nvSpPr>
          <p:cNvPr id="5" name="ZoneTexte 4"/>
          <p:cNvSpPr txBox="1"/>
          <p:nvPr/>
        </p:nvSpPr>
        <p:spPr>
          <a:xfrm>
            <a:off x="1815920" y="1889245"/>
            <a:ext cx="7972023" cy="2862322"/>
          </a:xfrm>
          <a:prstGeom prst="rect">
            <a:avLst/>
          </a:prstGeom>
          <a:noFill/>
        </p:spPr>
        <p:txBody>
          <a:bodyPr wrap="square" rtlCol="0">
            <a:spAutoFit/>
          </a:bodyPr>
          <a:lstStyle/>
          <a:p>
            <a:r>
              <a:rPr lang="fr-FR" sz="2000" dirty="0" smtClean="0">
                <a:solidFill>
                  <a:schemeClr val="bg1"/>
                </a:solidFill>
              </a:rPr>
              <a:t>   </a:t>
            </a:r>
            <a:r>
              <a:rPr lang="fr-FR" sz="2000" dirty="0">
                <a:solidFill>
                  <a:schemeClr val="bg1"/>
                </a:solidFill>
              </a:rPr>
              <a:t>L’application contient une page pour le produit smartphone IPhone X de marque Apple. Cette page s’appelle item-iphone-x.html, elle est codée en html, elle contient toutes les informations sur ce produit smartphone</a:t>
            </a:r>
            <a:r>
              <a:rPr lang="fr-FR" sz="2000" dirty="0" smtClean="0">
                <a:solidFill>
                  <a:schemeClr val="bg1"/>
                </a:solidFill>
              </a:rPr>
              <a:t>.</a:t>
            </a:r>
          </a:p>
          <a:p>
            <a:endParaRPr lang="fr-FR" sz="2000" dirty="0">
              <a:solidFill>
                <a:schemeClr val="bg1"/>
              </a:solidFill>
            </a:endParaRPr>
          </a:p>
          <a:p>
            <a:r>
              <a:rPr lang="fr-FR" sz="2000" dirty="0" smtClean="0">
                <a:solidFill>
                  <a:schemeClr val="bg1"/>
                </a:solidFill>
              </a:rPr>
              <a:t>   Vous </a:t>
            </a:r>
            <a:r>
              <a:rPr lang="fr-FR" sz="2000" dirty="0">
                <a:solidFill>
                  <a:schemeClr val="bg1"/>
                </a:solidFill>
              </a:rPr>
              <a:t>pouvez voir le fichier item-iphone-x.html en l’ouvrant dans un Editeur afin de voir le code html ou en l’ouvrant dans un navigateur web pour voir la page web.</a:t>
            </a:r>
          </a:p>
          <a:p>
            <a:endParaRPr lang="fr-FR" sz="2000" dirty="0">
              <a:solidFill>
                <a:schemeClr val="bg1"/>
              </a:solidFill>
            </a:endParaRPr>
          </a:p>
          <a:p>
            <a:r>
              <a:rPr lang="fr-FR" sz="2000" dirty="0" smtClean="0">
                <a:solidFill>
                  <a:schemeClr val="bg1"/>
                </a:solidFill>
              </a:rPr>
              <a:t>   </a:t>
            </a:r>
            <a:endParaRPr lang="fr-FR" sz="2000" dirty="0">
              <a:solidFill>
                <a:schemeClr val="bg1"/>
              </a:solidFill>
            </a:endParaRPr>
          </a:p>
        </p:txBody>
      </p:sp>
    </p:spTree>
    <p:extLst>
      <p:ext uri="{BB962C8B-B14F-4D97-AF65-F5344CB8AC3E}">
        <p14:creationId xmlns:p14="http://schemas.microsoft.com/office/powerpoint/2010/main" val="18153581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609858" y="321972"/>
            <a:ext cx="7804598" cy="707886"/>
          </a:xfrm>
          <a:prstGeom prst="rect">
            <a:avLst/>
          </a:prstGeom>
          <a:noFill/>
        </p:spPr>
        <p:txBody>
          <a:bodyPr wrap="square" rtlCol="0">
            <a:spAutoFit/>
          </a:bodyPr>
          <a:lstStyle/>
          <a:p>
            <a:r>
              <a:rPr lang="fr-FR" sz="2000" dirty="0" smtClean="0">
                <a:solidFill>
                  <a:schemeClr val="bg1"/>
                </a:solidFill>
              </a:rPr>
              <a:t>   </a:t>
            </a:r>
            <a:r>
              <a:rPr lang="fr-FR" sz="2000" dirty="0">
                <a:solidFill>
                  <a:schemeClr val="bg1"/>
                </a:solidFill>
              </a:rPr>
              <a:t>Voilà une partie du fichier item-iphone-x.html ouvert par notre Editeur Sublime Text afin de voir le code html.</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941" y="1633286"/>
            <a:ext cx="8504372" cy="4561451"/>
          </a:xfrm>
          <a:prstGeom prst="rect">
            <a:avLst/>
          </a:prstGeom>
        </p:spPr>
      </p:pic>
    </p:spTree>
    <p:extLst>
      <p:ext uri="{BB962C8B-B14F-4D97-AF65-F5344CB8AC3E}">
        <p14:creationId xmlns:p14="http://schemas.microsoft.com/office/powerpoint/2010/main" val="30485088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609858" y="566670"/>
            <a:ext cx="7804598" cy="400110"/>
          </a:xfrm>
          <a:prstGeom prst="rect">
            <a:avLst/>
          </a:prstGeom>
          <a:noFill/>
        </p:spPr>
        <p:txBody>
          <a:bodyPr wrap="square" rtlCol="0">
            <a:spAutoFit/>
          </a:bodyPr>
          <a:lstStyle/>
          <a:p>
            <a:r>
              <a:rPr lang="fr-FR" sz="2000" dirty="0" smtClean="0">
                <a:solidFill>
                  <a:schemeClr val="bg1"/>
                </a:solidFill>
              </a:rPr>
              <a:t>   </a:t>
            </a:r>
            <a:r>
              <a:rPr lang="fr-FR" sz="2000" dirty="0">
                <a:solidFill>
                  <a:schemeClr val="bg1"/>
                </a:solidFill>
              </a:rPr>
              <a:t>Et voilà la page affichée dans un navigateur web.</a:t>
            </a: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268" y="1308732"/>
            <a:ext cx="10058400" cy="4977760"/>
          </a:xfrm>
          <a:prstGeom prst="rect">
            <a:avLst/>
          </a:prstGeom>
        </p:spPr>
      </p:pic>
    </p:spTree>
    <p:extLst>
      <p:ext uri="{BB962C8B-B14F-4D97-AF65-F5344CB8AC3E}">
        <p14:creationId xmlns:p14="http://schemas.microsoft.com/office/powerpoint/2010/main" val="18777121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12889" y="566670"/>
            <a:ext cx="9247032" cy="646331"/>
          </a:xfrm>
          <a:prstGeom prst="rect">
            <a:avLst/>
          </a:prstGeom>
          <a:noFill/>
        </p:spPr>
        <p:txBody>
          <a:bodyPr wrap="square" rtlCol="0">
            <a:spAutoFit/>
          </a:bodyPr>
          <a:lstStyle/>
          <a:p>
            <a:r>
              <a:rPr lang="fr-FR" sz="3600" dirty="0">
                <a:solidFill>
                  <a:srgbClr val="C00000"/>
                </a:solidFill>
              </a:rPr>
              <a:t>Le contenue de la page item-iphone-x.html :</a:t>
            </a:r>
          </a:p>
        </p:txBody>
      </p:sp>
      <p:sp>
        <p:nvSpPr>
          <p:cNvPr id="3" name="ZoneTexte 2"/>
          <p:cNvSpPr txBox="1"/>
          <p:nvPr/>
        </p:nvSpPr>
        <p:spPr>
          <a:xfrm>
            <a:off x="1687131" y="1713755"/>
            <a:ext cx="5550796" cy="400110"/>
          </a:xfrm>
          <a:prstGeom prst="rect">
            <a:avLst/>
          </a:prstGeom>
          <a:noFill/>
        </p:spPr>
        <p:txBody>
          <a:bodyPr wrap="square" rtlCol="0">
            <a:spAutoFit/>
          </a:bodyPr>
          <a:lstStyle/>
          <a:p>
            <a:pPr marL="342900" lvl="0" indent="-342900">
              <a:buFont typeface="Wingdings" panose="05000000000000000000" pitchFamily="2" charset="2"/>
              <a:buChar char="v"/>
            </a:pPr>
            <a:r>
              <a:rPr lang="fr-FR" sz="2000" dirty="0">
                <a:solidFill>
                  <a:schemeClr val="bg1"/>
                </a:solidFill>
              </a:rPr>
              <a:t>Un message de bienvenue à notre application.</a:t>
            </a:r>
          </a:p>
        </p:txBody>
      </p:sp>
      <p:pic>
        <p:nvPicPr>
          <p:cNvPr id="5" name="Image 4"/>
          <p:cNvPicPr>
            <a:picLocks noChangeAspect="1"/>
          </p:cNvPicPr>
          <p:nvPr/>
        </p:nvPicPr>
        <p:blipFill rotWithShape="1">
          <a:blip r:embed="rId2">
            <a:extLst>
              <a:ext uri="{28A0092B-C50C-407E-A947-70E740481C1C}">
                <a14:useLocalDpi xmlns:a14="http://schemas.microsoft.com/office/drawing/2010/main" val="0"/>
              </a:ext>
            </a:extLst>
          </a:blip>
          <a:srcRect l="21734" r="5361" b="-2167"/>
          <a:stretch/>
        </p:blipFill>
        <p:spPr>
          <a:xfrm>
            <a:off x="1712889" y="2548918"/>
            <a:ext cx="6825803" cy="447706"/>
          </a:xfrm>
          <a:prstGeom prst="rect">
            <a:avLst/>
          </a:prstGeom>
        </p:spPr>
      </p:pic>
      <p:sp>
        <p:nvSpPr>
          <p:cNvPr id="6" name="ZoneTexte 5"/>
          <p:cNvSpPr txBox="1"/>
          <p:nvPr/>
        </p:nvSpPr>
        <p:spPr>
          <a:xfrm>
            <a:off x="1712889" y="3290564"/>
            <a:ext cx="9247032" cy="1015663"/>
          </a:xfrm>
          <a:prstGeom prst="rect">
            <a:avLst/>
          </a:prstGeom>
          <a:noFill/>
        </p:spPr>
        <p:txBody>
          <a:bodyPr wrap="square" rtlCol="0">
            <a:spAutoFit/>
          </a:bodyPr>
          <a:lstStyle/>
          <a:p>
            <a:pPr marL="342900" lvl="0" indent="-342900">
              <a:buFont typeface="Wingdings" panose="05000000000000000000" pitchFamily="2" charset="2"/>
              <a:buChar char="v"/>
            </a:pPr>
            <a:r>
              <a:rPr lang="fr-FR" sz="2000" dirty="0" smtClean="0">
                <a:solidFill>
                  <a:schemeClr val="bg1"/>
                </a:solidFill>
              </a:rPr>
              <a:t>  Un </a:t>
            </a:r>
            <a:r>
              <a:rPr lang="fr-FR" sz="2000" dirty="0">
                <a:solidFill>
                  <a:schemeClr val="bg1"/>
                </a:solidFill>
              </a:rPr>
              <a:t>entête qui contient le logo de notre application, une barre de recherche, un élément qui contient des liens pour le besoin d’aide, un bouton de login qui affiche une fenêtre de login dans la même page, et un lien de la page panier.</a:t>
            </a: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857" y="4819544"/>
            <a:ext cx="10058400" cy="509286"/>
          </a:xfrm>
          <a:prstGeom prst="rect">
            <a:avLst/>
          </a:prstGeom>
        </p:spPr>
      </p:pic>
    </p:spTree>
    <p:extLst>
      <p:ext uri="{BB962C8B-B14F-4D97-AF65-F5344CB8AC3E}">
        <p14:creationId xmlns:p14="http://schemas.microsoft.com/office/powerpoint/2010/main" val="1937654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640170" y="1098653"/>
            <a:ext cx="3155672" cy="923330"/>
          </a:xfrm>
          <a:prstGeom prst="rect">
            <a:avLst/>
          </a:prstGeom>
          <a:noFill/>
        </p:spPr>
        <p:txBody>
          <a:bodyPr wrap="none" rtlCol="0">
            <a:spAutoFit/>
          </a:bodyPr>
          <a:lstStyle/>
          <a:p>
            <a:r>
              <a:rPr lang="fr-FR" sz="3600" dirty="0">
                <a:solidFill>
                  <a:srgbClr val="C00000"/>
                </a:solidFill>
              </a:rPr>
              <a:t>L’idée de stage:</a:t>
            </a:r>
          </a:p>
          <a:p>
            <a:endParaRPr lang="fr-FR" dirty="0"/>
          </a:p>
        </p:txBody>
      </p:sp>
      <p:sp>
        <p:nvSpPr>
          <p:cNvPr id="5" name="ZoneTexte 4"/>
          <p:cNvSpPr txBox="1"/>
          <p:nvPr/>
        </p:nvSpPr>
        <p:spPr>
          <a:xfrm>
            <a:off x="1674253" y="2021983"/>
            <a:ext cx="8512935" cy="1631216"/>
          </a:xfrm>
          <a:prstGeom prst="rect">
            <a:avLst/>
          </a:prstGeom>
          <a:noFill/>
        </p:spPr>
        <p:txBody>
          <a:bodyPr wrap="square" rtlCol="0">
            <a:spAutoFit/>
          </a:bodyPr>
          <a:lstStyle/>
          <a:p>
            <a:r>
              <a:rPr lang="fr-FR" sz="2000" dirty="0">
                <a:solidFill>
                  <a:schemeClr val="bg1"/>
                </a:solidFill>
              </a:rPr>
              <a:t> </a:t>
            </a:r>
            <a:r>
              <a:rPr lang="fr-FR" sz="2000" dirty="0" smtClean="0">
                <a:solidFill>
                  <a:schemeClr val="bg1"/>
                </a:solidFill>
              </a:rPr>
              <a:t>  L’idée </a:t>
            </a:r>
            <a:r>
              <a:rPr lang="fr-FR" sz="2000" dirty="0">
                <a:solidFill>
                  <a:schemeClr val="bg1"/>
                </a:solidFill>
              </a:rPr>
              <a:t>de ce stage est de créer une application web avec JavaScript qui permet l’achat en ligne des produits mise en vente</a:t>
            </a:r>
            <a:r>
              <a:rPr lang="fr-FR" sz="2000" dirty="0" smtClean="0">
                <a:solidFill>
                  <a:schemeClr val="bg1"/>
                </a:solidFill>
              </a:rPr>
              <a:t>.</a:t>
            </a:r>
          </a:p>
          <a:p>
            <a:endParaRPr lang="fr-FR" sz="2000" dirty="0">
              <a:solidFill>
                <a:schemeClr val="bg1"/>
              </a:solidFill>
            </a:endParaRPr>
          </a:p>
          <a:p>
            <a:r>
              <a:rPr lang="fr-FR" sz="2000" dirty="0" smtClean="0">
                <a:solidFill>
                  <a:schemeClr val="bg1"/>
                </a:solidFill>
              </a:rPr>
              <a:t>   L’application </a:t>
            </a:r>
            <a:r>
              <a:rPr lang="fr-FR" sz="2000" dirty="0">
                <a:solidFill>
                  <a:schemeClr val="bg1"/>
                </a:solidFill>
              </a:rPr>
              <a:t>se constitue d’une page d’accueil de l’application et des pages pour chaque catégorie de produits (smartphones, PC portable, Livres).</a:t>
            </a:r>
          </a:p>
        </p:txBody>
      </p:sp>
    </p:spTree>
    <p:extLst>
      <p:ext uri="{BB962C8B-B14F-4D97-AF65-F5344CB8AC3E}">
        <p14:creationId xmlns:p14="http://schemas.microsoft.com/office/powerpoint/2010/main" val="23627118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189407" y="825113"/>
            <a:ext cx="5550796" cy="400110"/>
          </a:xfrm>
          <a:prstGeom prst="rect">
            <a:avLst/>
          </a:prstGeom>
          <a:noFill/>
        </p:spPr>
        <p:txBody>
          <a:bodyPr wrap="square" rtlCol="0">
            <a:spAutoFit/>
          </a:bodyPr>
          <a:lstStyle/>
          <a:p>
            <a:pPr marL="342900" lvl="0" indent="-342900">
              <a:buFont typeface="Wingdings" panose="05000000000000000000" pitchFamily="2" charset="2"/>
              <a:buChar char="v"/>
            </a:pPr>
            <a:r>
              <a:rPr lang="fr-FR" sz="2000" dirty="0">
                <a:solidFill>
                  <a:schemeClr val="bg1"/>
                </a:solidFill>
              </a:rPr>
              <a:t>Un panneau de Login.</a:t>
            </a: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2010466"/>
            <a:ext cx="3848637" cy="4029637"/>
          </a:xfrm>
          <a:prstGeom prst="rect">
            <a:avLst/>
          </a:prstGeom>
        </p:spPr>
      </p:pic>
    </p:spTree>
    <p:extLst>
      <p:ext uri="{BB962C8B-B14F-4D97-AF65-F5344CB8AC3E}">
        <p14:creationId xmlns:p14="http://schemas.microsoft.com/office/powerpoint/2010/main" val="827414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189407" y="825113"/>
            <a:ext cx="5550796" cy="400110"/>
          </a:xfrm>
          <a:prstGeom prst="rect">
            <a:avLst/>
          </a:prstGeom>
          <a:noFill/>
        </p:spPr>
        <p:txBody>
          <a:bodyPr wrap="square" rtlCol="0">
            <a:spAutoFit/>
          </a:bodyPr>
          <a:lstStyle/>
          <a:p>
            <a:pPr marL="342900" lvl="0" indent="-342900">
              <a:buFont typeface="Wingdings" panose="05000000000000000000" pitchFamily="2" charset="2"/>
              <a:buChar char="v"/>
            </a:pPr>
            <a:r>
              <a:rPr lang="fr-FR" sz="2000" dirty="0" smtClean="0">
                <a:solidFill>
                  <a:schemeClr val="bg1"/>
                </a:solidFill>
              </a:rPr>
              <a:t>Une liste de besoin d’aide.</a:t>
            </a:r>
            <a:endParaRPr lang="fr-FR" sz="2000" dirty="0">
              <a:solidFill>
                <a:schemeClr val="bg1"/>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0286" y="1632553"/>
            <a:ext cx="4062188" cy="4092617"/>
          </a:xfrm>
          <a:prstGeom prst="rect">
            <a:avLst/>
          </a:prstGeom>
        </p:spPr>
      </p:pic>
    </p:spTree>
    <p:extLst>
      <p:ext uri="{BB962C8B-B14F-4D97-AF65-F5344CB8AC3E}">
        <p14:creationId xmlns:p14="http://schemas.microsoft.com/office/powerpoint/2010/main" val="11981079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918949" y="1481935"/>
            <a:ext cx="8487179" cy="707886"/>
          </a:xfrm>
          <a:prstGeom prst="rect">
            <a:avLst/>
          </a:prstGeom>
          <a:noFill/>
        </p:spPr>
        <p:txBody>
          <a:bodyPr wrap="square" rtlCol="0">
            <a:spAutoFit/>
          </a:bodyPr>
          <a:lstStyle/>
          <a:p>
            <a:pPr marL="342900" indent="-342900">
              <a:buFont typeface="Wingdings" panose="05000000000000000000" pitchFamily="2" charset="2"/>
              <a:buChar char="v"/>
            </a:pPr>
            <a:r>
              <a:rPr lang="fr-FR" sz="2000" dirty="0">
                <a:solidFill>
                  <a:schemeClr val="bg1"/>
                </a:solidFill>
              </a:rPr>
              <a:t>Une barre de navigation qui permet d’aller à d’autre pages comme la page </a:t>
            </a:r>
            <a:r>
              <a:rPr lang="fr-FR" sz="2000" dirty="0" smtClean="0">
                <a:solidFill>
                  <a:schemeClr val="bg1"/>
                </a:solidFill>
              </a:rPr>
              <a:t>d’accueil et </a:t>
            </a:r>
            <a:r>
              <a:rPr lang="fr-FR" sz="2000" dirty="0" smtClean="0">
                <a:solidFill>
                  <a:schemeClr val="bg1"/>
                </a:solidFill>
              </a:rPr>
              <a:t>…</a:t>
            </a:r>
            <a:endParaRPr lang="fr-FR" sz="2000" dirty="0">
              <a:solidFill>
                <a:schemeClr val="bg1"/>
              </a:solidFil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949" y="2607408"/>
            <a:ext cx="7974058" cy="573673"/>
          </a:xfrm>
          <a:prstGeom prst="rect">
            <a:avLst/>
          </a:prstGeom>
        </p:spPr>
      </p:pic>
    </p:spTree>
    <p:extLst>
      <p:ext uri="{BB962C8B-B14F-4D97-AF65-F5344CB8AC3E}">
        <p14:creationId xmlns:p14="http://schemas.microsoft.com/office/powerpoint/2010/main" val="15642057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931827" y="580414"/>
            <a:ext cx="8487179" cy="400110"/>
          </a:xfrm>
          <a:prstGeom prst="rect">
            <a:avLst/>
          </a:prstGeom>
          <a:noFill/>
        </p:spPr>
        <p:txBody>
          <a:bodyPr wrap="square" rtlCol="0">
            <a:spAutoFit/>
          </a:bodyPr>
          <a:lstStyle/>
          <a:p>
            <a:pPr marL="342900" lvl="0" indent="-342900">
              <a:buFont typeface="Wingdings" panose="05000000000000000000" pitchFamily="2" charset="2"/>
              <a:buChar char="v"/>
            </a:pPr>
            <a:r>
              <a:rPr lang="fr-FR" sz="2000" dirty="0">
                <a:solidFill>
                  <a:schemeClr val="bg1"/>
                </a:solidFill>
              </a:rPr>
              <a:t>La présentation du produit.</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112" y="1335167"/>
            <a:ext cx="10058400" cy="4338260"/>
          </a:xfrm>
          <a:prstGeom prst="rect">
            <a:avLst/>
          </a:prstGeom>
        </p:spPr>
      </p:pic>
    </p:spTree>
    <p:extLst>
      <p:ext uri="{BB962C8B-B14F-4D97-AF65-F5344CB8AC3E}">
        <p14:creationId xmlns:p14="http://schemas.microsoft.com/office/powerpoint/2010/main" val="42332708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931826" y="1250116"/>
            <a:ext cx="8487179" cy="400110"/>
          </a:xfrm>
          <a:prstGeom prst="rect">
            <a:avLst/>
          </a:prstGeom>
          <a:noFill/>
        </p:spPr>
        <p:txBody>
          <a:bodyPr wrap="square" rtlCol="0">
            <a:spAutoFit/>
          </a:bodyPr>
          <a:lstStyle/>
          <a:p>
            <a:pPr marL="342900" lvl="0" indent="-342900">
              <a:buFont typeface="Wingdings" panose="05000000000000000000" pitchFamily="2" charset="2"/>
              <a:buChar char="v"/>
            </a:pPr>
            <a:r>
              <a:rPr lang="fr-FR" sz="2000" dirty="0">
                <a:solidFill>
                  <a:schemeClr val="bg1"/>
                </a:solidFill>
              </a:rPr>
              <a:t>Une description du produit.</a:t>
            </a: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6010" y="2272961"/>
            <a:ext cx="8138812" cy="2646768"/>
          </a:xfrm>
          <a:prstGeom prst="rect">
            <a:avLst/>
          </a:prstGeom>
        </p:spPr>
      </p:pic>
    </p:spTree>
    <p:extLst>
      <p:ext uri="{BB962C8B-B14F-4D97-AF65-F5344CB8AC3E}">
        <p14:creationId xmlns:p14="http://schemas.microsoft.com/office/powerpoint/2010/main" val="30072550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720189" y="400111"/>
            <a:ext cx="8487179" cy="400110"/>
          </a:xfrm>
          <a:prstGeom prst="rect">
            <a:avLst/>
          </a:prstGeom>
          <a:noFill/>
        </p:spPr>
        <p:txBody>
          <a:bodyPr wrap="square" rtlCol="0">
            <a:spAutoFit/>
          </a:bodyPr>
          <a:lstStyle/>
          <a:p>
            <a:pPr marL="342900" lvl="0" indent="-342900">
              <a:buFont typeface="Wingdings" panose="05000000000000000000" pitchFamily="2" charset="2"/>
              <a:buChar char="v"/>
            </a:pPr>
            <a:r>
              <a:rPr lang="fr-FR" sz="2000" dirty="0">
                <a:solidFill>
                  <a:schemeClr val="bg1"/>
                </a:solidFill>
              </a:rPr>
              <a:t>Une description totale du produit.</a:t>
            </a:r>
          </a:p>
        </p:txBody>
      </p:sp>
      <p:sp>
        <p:nvSpPr>
          <p:cNvPr id="5" name="ZoneTexte 4"/>
          <p:cNvSpPr txBox="1"/>
          <p:nvPr/>
        </p:nvSpPr>
        <p:spPr>
          <a:xfrm>
            <a:off x="1720189" y="829786"/>
            <a:ext cx="8487179" cy="400110"/>
          </a:xfrm>
          <a:prstGeom prst="rect">
            <a:avLst/>
          </a:prstGeom>
          <a:noFill/>
        </p:spPr>
        <p:txBody>
          <a:bodyPr wrap="square" rtlCol="0">
            <a:spAutoFit/>
          </a:bodyPr>
          <a:lstStyle/>
          <a:p>
            <a:pPr marL="342900" lvl="0" indent="-342900">
              <a:buFont typeface="Wingdings" panose="05000000000000000000" pitchFamily="2" charset="2"/>
              <a:buChar char="v"/>
            </a:pPr>
            <a:r>
              <a:rPr lang="fr-FR" sz="2000" dirty="0">
                <a:solidFill>
                  <a:schemeClr val="bg1"/>
                </a:solidFill>
              </a:rPr>
              <a:t>La fiche technique totale </a:t>
            </a:r>
            <a:r>
              <a:rPr lang="fr-FR" sz="2000" dirty="0" smtClean="0">
                <a:solidFill>
                  <a:schemeClr val="bg1"/>
                </a:solidFill>
              </a:rPr>
              <a:t>du </a:t>
            </a:r>
            <a:r>
              <a:rPr lang="fr-FR" sz="2000" dirty="0">
                <a:solidFill>
                  <a:schemeClr val="bg1"/>
                </a:solidFill>
              </a:rPr>
              <a:t>produit.</a:t>
            </a:r>
          </a:p>
        </p:txBody>
      </p:sp>
    </p:spTree>
    <p:extLst>
      <p:ext uri="{BB962C8B-B14F-4D97-AF65-F5344CB8AC3E}">
        <p14:creationId xmlns:p14="http://schemas.microsoft.com/office/powerpoint/2010/main" val="9265547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918948" y="1262995"/>
            <a:ext cx="8487179" cy="400110"/>
          </a:xfrm>
          <a:prstGeom prst="rect">
            <a:avLst/>
          </a:prstGeom>
          <a:noFill/>
        </p:spPr>
        <p:txBody>
          <a:bodyPr wrap="square" rtlCol="0">
            <a:spAutoFit/>
          </a:bodyPr>
          <a:lstStyle/>
          <a:p>
            <a:pPr marL="342900" lvl="0" indent="-342900">
              <a:buFont typeface="Wingdings" panose="05000000000000000000" pitchFamily="2" charset="2"/>
              <a:buChar char="v"/>
            </a:pPr>
            <a:r>
              <a:rPr lang="fr-FR" sz="2000" dirty="0">
                <a:solidFill>
                  <a:schemeClr val="bg1"/>
                </a:solidFill>
              </a:rPr>
              <a:t>Et enfin une bas de la page contient un lien de conditions d’utilisations.</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6788" y="2226336"/>
            <a:ext cx="5486727" cy="619894"/>
          </a:xfrm>
          <a:prstGeom prst="rect">
            <a:avLst/>
          </a:prstGeom>
        </p:spPr>
      </p:pic>
    </p:spTree>
    <p:extLst>
      <p:ext uri="{BB962C8B-B14F-4D97-AF65-F5344CB8AC3E}">
        <p14:creationId xmlns:p14="http://schemas.microsoft.com/office/powerpoint/2010/main" val="23998288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12889" y="566670"/>
            <a:ext cx="9247032" cy="646331"/>
          </a:xfrm>
          <a:prstGeom prst="rect">
            <a:avLst/>
          </a:prstGeom>
          <a:noFill/>
        </p:spPr>
        <p:txBody>
          <a:bodyPr wrap="square" rtlCol="0">
            <a:spAutoFit/>
          </a:bodyPr>
          <a:lstStyle/>
          <a:p>
            <a:pPr lvl="0"/>
            <a:r>
              <a:rPr lang="fr-FR" sz="3600" dirty="0">
                <a:solidFill>
                  <a:srgbClr val="C00000"/>
                </a:solidFill>
              </a:rPr>
              <a:t>Les problèmes non réglées:</a:t>
            </a:r>
          </a:p>
        </p:txBody>
      </p:sp>
      <p:sp>
        <p:nvSpPr>
          <p:cNvPr id="3" name="ZoneTexte 2"/>
          <p:cNvSpPr txBox="1"/>
          <p:nvPr/>
        </p:nvSpPr>
        <p:spPr>
          <a:xfrm>
            <a:off x="1590539" y="1560731"/>
            <a:ext cx="9491731" cy="4708981"/>
          </a:xfrm>
          <a:prstGeom prst="rect">
            <a:avLst/>
          </a:prstGeom>
          <a:noFill/>
        </p:spPr>
        <p:txBody>
          <a:bodyPr wrap="square" rtlCol="0">
            <a:spAutoFit/>
          </a:bodyPr>
          <a:lstStyle/>
          <a:p>
            <a:r>
              <a:rPr lang="fr-FR" sz="2000" dirty="0" smtClean="0">
                <a:solidFill>
                  <a:schemeClr val="bg1"/>
                </a:solidFill>
              </a:rPr>
              <a:t>   Durant </a:t>
            </a:r>
            <a:r>
              <a:rPr lang="fr-FR" sz="2000" dirty="0">
                <a:solidFill>
                  <a:schemeClr val="bg1"/>
                </a:solidFill>
              </a:rPr>
              <a:t>ce stage on a rencontré plusieurs problèmes surtout lors de l’écriture des codes JavaScript</a:t>
            </a:r>
            <a:r>
              <a:rPr lang="fr-FR" sz="2000" dirty="0" smtClean="0">
                <a:solidFill>
                  <a:schemeClr val="bg1"/>
                </a:solidFill>
              </a:rPr>
              <a:t>.</a:t>
            </a:r>
          </a:p>
          <a:p>
            <a:endParaRPr lang="fr-FR" sz="2000" dirty="0">
              <a:solidFill>
                <a:schemeClr val="bg1"/>
              </a:solidFill>
            </a:endParaRPr>
          </a:p>
          <a:p>
            <a:r>
              <a:rPr lang="fr-FR" sz="2000" dirty="0" smtClean="0">
                <a:solidFill>
                  <a:schemeClr val="bg1"/>
                </a:solidFill>
              </a:rPr>
              <a:t>   Nous </a:t>
            </a:r>
            <a:r>
              <a:rPr lang="fr-FR" sz="2000" dirty="0">
                <a:solidFill>
                  <a:schemeClr val="bg1"/>
                </a:solidFill>
              </a:rPr>
              <a:t>n’avons pas pu régler quelques problèmes dans ce stage, ces problèmes sont :</a:t>
            </a:r>
          </a:p>
          <a:p>
            <a:r>
              <a:rPr lang="fr-FR" sz="2000" dirty="0">
                <a:solidFill>
                  <a:schemeClr val="bg1"/>
                </a:solidFill>
              </a:rPr>
              <a:t> </a:t>
            </a:r>
          </a:p>
          <a:p>
            <a:pPr marL="342900" lvl="0" indent="-342900">
              <a:buFont typeface="Wingdings" panose="05000000000000000000" pitchFamily="2" charset="2"/>
              <a:buChar char="q"/>
            </a:pPr>
            <a:r>
              <a:rPr lang="fr-FR" sz="2000" dirty="0" smtClean="0">
                <a:solidFill>
                  <a:schemeClr val="bg1"/>
                </a:solidFill>
              </a:rPr>
              <a:t>Nous </a:t>
            </a:r>
            <a:r>
              <a:rPr lang="fr-FR" sz="2000" dirty="0">
                <a:solidFill>
                  <a:schemeClr val="bg1"/>
                </a:solidFill>
              </a:rPr>
              <a:t>avons pu faire des fonctions qui s’exécutent bien, mais avec les limites de JavaScript ces fonctions sont compliquées</a:t>
            </a:r>
            <a:r>
              <a:rPr lang="fr-FR" sz="2000" dirty="0" smtClean="0">
                <a:solidFill>
                  <a:schemeClr val="bg1"/>
                </a:solidFill>
              </a:rPr>
              <a:t>.</a:t>
            </a:r>
          </a:p>
          <a:p>
            <a:pPr lvl="0"/>
            <a:endParaRPr lang="fr-FR" sz="2000" dirty="0">
              <a:solidFill>
                <a:schemeClr val="bg1"/>
              </a:solidFill>
            </a:endParaRPr>
          </a:p>
          <a:p>
            <a:pPr marL="342900" lvl="0" indent="-342900">
              <a:buFont typeface="Wingdings" panose="05000000000000000000" pitchFamily="2" charset="2"/>
              <a:buChar char="q"/>
            </a:pPr>
            <a:r>
              <a:rPr lang="fr-FR" sz="2000" dirty="0" smtClean="0">
                <a:solidFill>
                  <a:schemeClr val="bg1"/>
                </a:solidFill>
              </a:rPr>
              <a:t>L’application </a:t>
            </a:r>
            <a:r>
              <a:rPr lang="fr-FR" sz="2000" dirty="0">
                <a:solidFill>
                  <a:schemeClr val="bg1"/>
                </a:solidFill>
              </a:rPr>
              <a:t>n’est pas responsive, c’est-à-dire que l’application n’agit pas avec la largeur de la fenêtre du navigateur web.</a:t>
            </a:r>
          </a:p>
          <a:p>
            <a:r>
              <a:rPr lang="fr-FR" sz="2000" dirty="0">
                <a:solidFill>
                  <a:schemeClr val="bg1"/>
                </a:solidFill>
              </a:rPr>
              <a:t> </a:t>
            </a:r>
          </a:p>
          <a:p>
            <a:pPr marL="342900" lvl="0" indent="-342900">
              <a:buFont typeface="Wingdings" panose="05000000000000000000" pitchFamily="2" charset="2"/>
              <a:buChar char="q"/>
            </a:pPr>
            <a:r>
              <a:rPr lang="fr-FR" sz="2000" dirty="0">
                <a:solidFill>
                  <a:schemeClr val="bg1"/>
                </a:solidFill>
              </a:rPr>
              <a:t>Nous avons inclus le panier dans la page smartphone.html car on n’a pas pu créer une page indépendante à cause qu’avec JavaScript on ne peut pas accéder à des éléments html qui existe dans une autre page html.</a:t>
            </a:r>
          </a:p>
          <a:p>
            <a:pPr lvl="0"/>
            <a:endParaRPr lang="fr-FR" sz="2000" dirty="0">
              <a:solidFill>
                <a:schemeClr val="bg1"/>
              </a:solidFill>
            </a:endParaRPr>
          </a:p>
        </p:txBody>
      </p:sp>
    </p:spTree>
    <p:extLst>
      <p:ext uri="{BB962C8B-B14F-4D97-AF65-F5344CB8AC3E}">
        <p14:creationId xmlns:p14="http://schemas.microsoft.com/office/powerpoint/2010/main" val="21485670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12889" y="566670"/>
            <a:ext cx="9247032" cy="646331"/>
          </a:xfrm>
          <a:prstGeom prst="rect">
            <a:avLst/>
          </a:prstGeom>
          <a:noFill/>
        </p:spPr>
        <p:txBody>
          <a:bodyPr wrap="square" rtlCol="0">
            <a:spAutoFit/>
          </a:bodyPr>
          <a:lstStyle/>
          <a:p>
            <a:pPr lvl="0"/>
            <a:r>
              <a:rPr lang="fr-FR" sz="3600" dirty="0">
                <a:solidFill>
                  <a:srgbClr val="C00000"/>
                </a:solidFill>
              </a:rPr>
              <a:t>Les solutions pour régler ces problèmes:</a:t>
            </a:r>
          </a:p>
        </p:txBody>
      </p:sp>
      <p:sp>
        <p:nvSpPr>
          <p:cNvPr id="3" name="ZoneTexte 2"/>
          <p:cNvSpPr txBox="1"/>
          <p:nvPr/>
        </p:nvSpPr>
        <p:spPr>
          <a:xfrm>
            <a:off x="1590539" y="1560731"/>
            <a:ext cx="9491731" cy="2862322"/>
          </a:xfrm>
          <a:prstGeom prst="rect">
            <a:avLst/>
          </a:prstGeom>
          <a:noFill/>
        </p:spPr>
        <p:txBody>
          <a:bodyPr wrap="square" rtlCol="0">
            <a:spAutoFit/>
          </a:bodyPr>
          <a:lstStyle/>
          <a:p>
            <a:r>
              <a:rPr lang="fr-FR" sz="2000" dirty="0" smtClean="0">
                <a:solidFill>
                  <a:schemeClr val="bg1"/>
                </a:solidFill>
              </a:rPr>
              <a:t>   </a:t>
            </a:r>
            <a:r>
              <a:rPr lang="fr-FR" sz="2000" dirty="0">
                <a:solidFill>
                  <a:schemeClr val="bg1"/>
                </a:solidFill>
              </a:rPr>
              <a:t>On peut bien sur régler ces deux problèmes, mais cela implique l’utilisation d’autres technologies</a:t>
            </a:r>
            <a:r>
              <a:rPr lang="fr-FR" sz="2000" dirty="0" smtClean="0">
                <a:solidFill>
                  <a:schemeClr val="bg1"/>
                </a:solidFill>
              </a:rPr>
              <a:t>.</a:t>
            </a:r>
          </a:p>
          <a:p>
            <a:endParaRPr lang="fr-FR" sz="2000" dirty="0">
              <a:solidFill>
                <a:schemeClr val="bg1"/>
              </a:solidFill>
            </a:endParaRPr>
          </a:p>
          <a:p>
            <a:pPr marL="342900" lvl="0" indent="-342900">
              <a:buFont typeface="Wingdings" panose="05000000000000000000" pitchFamily="2" charset="2"/>
              <a:buChar char="ü"/>
            </a:pPr>
            <a:r>
              <a:rPr lang="fr-FR" sz="2000" dirty="0">
                <a:solidFill>
                  <a:schemeClr val="bg1"/>
                </a:solidFill>
              </a:rPr>
              <a:t>Utilisation de jQuery et AngularJS pour créer ces fonctions compliquées</a:t>
            </a:r>
            <a:r>
              <a:rPr lang="fr-FR" sz="2000" dirty="0" smtClean="0">
                <a:solidFill>
                  <a:schemeClr val="bg1"/>
                </a:solidFill>
              </a:rPr>
              <a:t>.</a:t>
            </a:r>
          </a:p>
          <a:p>
            <a:pPr marL="342900" lvl="0" indent="-342900">
              <a:buFont typeface="Wingdings" panose="05000000000000000000" pitchFamily="2" charset="2"/>
              <a:buChar char="ü"/>
            </a:pPr>
            <a:endParaRPr lang="fr-FR" sz="2000" dirty="0">
              <a:solidFill>
                <a:schemeClr val="bg1"/>
              </a:solidFill>
            </a:endParaRPr>
          </a:p>
          <a:p>
            <a:pPr marL="342900" lvl="0" indent="-342900">
              <a:buFont typeface="Wingdings" panose="05000000000000000000" pitchFamily="2" charset="2"/>
              <a:buChar char="ü"/>
            </a:pPr>
            <a:r>
              <a:rPr lang="fr-FR" sz="2000" dirty="0">
                <a:solidFill>
                  <a:schemeClr val="bg1"/>
                </a:solidFill>
              </a:rPr>
              <a:t>Utilisation de Bootstrap pour que l’application devient responsive</a:t>
            </a:r>
            <a:r>
              <a:rPr lang="fr-FR" sz="2000" dirty="0" smtClean="0">
                <a:solidFill>
                  <a:schemeClr val="bg1"/>
                </a:solidFill>
              </a:rPr>
              <a:t>.</a:t>
            </a:r>
          </a:p>
          <a:p>
            <a:pPr marL="342900" lvl="0" indent="-342900">
              <a:buFont typeface="Wingdings" panose="05000000000000000000" pitchFamily="2" charset="2"/>
              <a:buChar char="ü"/>
            </a:pPr>
            <a:endParaRPr lang="fr-FR" sz="2000" dirty="0">
              <a:solidFill>
                <a:schemeClr val="bg1"/>
              </a:solidFill>
            </a:endParaRPr>
          </a:p>
          <a:p>
            <a:pPr marL="342900" lvl="0" indent="-342900">
              <a:buFont typeface="Wingdings" panose="05000000000000000000" pitchFamily="2" charset="2"/>
              <a:buChar char="ü"/>
            </a:pPr>
            <a:r>
              <a:rPr lang="fr-FR" sz="2000" dirty="0">
                <a:solidFill>
                  <a:schemeClr val="bg1"/>
                </a:solidFill>
              </a:rPr>
              <a:t>Utilisation de Ajax pour accéder à des éléments qui existent dans d’autres pages html.</a:t>
            </a:r>
          </a:p>
          <a:p>
            <a:pPr lvl="0"/>
            <a:endParaRPr lang="fr-FR" sz="2000" dirty="0">
              <a:solidFill>
                <a:schemeClr val="bg1"/>
              </a:solidFill>
            </a:endParaRPr>
          </a:p>
        </p:txBody>
      </p:sp>
    </p:spTree>
    <p:extLst>
      <p:ext uri="{BB962C8B-B14F-4D97-AF65-F5344CB8AC3E}">
        <p14:creationId xmlns:p14="http://schemas.microsoft.com/office/powerpoint/2010/main" val="2332096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910625" y="965915"/>
            <a:ext cx="1754711" cy="646331"/>
          </a:xfrm>
          <a:prstGeom prst="rect">
            <a:avLst/>
          </a:prstGeom>
          <a:noFill/>
        </p:spPr>
        <p:txBody>
          <a:bodyPr wrap="none" rtlCol="0">
            <a:spAutoFit/>
          </a:bodyPr>
          <a:lstStyle/>
          <a:p>
            <a:r>
              <a:rPr lang="fr-FR" sz="3600" dirty="0" smtClean="0">
                <a:solidFill>
                  <a:srgbClr val="C00000"/>
                </a:solidFill>
              </a:rPr>
              <a:t>Résumé :</a:t>
            </a:r>
            <a:endParaRPr lang="fr-FR" sz="3600" dirty="0">
              <a:solidFill>
                <a:srgbClr val="C00000"/>
              </a:solidFill>
            </a:endParaRPr>
          </a:p>
        </p:txBody>
      </p:sp>
      <p:sp>
        <p:nvSpPr>
          <p:cNvPr id="5" name="ZoneTexte 4"/>
          <p:cNvSpPr txBox="1"/>
          <p:nvPr/>
        </p:nvSpPr>
        <p:spPr>
          <a:xfrm>
            <a:off x="1700012" y="1612246"/>
            <a:ext cx="7946265" cy="4093428"/>
          </a:xfrm>
          <a:prstGeom prst="rect">
            <a:avLst/>
          </a:prstGeom>
          <a:noFill/>
        </p:spPr>
        <p:txBody>
          <a:bodyPr wrap="square" rtlCol="0">
            <a:spAutoFit/>
          </a:bodyPr>
          <a:lstStyle/>
          <a:p>
            <a:r>
              <a:rPr lang="fr-FR" sz="2000" dirty="0" smtClean="0">
                <a:solidFill>
                  <a:schemeClr val="bg1"/>
                </a:solidFill>
              </a:rPr>
              <a:t>   L’objectif </a:t>
            </a:r>
            <a:r>
              <a:rPr lang="fr-FR" sz="2000" dirty="0">
                <a:solidFill>
                  <a:schemeClr val="bg1"/>
                </a:solidFill>
              </a:rPr>
              <a:t>de notre projet, présenté dans ce rapport, est la conception et la réalisation d’une application web e-commerce afin de facilité l’achat en ligne des smartphones, livres et pc portable.</a:t>
            </a:r>
          </a:p>
          <a:p>
            <a:r>
              <a:rPr lang="fr-FR" sz="2000" dirty="0">
                <a:solidFill>
                  <a:schemeClr val="bg1"/>
                </a:solidFill>
              </a:rPr>
              <a:t> </a:t>
            </a:r>
          </a:p>
          <a:p>
            <a:r>
              <a:rPr lang="fr-FR" sz="2000" dirty="0" smtClean="0">
                <a:solidFill>
                  <a:schemeClr val="bg1"/>
                </a:solidFill>
              </a:rPr>
              <a:t>   Le </a:t>
            </a:r>
            <a:r>
              <a:rPr lang="fr-FR" sz="2000" dirty="0">
                <a:solidFill>
                  <a:schemeClr val="bg1"/>
                </a:solidFill>
              </a:rPr>
              <a:t>processus de développement a été réalisé durant trois phases :</a:t>
            </a:r>
          </a:p>
          <a:p>
            <a:r>
              <a:rPr lang="fr-FR" sz="2000" dirty="0">
                <a:solidFill>
                  <a:schemeClr val="bg1"/>
                </a:solidFill>
              </a:rPr>
              <a:t> </a:t>
            </a:r>
          </a:p>
          <a:p>
            <a:pPr marL="342900" lvl="0" indent="-342900">
              <a:buFont typeface="Wingdings" panose="05000000000000000000" pitchFamily="2" charset="2"/>
              <a:buChar char="q"/>
            </a:pPr>
            <a:r>
              <a:rPr lang="fr-FR" sz="2000" dirty="0">
                <a:solidFill>
                  <a:schemeClr val="bg1"/>
                </a:solidFill>
              </a:rPr>
              <a:t>Tout d’abord, nous avons créé les pages web de l’application avec html.</a:t>
            </a:r>
          </a:p>
          <a:p>
            <a:r>
              <a:rPr lang="fr-FR" sz="2000" dirty="0">
                <a:solidFill>
                  <a:schemeClr val="bg1"/>
                </a:solidFill>
              </a:rPr>
              <a:t> </a:t>
            </a:r>
          </a:p>
          <a:p>
            <a:pPr marL="342900" lvl="0" indent="-342900">
              <a:buFont typeface="Wingdings" panose="05000000000000000000" pitchFamily="2" charset="2"/>
              <a:buChar char="q"/>
            </a:pPr>
            <a:r>
              <a:rPr lang="fr-FR" sz="2000" dirty="0">
                <a:solidFill>
                  <a:schemeClr val="bg1"/>
                </a:solidFill>
              </a:rPr>
              <a:t>Puis on nous utilisé CSS pour donner un style particulier à nos pages et les éléments qui les constituent.</a:t>
            </a:r>
          </a:p>
          <a:p>
            <a:r>
              <a:rPr lang="fr-FR" sz="2000" dirty="0">
                <a:solidFill>
                  <a:schemeClr val="bg1"/>
                </a:solidFill>
              </a:rPr>
              <a:t> </a:t>
            </a:r>
          </a:p>
          <a:p>
            <a:pPr marL="342900" lvl="0" indent="-342900">
              <a:buFont typeface="Wingdings" panose="05000000000000000000" pitchFamily="2" charset="2"/>
              <a:buChar char="q"/>
            </a:pPr>
            <a:r>
              <a:rPr lang="fr-FR" sz="2000" dirty="0">
                <a:solidFill>
                  <a:schemeClr val="bg1"/>
                </a:solidFill>
              </a:rPr>
              <a:t>Enfin nous avons utilisé JavaScript pour transformer nos pages web  à des pages dynamiques et interactives.</a:t>
            </a:r>
          </a:p>
        </p:txBody>
      </p:sp>
    </p:spTree>
    <p:extLst>
      <p:ext uri="{BB962C8B-B14F-4D97-AF65-F5344CB8AC3E}">
        <p14:creationId xmlns:p14="http://schemas.microsoft.com/office/powerpoint/2010/main" val="3556114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434108" y="1339403"/>
            <a:ext cx="4887107" cy="646331"/>
          </a:xfrm>
          <a:prstGeom prst="rect">
            <a:avLst/>
          </a:prstGeom>
          <a:noFill/>
        </p:spPr>
        <p:txBody>
          <a:bodyPr wrap="none" rtlCol="0">
            <a:spAutoFit/>
          </a:bodyPr>
          <a:lstStyle/>
          <a:p>
            <a:r>
              <a:rPr lang="fr-FR" sz="3600" dirty="0">
                <a:solidFill>
                  <a:srgbClr val="C00000"/>
                </a:solidFill>
              </a:rPr>
              <a:t>Les technologies utilisées :</a:t>
            </a:r>
          </a:p>
        </p:txBody>
      </p:sp>
      <p:sp>
        <p:nvSpPr>
          <p:cNvPr id="5" name="ZoneTexte 4"/>
          <p:cNvSpPr txBox="1"/>
          <p:nvPr/>
        </p:nvSpPr>
        <p:spPr>
          <a:xfrm>
            <a:off x="2434108" y="2240924"/>
            <a:ext cx="8422782" cy="1938992"/>
          </a:xfrm>
          <a:prstGeom prst="rect">
            <a:avLst/>
          </a:prstGeom>
          <a:noFill/>
        </p:spPr>
        <p:txBody>
          <a:bodyPr wrap="square" rtlCol="0">
            <a:spAutoFit/>
          </a:bodyPr>
          <a:lstStyle/>
          <a:p>
            <a:r>
              <a:rPr lang="fr-FR" sz="2000" dirty="0" smtClean="0">
                <a:solidFill>
                  <a:schemeClr val="bg1"/>
                </a:solidFill>
              </a:rPr>
              <a:t>   Durant </a:t>
            </a:r>
            <a:r>
              <a:rPr lang="fr-FR" sz="2000" dirty="0">
                <a:solidFill>
                  <a:schemeClr val="bg1"/>
                </a:solidFill>
              </a:rPr>
              <a:t>ce stage nous avons utilisé trois technologies pour réaliser juste la partie front-end de l’application, ces technologies sont </a:t>
            </a:r>
            <a:r>
              <a:rPr lang="fr-FR" sz="2000" dirty="0" smtClean="0">
                <a:solidFill>
                  <a:schemeClr val="bg1"/>
                </a:solidFill>
              </a:rPr>
              <a:t>:</a:t>
            </a:r>
          </a:p>
          <a:p>
            <a:endParaRPr lang="fr-FR" sz="2000" dirty="0">
              <a:solidFill>
                <a:schemeClr val="bg1"/>
              </a:solidFill>
            </a:endParaRPr>
          </a:p>
          <a:p>
            <a:pPr marL="342900" lvl="0" indent="-342900">
              <a:buFont typeface="Wingdings" panose="05000000000000000000" pitchFamily="2" charset="2"/>
              <a:buChar char="Ø"/>
            </a:pPr>
            <a:r>
              <a:rPr lang="fr-FR" sz="2000" dirty="0" smtClean="0">
                <a:solidFill>
                  <a:schemeClr val="bg1"/>
                </a:solidFill>
              </a:rPr>
              <a:t>HTML </a:t>
            </a:r>
            <a:r>
              <a:rPr lang="fr-FR" sz="2000" dirty="0">
                <a:solidFill>
                  <a:schemeClr val="bg1"/>
                </a:solidFill>
              </a:rPr>
              <a:t>( Hyper Text Markup Language ).</a:t>
            </a:r>
          </a:p>
          <a:p>
            <a:pPr marL="342900" lvl="0" indent="-342900">
              <a:buFont typeface="Wingdings" panose="05000000000000000000" pitchFamily="2" charset="2"/>
              <a:buChar char="Ø"/>
            </a:pPr>
            <a:r>
              <a:rPr lang="fr-FR" sz="2000" dirty="0">
                <a:solidFill>
                  <a:schemeClr val="bg1"/>
                </a:solidFill>
              </a:rPr>
              <a:t>CSS ( Cascading Style Sheet ).</a:t>
            </a:r>
          </a:p>
          <a:p>
            <a:pPr marL="342900" lvl="0" indent="-342900">
              <a:buFont typeface="Wingdings" panose="05000000000000000000" pitchFamily="2" charset="2"/>
              <a:buChar char="Ø"/>
            </a:pPr>
            <a:r>
              <a:rPr lang="fr-FR" sz="2000" dirty="0">
                <a:solidFill>
                  <a:schemeClr val="bg1"/>
                </a:solidFill>
              </a:rPr>
              <a:t>JavaScript.</a:t>
            </a:r>
          </a:p>
        </p:txBody>
      </p:sp>
    </p:spTree>
    <p:extLst>
      <p:ext uri="{BB962C8B-B14F-4D97-AF65-F5344CB8AC3E}">
        <p14:creationId xmlns:p14="http://schemas.microsoft.com/office/powerpoint/2010/main" val="1650621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flipH="1">
            <a:off x="2260883" y="965915"/>
            <a:ext cx="6651296" cy="923330"/>
          </a:xfrm>
          <a:prstGeom prst="rect">
            <a:avLst/>
          </a:prstGeom>
          <a:noFill/>
        </p:spPr>
        <p:txBody>
          <a:bodyPr wrap="square" rtlCol="0">
            <a:spAutoFit/>
          </a:bodyPr>
          <a:lstStyle/>
          <a:p>
            <a:r>
              <a:rPr lang="fr-FR" sz="3600" dirty="0">
                <a:solidFill>
                  <a:srgbClr val="C00000"/>
                </a:solidFill>
              </a:rPr>
              <a:t>La page d’accueil de l’application:</a:t>
            </a:r>
          </a:p>
          <a:p>
            <a:endParaRPr lang="fr-FR" dirty="0"/>
          </a:p>
        </p:txBody>
      </p:sp>
      <p:sp>
        <p:nvSpPr>
          <p:cNvPr id="5" name="ZoneTexte 4"/>
          <p:cNvSpPr txBox="1"/>
          <p:nvPr/>
        </p:nvSpPr>
        <p:spPr>
          <a:xfrm>
            <a:off x="1815920" y="1889245"/>
            <a:ext cx="7972023" cy="2554545"/>
          </a:xfrm>
          <a:prstGeom prst="rect">
            <a:avLst/>
          </a:prstGeom>
          <a:noFill/>
        </p:spPr>
        <p:txBody>
          <a:bodyPr wrap="square" rtlCol="0">
            <a:spAutoFit/>
          </a:bodyPr>
          <a:lstStyle/>
          <a:p>
            <a:r>
              <a:rPr lang="fr-FR" sz="2000" dirty="0" smtClean="0">
                <a:solidFill>
                  <a:schemeClr val="bg1"/>
                </a:solidFill>
              </a:rPr>
              <a:t>   L’application </a:t>
            </a:r>
            <a:r>
              <a:rPr lang="fr-FR" sz="2000" dirty="0">
                <a:solidFill>
                  <a:schemeClr val="bg1"/>
                </a:solidFill>
              </a:rPr>
              <a:t>contient une page d’accueil qui s’appelle index1.html, cette page est codée en html</a:t>
            </a:r>
            <a:r>
              <a:rPr lang="fr-FR" sz="2000" dirty="0" smtClean="0">
                <a:solidFill>
                  <a:schemeClr val="bg1"/>
                </a:solidFill>
              </a:rPr>
              <a:t>.</a:t>
            </a:r>
          </a:p>
          <a:p>
            <a:endParaRPr lang="fr-FR" sz="2000" dirty="0">
              <a:solidFill>
                <a:schemeClr val="bg1"/>
              </a:solidFill>
            </a:endParaRPr>
          </a:p>
          <a:p>
            <a:r>
              <a:rPr lang="fr-FR" sz="2000" dirty="0" smtClean="0">
                <a:solidFill>
                  <a:schemeClr val="bg1"/>
                </a:solidFill>
              </a:rPr>
              <a:t>   Vous </a:t>
            </a:r>
            <a:r>
              <a:rPr lang="fr-FR" sz="2000" dirty="0">
                <a:solidFill>
                  <a:schemeClr val="bg1"/>
                </a:solidFill>
              </a:rPr>
              <a:t>pouvez voir le fichier index1.html en l’ouvrant dans un Editeur afin de voir le code html ou en l’ouvrant dans un navigateur web pour voir la page web</a:t>
            </a:r>
            <a:r>
              <a:rPr lang="fr-FR" sz="2000" dirty="0" smtClean="0">
                <a:solidFill>
                  <a:schemeClr val="bg1"/>
                </a:solidFill>
              </a:rPr>
              <a:t>.</a:t>
            </a:r>
          </a:p>
          <a:p>
            <a:endParaRPr lang="fr-FR" sz="2000" dirty="0">
              <a:solidFill>
                <a:schemeClr val="bg1"/>
              </a:solidFill>
            </a:endParaRPr>
          </a:p>
          <a:p>
            <a:r>
              <a:rPr lang="fr-FR" sz="2000" dirty="0" smtClean="0">
                <a:solidFill>
                  <a:schemeClr val="bg1"/>
                </a:solidFill>
              </a:rPr>
              <a:t>   </a:t>
            </a:r>
            <a:endParaRPr lang="fr-FR" sz="2000" dirty="0">
              <a:solidFill>
                <a:schemeClr val="bg1"/>
              </a:solidFill>
            </a:endParaRPr>
          </a:p>
        </p:txBody>
      </p:sp>
    </p:spTree>
    <p:extLst>
      <p:ext uri="{BB962C8B-B14F-4D97-AF65-F5344CB8AC3E}">
        <p14:creationId xmlns:p14="http://schemas.microsoft.com/office/powerpoint/2010/main" val="3855291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609858" y="321972"/>
            <a:ext cx="7804598" cy="646331"/>
          </a:xfrm>
          <a:prstGeom prst="rect">
            <a:avLst/>
          </a:prstGeom>
          <a:noFill/>
        </p:spPr>
        <p:txBody>
          <a:bodyPr wrap="square" rtlCol="0">
            <a:spAutoFit/>
          </a:bodyPr>
          <a:lstStyle/>
          <a:p>
            <a:r>
              <a:rPr lang="fr-FR" dirty="0" smtClean="0">
                <a:solidFill>
                  <a:schemeClr val="bg1"/>
                </a:solidFill>
              </a:rPr>
              <a:t>   Voilà </a:t>
            </a:r>
            <a:r>
              <a:rPr lang="fr-FR" dirty="0">
                <a:solidFill>
                  <a:schemeClr val="bg1"/>
                </a:solidFill>
              </a:rPr>
              <a:t>une partie du fichier index1.html ouvert par notre Editeur Sublime Text afin de voir le code html.</a:t>
            </a: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267" y="1153985"/>
            <a:ext cx="9412013" cy="5414240"/>
          </a:xfrm>
          <a:prstGeom prst="rect">
            <a:avLst/>
          </a:prstGeom>
        </p:spPr>
      </p:pic>
    </p:spTree>
    <p:extLst>
      <p:ext uri="{BB962C8B-B14F-4D97-AF65-F5344CB8AC3E}">
        <p14:creationId xmlns:p14="http://schemas.microsoft.com/office/powerpoint/2010/main" val="2539738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609858" y="321972"/>
            <a:ext cx="7804598" cy="400110"/>
          </a:xfrm>
          <a:prstGeom prst="rect">
            <a:avLst/>
          </a:prstGeom>
          <a:noFill/>
        </p:spPr>
        <p:txBody>
          <a:bodyPr wrap="square" rtlCol="0">
            <a:spAutoFit/>
          </a:bodyPr>
          <a:lstStyle/>
          <a:p>
            <a:r>
              <a:rPr lang="fr-FR" dirty="0" smtClean="0">
                <a:solidFill>
                  <a:schemeClr val="bg1"/>
                </a:solidFill>
              </a:rPr>
              <a:t>   </a:t>
            </a:r>
            <a:r>
              <a:rPr lang="fr-FR" sz="2000" dirty="0">
                <a:solidFill>
                  <a:schemeClr val="bg1"/>
                </a:solidFill>
              </a:rPr>
              <a:t>Et voilà la page affichée dans un navigateur web</a:t>
            </a:r>
            <a:r>
              <a:rPr lang="fr-FR" dirty="0"/>
              <a:t>.</a:t>
            </a:r>
            <a:endParaRPr lang="fr-FR" dirty="0">
              <a:solidFill>
                <a:schemeClr val="bg1"/>
              </a:solidFil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88" y="923201"/>
            <a:ext cx="10058400" cy="5345825"/>
          </a:xfrm>
          <a:prstGeom prst="rect">
            <a:avLst/>
          </a:prstGeom>
        </p:spPr>
      </p:pic>
    </p:spTree>
    <p:extLst>
      <p:ext uri="{BB962C8B-B14F-4D97-AF65-F5344CB8AC3E}">
        <p14:creationId xmlns:p14="http://schemas.microsoft.com/office/powerpoint/2010/main" val="2880809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12889" y="566670"/>
            <a:ext cx="9247032" cy="646331"/>
          </a:xfrm>
          <a:prstGeom prst="rect">
            <a:avLst/>
          </a:prstGeom>
          <a:noFill/>
        </p:spPr>
        <p:txBody>
          <a:bodyPr wrap="square" rtlCol="0">
            <a:spAutoFit/>
          </a:bodyPr>
          <a:lstStyle/>
          <a:p>
            <a:r>
              <a:rPr lang="fr-FR" sz="3600" dirty="0">
                <a:solidFill>
                  <a:srgbClr val="C00000"/>
                </a:solidFill>
              </a:rPr>
              <a:t>Le contenue de la page d’accueil index1.html :</a:t>
            </a:r>
          </a:p>
        </p:txBody>
      </p:sp>
      <p:sp>
        <p:nvSpPr>
          <p:cNvPr id="3" name="ZoneTexte 2"/>
          <p:cNvSpPr txBox="1"/>
          <p:nvPr/>
        </p:nvSpPr>
        <p:spPr>
          <a:xfrm>
            <a:off x="1687131" y="1713755"/>
            <a:ext cx="5550796" cy="400110"/>
          </a:xfrm>
          <a:prstGeom prst="rect">
            <a:avLst/>
          </a:prstGeom>
          <a:noFill/>
        </p:spPr>
        <p:txBody>
          <a:bodyPr wrap="square" rtlCol="0">
            <a:spAutoFit/>
          </a:bodyPr>
          <a:lstStyle/>
          <a:p>
            <a:pPr marL="342900" lvl="0" indent="-342900">
              <a:buFont typeface="Wingdings" panose="05000000000000000000" pitchFamily="2" charset="2"/>
              <a:buChar char="v"/>
            </a:pPr>
            <a:r>
              <a:rPr lang="fr-FR" sz="2000" dirty="0">
                <a:solidFill>
                  <a:schemeClr val="bg1"/>
                </a:solidFill>
              </a:rPr>
              <a:t>Un message de bienvenue à notre application.</a:t>
            </a:r>
          </a:p>
        </p:txBody>
      </p:sp>
      <p:pic>
        <p:nvPicPr>
          <p:cNvPr id="5" name="Image 4"/>
          <p:cNvPicPr>
            <a:picLocks noChangeAspect="1"/>
          </p:cNvPicPr>
          <p:nvPr/>
        </p:nvPicPr>
        <p:blipFill rotWithShape="1">
          <a:blip r:embed="rId2">
            <a:extLst>
              <a:ext uri="{28A0092B-C50C-407E-A947-70E740481C1C}">
                <a14:useLocalDpi xmlns:a14="http://schemas.microsoft.com/office/drawing/2010/main" val="0"/>
              </a:ext>
            </a:extLst>
          </a:blip>
          <a:srcRect l="21734" r="5361" b="-2167"/>
          <a:stretch/>
        </p:blipFill>
        <p:spPr>
          <a:xfrm>
            <a:off x="1712889" y="2548918"/>
            <a:ext cx="6825803" cy="447706"/>
          </a:xfrm>
          <a:prstGeom prst="rect">
            <a:avLst/>
          </a:prstGeom>
        </p:spPr>
      </p:pic>
      <p:sp>
        <p:nvSpPr>
          <p:cNvPr id="6" name="ZoneTexte 5"/>
          <p:cNvSpPr txBox="1"/>
          <p:nvPr/>
        </p:nvSpPr>
        <p:spPr>
          <a:xfrm>
            <a:off x="1712889" y="3290564"/>
            <a:ext cx="9247032" cy="1015663"/>
          </a:xfrm>
          <a:prstGeom prst="rect">
            <a:avLst/>
          </a:prstGeom>
          <a:noFill/>
        </p:spPr>
        <p:txBody>
          <a:bodyPr wrap="square" rtlCol="0">
            <a:spAutoFit/>
          </a:bodyPr>
          <a:lstStyle/>
          <a:p>
            <a:pPr marL="342900" lvl="0" indent="-342900">
              <a:buFont typeface="Wingdings" panose="05000000000000000000" pitchFamily="2" charset="2"/>
              <a:buChar char="v"/>
            </a:pPr>
            <a:r>
              <a:rPr lang="fr-FR" sz="2000" dirty="0" smtClean="0">
                <a:solidFill>
                  <a:schemeClr val="bg1"/>
                </a:solidFill>
              </a:rPr>
              <a:t>  Un </a:t>
            </a:r>
            <a:r>
              <a:rPr lang="fr-FR" sz="2000" dirty="0">
                <a:solidFill>
                  <a:schemeClr val="bg1"/>
                </a:solidFill>
              </a:rPr>
              <a:t>entête qui contient le logo de notre application, une barre de recherche, un élément qui contient des liens pour le besoin d’aide, un bouton de login qui affiche une fenêtre de login dans la même page, et un lien de la page panier.</a:t>
            </a: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857" y="4819544"/>
            <a:ext cx="10058400" cy="509286"/>
          </a:xfrm>
          <a:prstGeom prst="rect">
            <a:avLst/>
          </a:prstGeom>
        </p:spPr>
      </p:pic>
    </p:spTree>
    <p:extLst>
      <p:ext uri="{BB962C8B-B14F-4D97-AF65-F5344CB8AC3E}">
        <p14:creationId xmlns:p14="http://schemas.microsoft.com/office/powerpoint/2010/main" val="27722896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1703</TotalTime>
  <Words>951</Words>
  <Application>Microsoft Office PowerPoint</Application>
  <PresentationFormat>Grand écran</PresentationFormat>
  <Paragraphs>100</Paragraphs>
  <Slides>38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38</vt:i4>
      </vt:variant>
    </vt:vector>
  </HeadingPairs>
  <TitlesOfParts>
    <vt:vector size="43" baseType="lpstr">
      <vt:lpstr>Arial</vt:lpstr>
      <vt:lpstr>Trebuchet MS</vt:lpstr>
      <vt:lpstr>Tw Cen MT</vt:lpstr>
      <vt:lpstr>Wingdings</vt:lpstr>
      <vt:lpstr>Circuit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rhounan</dc:creator>
  <cp:lastModifiedBy>rhounan</cp:lastModifiedBy>
  <cp:revision>27</cp:revision>
  <dcterms:created xsi:type="dcterms:W3CDTF">2018-10-01T20:18:47Z</dcterms:created>
  <dcterms:modified xsi:type="dcterms:W3CDTF">2018-10-04T13:47:56Z</dcterms:modified>
</cp:coreProperties>
</file>