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3" roundtripDataSignature="AMtx7mg9CgjXLld8ptoL8a35yts1isV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F34"/>
    <a:srgbClr val="E05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3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3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13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13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83706-A8D8-4844-982A-04D6A2D9C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B26EE64-5889-4D21-9695-626AC2B53EAC}" type="datetime1">
              <a:rPr lang="en-US" smtClean="0"/>
              <a:t>9/9/2025</a:t>
            </a:fld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8EB78A-5234-47D7-9BA2-B4061B6D7558}" type="datetime1">
              <a:rPr lang="en-US" smtClean="0"/>
              <a:t>9/9/2025</a:t>
            </a:fld>
            <a:endParaRPr/>
          </a:p>
        </p:txBody>
      </p:sp>
      <p:sp>
        <p:nvSpPr>
          <p:cNvPr id="82" name="Google Shape;82;p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C8D3-8EDE-477D-9075-C662CB6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28100"/>
            <a:ext cx="10515600" cy="62995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1261-0AA0-4025-B2E0-004D6E26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3"/>
            <a:ext cx="10578353" cy="477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6559-DB24-4C42-8C3F-846EF034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5A6D-E6EC-4B0B-AEA7-1970BD0A44C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F1CE-16A3-42CD-90C9-67ED03F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5EAF-BAD0-4D23-BC1E-8A041010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44523E5-3816-41A4-AAA3-3A12428561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1F6AB-A45E-4DD5-A2B3-AE74DFD493A3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E4E3369-6F2A-4589-A381-A633E30030EC}" type="datetime1">
              <a:rPr lang="en-US" smtClean="0"/>
              <a:t>9/9/2025</a:t>
            </a:fld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52D163-B65E-4707-8109-CABD29C5947F}" type="datetime1">
              <a:rPr lang="en-US" smtClean="0"/>
              <a:t>9/9/2025</a:t>
            </a:fld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79BD3C-B1AF-45F6-AF3F-B9660CDB5593}" type="datetime1">
              <a:rPr lang="en-US" smtClean="0"/>
              <a:t>9/9/2025</a:t>
            </a:fld>
            <a:endParaRPr/>
          </a:p>
        </p:txBody>
      </p:sp>
      <p:sp>
        <p:nvSpPr>
          <p:cNvPr id="47" name="Google Shape;47;p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9932CD3-D349-423E-AEC9-15ECC01744BC}" type="datetime1">
              <a:rPr lang="en-US" smtClean="0"/>
              <a:t>9/9/2025</a:t>
            </a:fld>
            <a:endParaRPr/>
          </a:p>
        </p:txBody>
      </p:sp>
      <p:sp>
        <p:nvSpPr>
          <p:cNvPr id="52" name="Google Shape;52;p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2445EA-94E6-4B66-AA24-A004AC1747C2}" type="datetime1">
              <a:rPr lang="en-US" smtClean="0"/>
              <a:t>9/9/2025</a:t>
            </a:fld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1F2BE6F-6F18-4006-9F48-76A99AEB8E28}" type="datetime1">
              <a:rPr lang="en-US" smtClean="0"/>
              <a:t>9/9/2025</a:t>
            </a:fld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89717CF-ED72-4B6F-9262-312E0174468F}" type="datetime1">
              <a:rPr lang="en-US" smtClean="0"/>
              <a:t>9/9/2025</a:t>
            </a:fld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7B575B5-E6DA-4ADD-8072-BCBB61883A18}" type="datetime1">
              <a:rPr lang="en-US" smtClean="0"/>
              <a:t>9/9/2025</a:t>
            </a:fld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49BC62F-DCC9-4D5D-88AE-364D70D18BCE}" type="datetime1">
              <a:rPr lang="en-US" smtClean="0"/>
              <a:t>9/9/2025</a:t>
            </a:fld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2963066"/>
            <a:ext cx="12192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4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800" b="1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4-5: Image Filtering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213534"/>
            <a:ext cx="12192000" cy="32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</a:t>
            </a:r>
            <a:r>
              <a:rPr lang="en-GB" sz="1800" b="1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4118 </a:t>
            </a: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800" b="1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 and Image Processing Laboratory</a:t>
            </a:r>
            <a:endParaRPr sz="3200" b="1" i="0" u="none" strike="noStrike" cap="none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2F465-2451-2727-AB2C-800DD22F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30189"/>
            <a:ext cx="9144000" cy="6407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Kazi Saeed Alam, Assistant Professor, Dept of CSE, KUET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email: saeed.alam@cse.kuet.ac.bd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C42BD7-93FC-49B2-8A6B-73AAFB7AB458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48672-20DC-4198-AA71-B20029A4A4C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93FD2E-478A-4989-A7B9-9591E67F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393E8-F05A-44CF-B705-56195D47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2AC15B11-1C09-49ED-BF90-DCFEC1FE4A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4B1B869-3EDB-4979-8A7E-87758DB1841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8820569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Convolution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20662-5BBC-4F28-A6D6-3CC9D08B5E3D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D5F92-F03C-45E9-9706-9915F162B4F3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A8CA3-2D3B-42B6-8400-814423DC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A55B6-34A0-4236-B6FE-BA4A3E656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AA52EB5F-E278-45DF-BB45-93645F066F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5DCCCE3-AE71-4906-BA47-1CF9261240D8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0805665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C3AF6D-9830-4952-B5B7-9EA24EC54853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7B0DA-23A7-4330-BAF4-8BBEFF9D89F1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5F5C2-EAA7-4A1D-9E21-C690591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ABA2BA-A829-453F-8BDA-B5C64DC8D3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3E0329-E4E6-438F-A9CE-55783F43C4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F6EB8B7-7677-4DE4-9D1D-EBBDD3C59155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6994903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083577-7514-442A-8E02-7539250AF20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02B72-8504-454E-BFB3-76DCAF3CC5B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D274F-6054-44C4-A8DA-0E06B73C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F151AF6-CCF7-4356-B1DC-869108B85C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08A9505-2506-40ED-9423-B7AEE4B517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A1F3843-B83A-456C-9DA0-59CFE66431D3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36027177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E9137-D1A0-49E1-8C0E-0B91980FE90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A3A43-12DA-4B48-919A-2680F6B8723D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7F49B-F5DC-48A7-BC16-692BEBE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22256A-73C9-4A4D-B311-4FF140D2D4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92A9271-CCCA-4FCE-AC4F-EC1F32D45A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251443B-58EC-43E2-A388-59F21053A96C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52494760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BB0975-DC1F-4912-8ED0-DF45E3A6CC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B0AAE-0C4A-43A6-9C76-5AEB4E405C74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863EC-41D3-44F9-8020-5413F45C921B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05CB2C-2AAA-4114-8005-9AA1A64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6913E5-1D32-4BD3-930A-68DC3278E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101227-0C64-48D7-875F-FC0ABC8BC37B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68629916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F722-F560-4C85-9EB1-69259588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921E28-67A0-4AC1-AEB5-0493B5F0B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525817"/>
            <a:ext cx="2857500" cy="2857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F18A-14DD-4BC3-BDB7-545F1E3E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1B06-A20F-4B11-8234-471F9C6A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4" y="1865211"/>
            <a:ext cx="3877392" cy="883997"/>
          </a:xfrm>
          <a:prstGeom prst="rect">
            <a:avLst/>
          </a:prstGeom>
        </p:spPr>
      </p:pic>
      <p:pic>
        <p:nvPicPr>
          <p:cNvPr id="12" name="Picture 149" descr="txp_fig">
            <a:extLst>
              <a:ext uri="{FF2B5EF4-FFF2-40B4-BE49-F238E27FC236}">
                <a16:creationId xmlns:a16="http://schemas.microsoft.com/office/drawing/2014/main" id="{47153F58-ADF5-436B-B66B-5DBB4E79857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7264" y="5435008"/>
            <a:ext cx="1125177" cy="3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57E331-93B2-42EA-AC46-7DC067080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833" y="2868145"/>
            <a:ext cx="2981325" cy="2447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C01C9B-8694-4400-9280-9EA5363081FC}"/>
              </a:ext>
            </a:extLst>
          </p:cNvPr>
          <p:cNvSpPr txBox="1"/>
          <p:nvPr/>
        </p:nvSpPr>
        <p:spPr>
          <a:xfrm>
            <a:off x="10296525" y="200025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F605D2-0CE3-4F01-ABB9-89AC62764628}"/>
              </a:ext>
            </a:extLst>
          </p:cNvPr>
          <p:cNvSpPr txBox="1"/>
          <p:nvPr/>
        </p:nvSpPr>
        <p:spPr>
          <a:xfrm>
            <a:off x="10208359" y="467564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53399-B13C-4D28-BDFD-4286652A1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3489600"/>
            <a:ext cx="2857500" cy="27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4AD4-49DF-455A-8770-D72A7569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CF6C-1307-4F07-8611-D0552135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Apply Convolution using both </a:t>
            </a:r>
            <a:r>
              <a:rPr lang="en-US" b="1" dirty="0"/>
              <a:t>smoothing and sharpening kernels </a:t>
            </a:r>
            <a:r>
              <a:rPr lang="en-US" dirty="0"/>
              <a:t>on </a:t>
            </a:r>
            <a:r>
              <a:rPr lang="en-US" b="1" dirty="0"/>
              <a:t>a grayscale image </a:t>
            </a:r>
            <a:r>
              <a:rPr lang="en-US" dirty="0"/>
              <a:t>and output the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process for the </a:t>
            </a:r>
            <a:r>
              <a:rPr lang="en-US" b="1" dirty="0"/>
              <a:t>Color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2600" dirty="0"/>
              <a:t>Take </a:t>
            </a:r>
            <a:r>
              <a:rPr lang="en-US" sz="2600" b="1" dirty="0"/>
              <a:t>an RGB image </a:t>
            </a:r>
            <a:r>
              <a:rPr lang="en-US" sz="2600" dirty="0"/>
              <a:t>and apply convolution with each kernel, applying convolution separately on each channel.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Convert the RGB image to </a:t>
            </a:r>
            <a:r>
              <a:rPr lang="en-US" sz="2600" b="1" dirty="0"/>
              <a:t>HSV mode </a:t>
            </a:r>
            <a:r>
              <a:rPr lang="en-US" sz="2600" dirty="0"/>
              <a:t>and apply convolution </a:t>
            </a:r>
            <a:r>
              <a:rPr lang="en-US" sz="2600" dirty="0" smtClean="0"/>
              <a:t>on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r>
              <a:rPr lang="en-US" sz="2600" dirty="0"/>
              <a:t>channel of HSV space.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Subtract the resulting image obtained from the RGB and HSV modes to distinguish their differences.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(2) for both smoothing and sharpening kernels.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BA14-8C29-4E09-BEBE-8299F400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DB5E-7292-4BF4-AC1E-5999EFC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09B0-D67A-4646-8D86-68B2BBDB3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Instructions for Filters: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smoothing filters like the Gaussian blur filter and Mean </a:t>
            </a:r>
            <a:r>
              <a:rPr lang="en-US" dirty="0" smtClean="0"/>
              <a:t>filter.</a:t>
            </a:r>
          </a:p>
          <a:p>
            <a:pPr marL="514350" indent="-514350"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the Gaussian filter, create a filter function with parameters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l-GR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dirty="0">
                <a:ea typeface="Cambria Math" panose="02040503050406030204" pitchFamily="18" charset="0"/>
              </a:rPr>
              <a:t>(which will be </a:t>
            </a:r>
            <a:r>
              <a:rPr lang="en-US" dirty="0">
                <a:solidFill>
                  <a:srgbClr val="FF0000"/>
                </a:solidFill>
                <a:ea typeface="Cambria Math" panose="02040503050406030204" pitchFamily="18" charset="0"/>
              </a:rPr>
              <a:t>user-input</a:t>
            </a:r>
            <a:r>
              <a:rPr lang="en-US" dirty="0">
                <a:ea typeface="Cambria Math" panose="02040503050406030204" pitchFamily="18" charset="0"/>
              </a:rPr>
              <a:t>) such that  it satisfies: </a:t>
            </a:r>
            <a:r>
              <a:rPr lang="en-US" baseline="-25000" dirty="0">
                <a:ea typeface="Cambria Math" panose="02040503050406030204" pitchFamily="18" charset="0"/>
              </a:rPr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Sharpening filters like the Laplacian filter, and Laplacian of a Gaussian (</a:t>
            </a:r>
            <a:r>
              <a:rPr lang="en-US" dirty="0" err="1"/>
              <a:t>LoG</a:t>
            </a:r>
            <a:r>
              <a:rPr lang="en-US" dirty="0"/>
              <a:t>) filter for each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with the Sobel filter.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E9A1-8FBA-4973-91DB-48A1F87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82A18-C4AF-4925-98F8-B25D74CBFC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6"/>
          <a:stretch/>
        </p:blipFill>
        <p:spPr>
          <a:xfrm>
            <a:off x="3396332" y="3536751"/>
            <a:ext cx="5512909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E05-6867-4C24-BA8D-1CAB78F4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9A1-190F-4790-979A-6F4E9355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78919"/>
            <a:ext cx="3677527" cy="992841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400" dirty="0"/>
              <a:t>Applying Gaussian filter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3951-B8CB-4B9E-B128-DABA07F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FE76C-5B19-4D41-8167-C13846E7D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57" y="2445683"/>
            <a:ext cx="3025028" cy="3025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BD0DC7-6098-4222-9C72-CE2314E5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15" y="3639811"/>
            <a:ext cx="2924174" cy="2924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DAFE6-0086-4FD6-B1E4-78FC37356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12" y="136525"/>
            <a:ext cx="2924175" cy="292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D484FF-0D60-4611-A429-39211AA43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72" y="2423271"/>
            <a:ext cx="2924175" cy="2924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E33318-1809-4C11-B926-FB2CCE3D68F7}"/>
              </a:ext>
            </a:extLst>
          </p:cNvPr>
          <p:cNvSpPr txBox="1"/>
          <p:nvPr/>
        </p:nvSpPr>
        <p:spPr>
          <a:xfrm>
            <a:off x="1967709" y="5498957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764DC-8987-48D3-A641-7300A75FF19D}"/>
              </a:ext>
            </a:extLst>
          </p:cNvPr>
          <p:cNvSpPr txBox="1"/>
          <p:nvPr/>
        </p:nvSpPr>
        <p:spPr>
          <a:xfrm>
            <a:off x="5409457" y="2980923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Convoluted in RGB 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0ADEF-CCD5-4E39-8E98-81407465AEEC}"/>
              </a:ext>
            </a:extLst>
          </p:cNvPr>
          <p:cNvSpPr txBox="1"/>
          <p:nvPr/>
        </p:nvSpPr>
        <p:spPr>
          <a:xfrm>
            <a:off x="5364160" y="6513140"/>
            <a:ext cx="250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Convoluted in HSV 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2616F-9C05-4221-A1DE-7FB198D3078B}"/>
              </a:ext>
            </a:extLst>
          </p:cNvPr>
          <p:cNvSpPr txBox="1"/>
          <p:nvPr/>
        </p:nvSpPr>
        <p:spPr>
          <a:xfrm>
            <a:off x="8968557" y="5498957"/>
            <a:ext cx="318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between the outputs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FCBFCA-ED48-403E-9940-471673EEE703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8131987" y="1598613"/>
            <a:ext cx="836570" cy="2359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59678C-2B5E-4CEA-B86B-C8120629E8D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086689" y="3958197"/>
            <a:ext cx="881868" cy="114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E8A-4A1F-49A8-A90A-DA654ED5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0" dirty="0">
                <a:effectLst/>
              </a:rPr>
              <a:t>Image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9DFA-EE40-4ACC-8222-26A89CEA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Image processing </a:t>
            </a:r>
            <a:r>
              <a:rPr lang="en-US" dirty="0"/>
              <a:t>is converting an image to a digital format and applying various functions to it to create a better image or extract additional information from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Digital Image:  </a:t>
            </a:r>
            <a:r>
              <a:rPr lang="en-US" dirty="0"/>
              <a:t>is present in pixelated form. </a:t>
            </a:r>
          </a:p>
          <a:p>
            <a:r>
              <a:rPr lang="en-US" b="1" dirty="0"/>
              <a:t>Grayscale Image: </a:t>
            </a:r>
            <a:r>
              <a:rPr lang="en-US" dirty="0"/>
              <a:t>Every pixel size is one byte and has a variation of 256 colors from black to white.</a:t>
            </a:r>
          </a:p>
          <a:p>
            <a:r>
              <a:rPr lang="en-US" b="1" dirty="0"/>
              <a:t>Color Image: </a:t>
            </a:r>
            <a:r>
              <a:rPr lang="en-US" dirty="0"/>
              <a:t>composed of multiple color channels, each representing the intensity of a specific color or perceptual feature. The most common color models:</a:t>
            </a:r>
          </a:p>
          <a:p>
            <a:pPr lvl="2"/>
            <a:r>
              <a:rPr lang="en-US" sz="2400" dirty="0"/>
              <a:t>RGB(Red, Green, Blue), </a:t>
            </a:r>
          </a:p>
          <a:p>
            <a:pPr lvl="2"/>
            <a:r>
              <a:rPr lang="en-US" sz="2400" dirty="0"/>
              <a:t>HSI(Hue, Saturation, Intensity), and </a:t>
            </a:r>
          </a:p>
          <a:p>
            <a:pPr lvl="2"/>
            <a:r>
              <a:rPr lang="en-US" sz="2400" dirty="0"/>
              <a:t>HSV(Hue, Saturation, Value).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F841C-2D2D-4208-92F9-7092A550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0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13D9-8C4B-4BE3-A454-ED7E5567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EEE9-7BD9-4523-A331-7737C431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00784"/>
            <a:ext cx="10578353" cy="10757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Apply </a:t>
            </a:r>
            <a:r>
              <a:rPr lang="en-US" b="1" dirty="0"/>
              <a:t>Prewitt operator </a:t>
            </a:r>
            <a:r>
              <a:rPr lang="en-US" dirty="0"/>
              <a:t>using </a:t>
            </a:r>
            <a:r>
              <a:rPr lang="en-US" b="1" dirty="0"/>
              <a:t>Convolution</a:t>
            </a:r>
            <a:r>
              <a:rPr lang="en-US" dirty="0"/>
              <a:t>: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works like as first order derivate and calculates the difference of pixel intensities in a edge region.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6FDC-4FF6-4001-BB08-20151634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1A1016-41E4-4B0C-97B4-0A59582E17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91217" y="3148468"/>
          <a:ext cx="3199218" cy="1630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406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4E8040-4BE8-48CA-8F4D-BF424ED022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2982" y="3148468"/>
          <a:ext cx="3199218" cy="163012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406">
                  <a:extLst>
                    <a:ext uri="{9D8B030D-6E8A-4147-A177-3AD203B41FA5}">
                      <a16:colId xmlns:a16="http://schemas.microsoft.com/office/drawing/2014/main" val="1191835172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040369898"/>
                    </a:ext>
                  </a:extLst>
                </a:gridCol>
                <a:gridCol w="1066406">
                  <a:extLst>
                    <a:ext uri="{9D8B030D-6E8A-4147-A177-3AD203B41FA5}">
                      <a16:colId xmlns:a16="http://schemas.microsoft.com/office/drawing/2014/main" val="3750792667"/>
                    </a:ext>
                  </a:extLst>
                </a:gridCol>
              </a:tblGrid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693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609539"/>
                  </a:ext>
                </a:extLst>
              </a:tr>
              <a:tr h="5433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348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CD64F3-35BF-41C3-BA51-1FFDB984D631}"/>
              </a:ext>
            </a:extLst>
          </p:cNvPr>
          <p:cNvSpPr txBox="1"/>
          <p:nvPr/>
        </p:nvSpPr>
        <p:spPr>
          <a:xfrm>
            <a:off x="1670451" y="4930962"/>
            <a:ext cx="3914775" cy="653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find the edges in the horizontal direction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AC2F8-B44E-4B29-ABF0-BDB74195BA35}"/>
              </a:ext>
            </a:extLst>
          </p:cNvPr>
          <p:cNvSpPr txBox="1"/>
          <p:nvPr/>
        </p:nvSpPr>
        <p:spPr>
          <a:xfrm>
            <a:off x="6782982" y="4952966"/>
            <a:ext cx="319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will find edges in the vertical direction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D35-9ECB-4A56-9975-CDAE9BAF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81FB-FB2B-4AC5-9060-7186E78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25330-D471-4D98-893E-97A677B8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3" y="1938952"/>
            <a:ext cx="3252413" cy="321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C25A80-FB25-49D1-A991-AD43CEE0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22" y="1938952"/>
            <a:ext cx="3277972" cy="3214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4096-242C-4D2A-AC53-0548A8121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579" y="1938952"/>
            <a:ext cx="3277973" cy="3245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A58CF-DB03-42D9-A2E9-499C17A5EF4E}"/>
              </a:ext>
            </a:extLst>
          </p:cNvPr>
          <p:cNvSpPr txBox="1"/>
          <p:nvPr/>
        </p:nvSpPr>
        <p:spPr>
          <a:xfrm>
            <a:off x="5048250" y="5419725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G</a:t>
            </a:r>
            <a:r>
              <a:rPr lang="en-US" baseline="-25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3B0C-FCE4-4D32-9E78-27BACA0883E4}"/>
              </a:ext>
            </a:extLst>
          </p:cNvPr>
          <p:cNvSpPr txBox="1"/>
          <p:nvPr/>
        </p:nvSpPr>
        <p:spPr>
          <a:xfrm>
            <a:off x="9128188" y="5419725"/>
            <a:ext cx="126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</a:t>
            </a:r>
            <a:r>
              <a:rPr lang="en-US" dirty="0" err="1"/>
              <a:t>G</a:t>
            </a:r>
            <a:r>
              <a:rPr lang="en-US" baseline="-25000" dirty="0" err="1"/>
              <a:t>y</a:t>
            </a:r>
            <a:endParaRPr 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7606FD-5B32-4FD9-84BB-554ED0ABA3C0}"/>
              </a:ext>
            </a:extLst>
          </p:cNvPr>
          <p:cNvSpPr txBox="1"/>
          <p:nvPr/>
        </p:nvSpPr>
        <p:spPr>
          <a:xfrm>
            <a:off x="1428750" y="5334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87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87A-971E-4657-B214-BE126A7D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77605-5EB3-4B6D-9EDA-48DE3492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300D-2D58-403D-B383-71F4148C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45" y="1864655"/>
            <a:ext cx="3802710" cy="3848433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03DD3C4-AB38-4DEB-BAB4-747948F0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533650"/>
            <a:ext cx="2771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400">
                <a:latin typeface="Times New Roman" panose="02020603050405020304" pitchFamily="18" charset="0"/>
                <a:cs typeface="Angsana New" pitchFamily="18" charset="-120"/>
              </a:rPr>
              <a:t>Gradient Magnitude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B4075-D664-4F89-9E53-A5BB356D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8" y="2994025"/>
            <a:ext cx="2549157" cy="8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2FC8-8F21-47B2-8ABD-1D766069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Image</a:t>
            </a:r>
            <a:endParaRPr lang="en-US" dirty="0"/>
          </a:p>
        </p:txBody>
      </p:sp>
      <p:pic>
        <p:nvPicPr>
          <p:cNvPr id="2050" name="Picture 2" descr="image in 2d space">
            <a:extLst>
              <a:ext uri="{FF2B5EF4-FFF2-40B4-BE49-F238E27FC236}">
                <a16:creationId xmlns:a16="http://schemas.microsoft.com/office/drawing/2014/main" id="{18DCBEF8-CF99-4A39-962F-76459766C3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1"/>
          <a:stretch/>
        </p:blipFill>
        <p:spPr bwMode="auto">
          <a:xfrm>
            <a:off x="859366" y="2105819"/>
            <a:ext cx="2857500" cy="26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94B1CB-88BD-46B0-AA4F-980326C0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37F1E9-E789-4270-90E1-30680CDC796A}"/>
              </a:ext>
            </a:extLst>
          </p:cNvPr>
          <p:cNvCxnSpPr>
            <a:cxnSpLocks/>
          </p:cNvCxnSpPr>
          <p:nvPr/>
        </p:nvCxnSpPr>
        <p:spPr>
          <a:xfrm flipV="1">
            <a:off x="695325" y="2234009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636440-63FF-4693-B367-0A22C33FBFBF}"/>
              </a:ext>
            </a:extLst>
          </p:cNvPr>
          <p:cNvCxnSpPr/>
          <p:nvPr/>
        </p:nvCxnSpPr>
        <p:spPr>
          <a:xfrm>
            <a:off x="859366" y="4829176"/>
            <a:ext cx="2445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42B215-351F-4D7E-BF0B-58A4A0C32EF4}"/>
              </a:ext>
            </a:extLst>
          </p:cNvPr>
          <p:cNvSpPr/>
          <p:nvPr/>
        </p:nvSpPr>
        <p:spPr>
          <a:xfrm>
            <a:off x="341312" y="3234134"/>
            <a:ext cx="321734" cy="36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B60D4-B4DA-4465-B541-35F658403722}"/>
              </a:ext>
            </a:extLst>
          </p:cNvPr>
          <p:cNvSpPr/>
          <p:nvPr/>
        </p:nvSpPr>
        <p:spPr>
          <a:xfrm>
            <a:off x="1779314" y="4863307"/>
            <a:ext cx="321734" cy="361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80932E-EE55-4D4A-86AD-F79C90DA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105819"/>
            <a:ext cx="2857500" cy="2846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619B01-2132-401D-80D7-5F7AD2C67A8F}"/>
              </a:ext>
            </a:extLst>
          </p:cNvPr>
          <p:cNvSpPr txBox="1"/>
          <p:nvPr/>
        </p:nvSpPr>
        <p:spPr>
          <a:xfrm>
            <a:off x="5082375" y="5040591"/>
            <a:ext cx="23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Grayscale Image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F29DB-9466-4A67-A3AE-DCFDEABB5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046" y="2153722"/>
            <a:ext cx="2776270" cy="2798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C43FD-262B-4E6B-A467-7608266BE0DF}"/>
              </a:ext>
            </a:extLst>
          </p:cNvPr>
          <p:cNvSpPr txBox="1"/>
          <p:nvPr/>
        </p:nvSpPr>
        <p:spPr>
          <a:xfrm>
            <a:off x="8351379" y="5083005"/>
            <a:ext cx="262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Color image in RGB space</a:t>
            </a:r>
          </a:p>
        </p:txBody>
      </p:sp>
    </p:spTree>
    <p:extLst>
      <p:ext uri="{BB962C8B-B14F-4D97-AF65-F5344CB8AC3E}">
        <p14:creationId xmlns:p14="http://schemas.microsoft.com/office/powerpoint/2010/main" val="150930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993-CB3B-4285-8F1F-275BB75E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Digital Image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3C6F3E-7892-49B0-9BD8-D68C54B00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"/>
          <a:stretch/>
        </p:blipFill>
        <p:spPr>
          <a:xfrm>
            <a:off x="4002833" y="4044715"/>
            <a:ext cx="8138248" cy="26770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4F03-F6F7-4CDB-98DF-94BE1057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9A81D-CD1D-408B-9187-C8760F7AE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3" y="1288890"/>
            <a:ext cx="8138248" cy="2652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286FAE-F69A-461F-997A-F286786B1E4A}"/>
              </a:ext>
            </a:extLst>
          </p:cNvPr>
          <p:cNvSpPr txBox="1"/>
          <p:nvPr/>
        </p:nvSpPr>
        <p:spPr>
          <a:xfrm>
            <a:off x="1922666" y="4921558"/>
            <a:ext cx="2407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Figure(Left to right): Blue, Green, Red 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04832-3816-4F27-B97B-97F584204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8" y="1382197"/>
            <a:ext cx="2641554" cy="26625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C01228-37D1-44C5-89C5-7A30540D8064}"/>
              </a:ext>
            </a:extLst>
          </p:cNvPr>
          <p:cNvSpPr txBox="1"/>
          <p:nvPr/>
        </p:nvSpPr>
        <p:spPr>
          <a:xfrm>
            <a:off x="498673" y="405860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Color image in RGB space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4B72-67AD-45CA-913A-3FA278E2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3A54-1994-4763-916E-8E45E965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is an operation performed on two functions to produce a third function.</a:t>
            </a:r>
          </a:p>
          <a:p>
            <a:r>
              <a:rPr lang="en-US" dirty="0"/>
              <a:t>In image processing, convolution is the process of transforming an image by applying a kernel over each pixel and its local neighbors across the entire image.</a:t>
            </a:r>
          </a:p>
          <a:p>
            <a:r>
              <a:rPr lang="en-US" dirty="0"/>
              <a:t>The convolution operation applied on Image I(</a:t>
            </a:r>
            <a:r>
              <a:rPr lang="en-US" dirty="0" err="1"/>
              <a:t>x,y</a:t>
            </a:r>
            <a:r>
              <a:rPr lang="en-US" dirty="0"/>
              <a:t>) using a kernel F is given by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D9A5-3F38-4360-B3BB-0F372FD6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8440E-3443-4A44-ABD9-5F831FC7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058444"/>
            <a:ext cx="6781800" cy="138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5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C1A154-AB8A-4E35-B71A-9BBE0033D2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31A65-229C-4E90-96F0-C0F144CCD0CA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FCA32-B900-42FD-835A-560C6C480A0E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16227-EE33-4438-BEAA-3C49531F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52026-ABCB-47A5-99C4-077573AE8C1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46634846-DFE1-4DC6-985D-0EE9988B5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62630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0X7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543704-0FA1-44DC-B9B9-3415060D7D17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E55C5-6956-4792-92FD-BB187392D77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C8FAF-289B-4EB8-9899-1496698D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CBFA65-7A0B-4024-9EA5-95B8EB11354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98A51709-E103-4B28-A872-12103E1F43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FD6BA63-926C-4596-98D1-8A838A969661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27093321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0X8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089776-5268-4A43-B892-E4156350872E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D8684-07B1-4417-AA79-9A0513F41399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1F665-11B0-4046-AF42-D5A86D9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CB3242-7D3D-4815-997B-5178A623BC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D56DC8A8-3F8F-461F-9B31-A14545D452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3BDF433-C136-4591-A739-A6C805AC943A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9352471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634-014C-4C9E-BA24-B1853356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Convolution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821387-2C21-44E7-8ACF-AFD9F8E4EC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58879"/>
          <a:ext cx="290424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848">
                  <a:extLst>
                    <a:ext uri="{9D8B030D-6E8A-4147-A177-3AD203B41FA5}">
                      <a16:colId xmlns:a16="http://schemas.microsoft.com/office/drawing/2014/main" val="84783124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211762692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3959300151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825559865"/>
                    </a:ext>
                  </a:extLst>
                </a:gridCol>
                <a:gridCol w="580848">
                  <a:extLst>
                    <a:ext uri="{9D8B030D-6E8A-4147-A177-3AD203B41FA5}">
                      <a16:colId xmlns:a16="http://schemas.microsoft.com/office/drawing/2014/main" val="773077346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795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09321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54233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49118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017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AF17FB-AD58-473A-A39D-EA94908F0F19}"/>
              </a:ext>
            </a:extLst>
          </p:cNvPr>
          <p:cNvSpPr txBox="1"/>
          <p:nvPr/>
        </p:nvSpPr>
        <p:spPr>
          <a:xfrm>
            <a:off x="1904214" y="583519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381FB-3574-40B0-916B-46A89D62878A}"/>
              </a:ext>
            </a:extLst>
          </p:cNvPr>
          <p:cNvSpPr txBox="1"/>
          <p:nvPr/>
        </p:nvSpPr>
        <p:spPr>
          <a:xfrm>
            <a:off x="5693790" y="5731497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I(X,Y)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3FCD5-C044-4E20-B562-564ADEF1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523E5-3816-41A4-AAA3-3A12428561F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568DE-B2A7-464D-A416-0488B9F71C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12933" y="3206682"/>
          <a:ext cx="1996386" cy="1813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462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65462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</a:tblGrid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6044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D975C25-FF4B-40D0-88AF-05E181045E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61311" y="2758879"/>
          <a:ext cx="3032870" cy="2821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74">
                  <a:extLst>
                    <a:ext uri="{9D8B030D-6E8A-4147-A177-3AD203B41FA5}">
                      <a16:colId xmlns:a16="http://schemas.microsoft.com/office/drawing/2014/main" val="3672323721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1145004362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337836990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706064886"/>
                    </a:ext>
                  </a:extLst>
                </a:gridCol>
                <a:gridCol w="606574">
                  <a:extLst>
                    <a:ext uri="{9D8B030D-6E8A-4147-A177-3AD203B41FA5}">
                      <a16:colId xmlns:a16="http://schemas.microsoft.com/office/drawing/2014/main" val="3189925287"/>
                    </a:ext>
                  </a:extLst>
                </a:gridCol>
              </a:tblGrid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61994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96869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6637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01252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19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86B1A7-3CD3-46ED-B520-325275EB1CD6}"/>
              </a:ext>
            </a:extLst>
          </p:cNvPr>
          <p:cNvSpPr txBox="1"/>
          <p:nvPr/>
        </p:nvSpPr>
        <p:spPr>
          <a:xfrm>
            <a:off x="9159972" y="5731497"/>
            <a:ext cx="9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* I(X,Y)</a:t>
            </a:r>
          </a:p>
        </p:txBody>
      </p:sp>
    </p:spTree>
    <p:extLst>
      <p:ext uri="{BB962C8B-B14F-4D97-AF65-F5344CB8AC3E}">
        <p14:creationId xmlns:p14="http://schemas.microsoft.com/office/powerpoint/2010/main" val="38513376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H[u,v]$&#10;\end{document}&#10;"/>
  <p:tag name="EXTERNALNAME" val="Edittex"/>
  <p:tag name="BLEND" val="False"/>
  <p:tag name="TRANSPARENT" val="False"/>
  <p:tag name="BITMAPFORMAT" val="bmpmono"/>
  <p:tag name="DEBUGINTERACTIVE" val="True"/>
  <p:tag name="ORIGWIDTH" val="235.7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1170</Words>
  <Application>Microsoft Office PowerPoint</Application>
  <PresentationFormat>Widescreen</PresentationFormat>
  <Paragraphs>735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Angsana New</vt:lpstr>
      <vt:lpstr>Arial</vt:lpstr>
      <vt:lpstr>Calibri</vt:lpstr>
      <vt:lpstr>Cambria Math</vt:lpstr>
      <vt:lpstr>Times New Roman</vt:lpstr>
      <vt:lpstr>Verdana</vt:lpstr>
      <vt:lpstr>Office Theme</vt:lpstr>
      <vt:lpstr>   Lab 4-5: Image Filtering</vt:lpstr>
      <vt:lpstr>Image Processing</vt:lpstr>
      <vt:lpstr>Digital Image</vt:lpstr>
      <vt:lpstr>Digital Image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Classwork</vt:lpstr>
      <vt:lpstr>Classwork</vt:lpstr>
      <vt:lpstr>Classwork</vt:lpstr>
      <vt:lpstr>Classwork</vt:lpstr>
      <vt:lpstr>Classwork</vt:lpstr>
      <vt:lpstr>Classwork</vt:lpstr>
      <vt:lpstr>Classwork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L1: Introduction</dc:title>
  <dc:creator>Microsoft Office User</dc:creator>
  <cp:lastModifiedBy>Asus</cp:lastModifiedBy>
  <cp:revision>47</cp:revision>
  <dcterms:created xsi:type="dcterms:W3CDTF">2022-05-28T04:31:37Z</dcterms:created>
  <dcterms:modified xsi:type="dcterms:W3CDTF">2025-09-09T16:21:55Z</dcterms:modified>
</cp:coreProperties>
</file>