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60" r:id="rId2"/>
  </p:sldMasterIdLst>
  <p:notesMasterIdLst>
    <p:notesMasterId r:id="rId13"/>
  </p:notesMasterIdLst>
  <p:sldIdLst>
    <p:sldId id="256" r:id="rId3"/>
    <p:sldId id="385" r:id="rId4"/>
    <p:sldId id="386" r:id="rId5"/>
    <p:sldId id="387" r:id="rId6"/>
    <p:sldId id="388" r:id="rId7"/>
    <p:sldId id="389" r:id="rId8"/>
    <p:sldId id="390" r:id="rId9"/>
    <p:sldId id="391" r:id="rId10"/>
    <p:sldId id="392" r:id="rId11"/>
    <p:sldId id="393"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3" roundtripDataSignature="AMtx7mg9CgjXLld8ptoL8a35yts1isVHF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2F34"/>
    <a:srgbClr val="E05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2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133"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37"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136"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3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3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3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B26EE64-5889-4D21-9695-626AC2B53EAC}" type="datetime1">
              <a:rPr lang="en-US" smtClean="0"/>
              <a:t>8/18/2025</a:t>
            </a:fld>
            <a:endParaRPr/>
          </a:p>
        </p:txBody>
      </p:sp>
      <p:sp>
        <p:nvSpPr>
          <p:cNvPr id="19" name="Google Shape;19;p1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4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4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78EB78A-5234-47D7-9BA2-B4061B6D7558}" type="datetime1">
              <a:rPr lang="en-US" smtClean="0"/>
              <a:t>8/18/2025</a:t>
            </a:fld>
            <a:endParaRPr/>
          </a:p>
        </p:txBody>
      </p:sp>
      <p:sp>
        <p:nvSpPr>
          <p:cNvPr id="82" name="Google Shape;82;p1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7A3FF-9141-45E8-B755-E24412292F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DFA5BA-64EF-4BEF-A77D-59421F1CC5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C374BA-0BF1-464A-A206-139518D5088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71C1B8-AD85-425D-A891-7F7F61302E2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8/18/2025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5245264-C8F3-454B-A2E8-F18608F54C1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21407D2-BE6D-49D3-B82D-F52DAF80B93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BBE439-A689-4E67-A7FC-21353A5E327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2413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0D6E4-58FD-4F5E-8EF0-25336D491785}"/>
              </a:ext>
            </a:extLst>
          </p:cNvPr>
          <p:cNvSpPr>
            <a:spLocks noGrp="1"/>
          </p:cNvSpPr>
          <p:nvPr>
            <p:ph type="title"/>
          </p:nvPr>
        </p:nvSpPr>
        <p:spPr>
          <a:xfrm>
            <a:off x="838200" y="365125"/>
            <a:ext cx="10515600" cy="647887"/>
          </a:xfrm>
        </p:spPr>
        <p:txBody>
          <a:bodyPr/>
          <a:lstStyle>
            <a:lvl1pPr>
              <a:defRPr b="1">
                <a:solidFill>
                  <a:schemeClr val="accent1">
                    <a:lumMod val="75000"/>
                  </a:schemeClr>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D11BAE46-2D00-4EA2-BB3E-0D91A14A6BD0}"/>
              </a:ext>
            </a:extLst>
          </p:cNvPr>
          <p:cNvSpPr>
            <a:spLocks noGrp="1"/>
          </p:cNvSpPr>
          <p:nvPr>
            <p:ph idx="1"/>
          </p:nvPr>
        </p:nvSpPr>
        <p:spPr>
          <a:xfrm>
            <a:off x="838200" y="1201271"/>
            <a:ext cx="10515600" cy="49756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B3BC85-5AB3-4E0B-B666-19AC052F6DB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5A7C1C3-5378-46F6-AA21-02B58FE971C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8/18/2025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3A7DC114-8F75-43E7-979F-EF5C2001535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E366C484-0E3A-44EA-8559-A22A2FCB727D}"/>
              </a:ext>
            </a:extLst>
          </p:cNvPr>
          <p:cNvSpPr>
            <a:spLocks noGrp="1"/>
          </p:cNvSpPr>
          <p:nvPr>
            <p:ph type="sldNum" sz="quarter" idx="12"/>
          </p:nvPr>
        </p:nvSpPr>
        <p:spPr/>
        <p:txBody>
          <a:bodyPr/>
          <a:lstStyle>
            <a:lvl1pPr>
              <a:defRPr sz="140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F1BBE439-A689-4E67-A7FC-21353A5E3273}" type="slidenum">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BE770D6A-3FD7-42FD-A476-85B1F00CAE44}"/>
              </a:ext>
            </a:extLst>
          </p:cNvPr>
          <p:cNvSpPr/>
          <p:nvPr userDrawn="1"/>
        </p:nvSpPr>
        <p:spPr>
          <a:xfrm>
            <a:off x="775447" y="1013012"/>
            <a:ext cx="10578353" cy="124433"/>
          </a:xfrm>
          <a:prstGeom prst="rect">
            <a:avLst/>
          </a:prstGeom>
          <a:gradFill flip="none" rotWithShape="1">
            <a:gsLst>
              <a:gs pos="0">
                <a:schemeClr val="accent1">
                  <a:lumMod val="5000"/>
                  <a:lumOff val="95000"/>
                </a:schemeClr>
              </a:gs>
              <a:gs pos="74000">
                <a:schemeClr val="accent1">
                  <a:lumMod val="75000"/>
                </a:schemeClr>
              </a:gs>
              <a:gs pos="83000">
                <a:schemeClr val="accent1">
                  <a:lumMod val="50000"/>
                </a:schemeClr>
              </a:gs>
              <a:gs pos="100000">
                <a:schemeClr val="accent1">
                  <a:lumMod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5378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8847-C3B2-4062-A312-8470639A43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B21D18-4B57-451B-BCCE-6270B470F1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1478026-920F-41C1-B09C-9C3AEC60FC0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49A1A5E-9C33-4F86-80D9-4BAED0911429}"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8/18/2025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DA4277F-A567-4DE2-9069-3486F087AE1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AE7B2B2-8F13-43E4-8DBE-5E0DC650A7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BBE439-A689-4E67-A7FC-21353A5E327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154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F2885-D6AE-444D-9E93-D461D38D35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E7F0B0-7675-4CB4-B1F3-D1239E0E69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E5491B-C40B-49C8-B56B-A1623FEF14B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E647DA-E47F-4B79-A90B-AFF638B14F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AA102CB-F384-4A4C-82B8-79D60BFA27C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8/18/2025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15827053-2487-412D-BFB4-93DBFC62EB8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6A22E3A-B41E-4F6A-88ED-78DFFE1A5AB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BBE439-A689-4E67-A7FC-21353A5E327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8675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B6F89-A02B-4132-8774-A1395D1BCA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062E5F-CA6C-4EDF-BD48-366EC90FF9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35B0677-BED7-4216-8A86-EA73D3EB0D8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26D05D-3447-4084-824C-10B6401718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3572110-AAE1-4116-8304-1279B9FEB78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AB4AC0-DA9C-4B3B-B738-64DA18BE908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6011134-CF07-4806-AC2D-C4CF86D8AF9B}"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8/18/2025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B9BC0346-E7CA-49D4-9F16-C51CE8763B4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58C20EDF-1961-4C69-B624-FB250EC38A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BBE439-A689-4E67-A7FC-21353A5E327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7315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3C67B-7AEC-4DE3-B0C0-3F3AAE23B4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3688C5-E58C-49CE-995A-8C22DF6ABE1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3767434-8F23-4DD5-BD51-853123BE4FA3}"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8/18/2025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B42F5AB5-AB00-4E48-9ACA-C9C8EF72771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8E57664E-F5E7-44AA-8CB8-05E72BB2880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BBE439-A689-4E67-A7FC-21353A5E327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737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902297-8E8E-4AB4-9D68-4806C3DB46E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94F706E-2165-4BB6-98D7-C9EE277D9AF2}"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8/18/2025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91C1B121-2BB3-4C47-A8BB-0235FCC1B2B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E05A7427-D0DA-442F-8D0D-0CDCA9E6E8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BBE439-A689-4E67-A7FC-21353A5E327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7195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45488-B7DC-4233-9CF4-2BAB6D2734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5622CB-FD0D-48BF-BEE0-48F522DA5E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FAF1D7-322A-4F2D-B449-0B75EDAF87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66A572E-12A5-4C6D-A0BD-E26583CA369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C8749A3-5F0E-45E0-B660-E2BE0FDEF0D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8/18/2025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361F9001-C117-4F23-B486-FA26671483B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99EC58DF-A1AA-4DBF-A169-6C121FC4F4F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BBE439-A689-4E67-A7FC-21353A5E327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74285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F773-E3C1-45FC-89A6-256624740E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7E4D61-5EDE-4C65-9A9B-95B9E159F8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5776EE-E80C-4D2F-BF09-A2C53CFBA2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BCEE148-6E35-4ACE-AA60-7DB5D026D9D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C0F3D22-82D8-46A7-A4C0-7A6FA54084BE}"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8/18/2025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97B866B-8263-405B-9B0A-014EF7528AC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5D3BC9C8-57C6-442E-9CD2-DE1361F90E9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BBE439-A689-4E67-A7FC-21353A5E327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2518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3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E4E3369-6F2A-4589-A381-A633E30030EC}" type="datetime1">
              <a:rPr lang="en-US" smtClean="0"/>
              <a:t>8/18/2025</a:t>
            </a:fld>
            <a:endParaRPr/>
          </a:p>
        </p:txBody>
      </p:sp>
      <p:sp>
        <p:nvSpPr>
          <p:cNvPr id="31" name="Google Shape;31;p1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F9DA2-750B-4770-9615-DBF50FDEAE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73B329-366B-4364-B3DD-6B02391CA8A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402620-E180-41CB-8196-DC02A9AE5BD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0FF004B-D373-4ACF-8E4D-48BE0C605F2C}"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8/18/2025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F719B56-7EC3-4CAC-A2B1-D41860A0744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58B3C05D-D514-433F-BF5B-B3AF249623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BBE439-A689-4E67-A7FC-21353A5E327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85489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58BD37-5EEC-4278-9EE0-DEDA68523E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954F55-9B66-4AF7-861C-2816F301B6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4E022F-DB20-48FF-B7DE-A7D6AE7ACB5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1975FD9-FC47-40E4-9D7D-6C72459C26E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8/18/2025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4A4F91C-FF26-425A-85F3-7D114B0018B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57A4D104-020C-4293-8961-D68B124F2A3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BBE439-A689-4E67-A7FC-21353A5E327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6618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3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3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152D163-B65E-4707-8109-CABD29C5947F}" type="datetime1">
              <a:rPr lang="en-US" smtClean="0"/>
              <a:t>8/18/2025</a:t>
            </a:fld>
            <a:endParaRPr/>
          </a:p>
        </p:txBody>
      </p:sp>
      <p:sp>
        <p:nvSpPr>
          <p:cNvPr id="38" name="Google Shape;38;p1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3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3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3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3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779BD3C-B1AF-45F6-AF3F-B9660CDB5593}" type="datetime1">
              <a:rPr lang="en-US" smtClean="0"/>
              <a:t>8/18/2025</a:t>
            </a:fld>
            <a:endParaRPr/>
          </a:p>
        </p:txBody>
      </p:sp>
      <p:sp>
        <p:nvSpPr>
          <p:cNvPr id="47" name="Google Shape;47;p1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89932CD3-D349-423E-AEC9-15ECC01744BC}" type="datetime1">
              <a:rPr lang="en-US" smtClean="0"/>
              <a:t>8/18/2025</a:t>
            </a:fld>
            <a:endParaRPr/>
          </a:p>
        </p:txBody>
      </p:sp>
      <p:sp>
        <p:nvSpPr>
          <p:cNvPr id="52" name="Google Shape;52;p1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A72445EA-94E6-4B66-AA24-A004AC1747C2}" type="datetime1">
              <a:rPr lang="en-US" smtClean="0"/>
              <a:t>8/18/2025</a:t>
            </a:fld>
            <a:endParaRPr/>
          </a:p>
        </p:txBody>
      </p:sp>
      <p:sp>
        <p:nvSpPr>
          <p:cNvPr id="56" name="Google Shape;56;p1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3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3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91F2BE6F-6F18-4006-9F48-76A99AEB8E28}" type="datetime1">
              <a:rPr lang="en-US" smtClean="0"/>
              <a:t>8/18/2025</a:t>
            </a:fld>
            <a:endParaRPr/>
          </a:p>
        </p:txBody>
      </p:sp>
      <p:sp>
        <p:nvSpPr>
          <p:cNvPr id="63" name="Google Shape;63;p1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3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38"/>
          <p:cNvSpPr>
            <a:spLocks noGrp="1"/>
          </p:cNvSpPr>
          <p:nvPr>
            <p:ph type="pic" idx="2"/>
          </p:nvPr>
        </p:nvSpPr>
        <p:spPr>
          <a:xfrm>
            <a:off x="5183188" y="987425"/>
            <a:ext cx="6172200" cy="4873625"/>
          </a:xfrm>
          <a:prstGeom prst="rect">
            <a:avLst/>
          </a:prstGeom>
          <a:noFill/>
          <a:ln>
            <a:noFill/>
          </a:ln>
        </p:spPr>
      </p:sp>
      <p:sp>
        <p:nvSpPr>
          <p:cNvPr id="68" name="Google Shape;68;p13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89717CF-ED72-4B6F-9262-312E0174468F}" type="datetime1">
              <a:rPr lang="en-US" smtClean="0"/>
              <a:t>8/18/2025</a:t>
            </a:fld>
            <a:endParaRPr/>
          </a:p>
        </p:txBody>
      </p:sp>
      <p:sp>
        <p:nvSpPr>
          <p:cNvPr id="70" name="Google Shape;70;p1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3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7B575B5-E6DA-4ADD-8072-BCBB61883A18}" type="datetime1">
              <a:rPr lang="en-US" smtClean="0"/>
              <a:t>8/18/2025</a:t>
            </a:fld>
            <a:endParaRPr/>
          </a:p>
        </p:txBody>
      </p:sp>
      <p:sp>
        <p:nvSpPr>
          <p:cNvPr id="76" name="Google Shape;76;p1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C49BC62F-DCC9-4D5D-88AE-364D70D18BCE}" type="datetime1">
              <a:rPr lang="en-US" smtClean="0"/>
              <a:t>8/18/2025</a:t>
            </a:fld>
            <a:endParaRPr/>
          </a:p>
        </p:txBody>
      </p:sp>
      <p:sp>
        <p:nvSpPr>
          <p:cNvPr id="13" name="Google Shape;13;p1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AFB313-169D-44B0-B14E-EBFDCD9F3E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2043F3-FEEE-4505-B1D8-82EAFD1845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139A35-A1B8-43A6-9D9A-6497217D9C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64B2897B-F47E-49C0-A30B-118D7B86E5F3}"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8/18/2025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D3EC52CA-23CF-4E6B-ADFB-73587FFDB2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56E1C351-54FE-4C8D-8888-FAE1CFCA25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F1BBE439-A689-4E67-A7FC-21353A5E327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74976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6.png"/><Relationship Id="rId7"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Layout" Target="../slideLayouts/slideLayout1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1.png"/><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0" y="2963066"/>
            <a:ext cx="12192000" cy="587829"/>
          </a:xfrm>
          <a:prstGeom prst="rect">
            <a:avLst/>
          </a:prstGeom>
          <a:noFill/>
          <a:ln>
            <a:noFill/>
          </a:ln>
        </p:spPr>
        <p:txBody>
          <a:bodyPr spcFirstLastPara="1" wrap="square" lIns="91425" tIns="45700" rIns="91425" bIns="45700" anchor="b" anchorCtr="0">
            <a:noAutofit/>
          </a:bodyPr>
          <a:lstStyle/>
          <a:p>
            <a:pPr marL="0" lvl="0" indent="0" rtl="0">
              <a:lnSpc>
                <a:spcPct val="90000"/>
              </a:lnSpc>
              <a:spcBef>
                <a:spcPts val="0"/>
              </a:spcBef>
              <a:spcAft>
                <a:spcPts val="0"/>
              </a:spcAft>
              <a:buClr>
                <a:schemeClr val="dk1"/>
              </a:buClr>
              <a:buSzPct val="100000"/>
              <a:buFont typeface="Times New Roman"/>
              <a:buNone/>
            </a:pPr>
            <a:r>
              <a:rPr lang="en-GB" sz="2400" b="1" dirty="0">
                <a:latin typeface="Times New Roman"/>
                <a:ea typeface="Times New Roman"/>
                <a:cs typeface="Times New Roman"/>
                <a:sym typeface="Times New Roman"/>
              </a:rPr>
              <a:t/>
            </a:r>
            <a:br>
              <a:rPr lang="en-GB" sz="2400" b="1" dirty="0">
                <a:latin typeface="Times New Roman"/>
                <a:ea typeface="Times New Roman"/>
                <a:cs typeface="Times New Roman"/>
                <a:sym typeface="Times New Roman"/>
              </a:rPr>
            </a:br>
            <a:r>
              <a:rPr lang="en-GB" sz="2400" b="1" dirty="0">
                <a:latin typeface="Times New Roman"/>
                <a:ea typeface="Times New Roman"/>
                <a:cs typeface="Times New Roman"/>
                <a:sym typeface="Times New Roman"/>
              </a:rPr>
              <a:t/>
            </a:r>
            <a:br>
              <a:rPr lang="en-GB" sz="2400" b="1" dirty="0">
                <a:latin typeface="Times New Roman"/>
                <a:ea typeface="Times New Roman"/>
                <a:cs typeface="Times New Roman"/>
                <a:sym typeface="Times New Roman"/>
              </a:rPr>
            </a:br>
            <a:r>
              <a:rPr lang="en-GB" sz="4800" b="1" dirty="0">
                <a:latin typeface="Times New Roman"/>
                <a:ea typeface="Times New Roman"/>
                <a:cs typeface="Times New Roman"/>
                <a:sym typeface="Times New Roman"/>
              </a:rPr>
              <a:t/>
            </a:r>
            <a:br>
              <a:rPr lang="en-GB" sz="4800" b="1" dirty="0">
                <a:latin typeface="Times New Roman"/>
                <a:ea typeface="Times New Roman"/>
                <a:cs typeface="Times New Roman"/>
                <a:sym typeface="Times New Roman"/>
              </a:rPr>
            </a:br>
            <a:r>
              <a:rPr lang="en-GB" sz="4800" b="1" dirty="0" smtClean="0">
                <a:solidFill>
                  <a:schemeClr val="accent1"/>
                </a:solidFill>
                <a:latin typeface="Times New Roman"/>
                <a:ea typeface="Times New Roman"/>
                <a:cs typeface="Times New Roman"/>
                <a:sym typeface="Times New Roman"/>
              </a:rPr>
              <a:t>Lab3: Histogram Processing</a:t>
            </a:r>
            <a:endParaRPr dirty="0">
              <a:solidFill>
                <a:schemeClr val="accent1"/>
              </a:solidFill>
            </a:endParaRPr>
          </a:p>
        </p:txBody>
      </p:sp>
      <p:sp>
        <p:nvSpPr>
          <p:cNvPr id="91" name="Google Shape;91;p1"/>
          <p:cNvSpPr txBox="1"/>
          <p:nvPr/>
        </p:nvSpPr>
        <p:spPr>
          <a:xfrm>
            <a:off x="0" y="213534"/>
            <a:ext cx="12192000" cy="321368"/>
          </a:xfrm>
          <a:prstGeom prst="rect">
            <a:avLst/>
          </a:prstGeom>
          <a:noFill/>
          <a:ln>
            <a:noFill/>
          </a:ln>
        </p:spPr>
        <p:txBody>
          <a:bodyPr spcFirstLastPara="1" wrap="square" lIns="91425" tIns="45700" rIns="91425" bIns="45700" anchor="b" anchorCtr="0">
            <a:normAutofit fontScale="97500" lnSpcReduction="10000"/>
          </a:bodyPr>
          <a:lstStyle/>
          <a:p>
            <a:pPr marL="0" marR="0" lvl="0" indent="0" algn="ctr" rtl="0">
              <a:lnSpc>
                <a:spcPct val="90000"/>
              </a:lnSpc>
              <a:spcBef>
                <a:spcPts val="0"/>
              </a:spcBef>
              <a:spcAft>
                <a:spcPts val="0"/>
              </a:spcAft>
              <a:buClr>
                <a:srgbClr val="595959"/>
              </a:buClr>
              <a:buSzPct val="100000"/>
              <a:buFont typeface="Times New Roman"/>
              <a:buNone/>
            </a:pPr>
            <a:r>
              <a:rPr lang="en-GB" sz="1800" b="1" i="0" u="none" strike="noStrike" cap="none" dirty="0">
                <a:solidFill>
                  <a:srgbClr val="595959"/>
                </a:solidFill>
                <a:latin typeface="Times New Roman"/>
                <a:ea typeface="Times New Roman"/>
                <a:cs typeface="Times New Roman"/>
                <a:sym typeface="Times New Roman"/>
              </a:rPr>
              <a:t>CSE </a:t>
            </a:r>
            <a:r>
              <a:rPr lang="en-GB" sz="1800" b="1" i="0" u="none" strike="noStrike" cap="none" dirty="0" smtClean="0">
                <a:solidFill>
                  <a:srgbClr val="595959"/>
                </a:solidFill>
                <a:latin typeface="Times New Roman"/>
                <a:ea typeface="Times New Roman"/>
                <a:cs typeface="Times New Roman"/>
                <a:sym typeface="Times New Roman"/>
              </a:rPr>
              <a:t>4118 </a:t>
            </a:r>
            <a:r>
              <a:rPr lang="en-GB" sz="1800" b="1" i="0" u="none" strike="noStrike" cap="none" dirty="0">
                <a:solidFill>
                  <a:srgbClr val="595959"/>
                </a:solidFill>
                <a:latin typeface="Times New Roman"/>
                <a:ea typeface="Times New Roman"/>
                <a:cs typeface="Times New Roman"/>
                <a:sym typeface="Times New Roman"/>
              </a:rPr>
              <a:t>: </a:t>
            </a:r>
            <a:r>
              <a:rPr lang="en-GB" sz="1800" b="1" i="0" u="none" strike="noStrike" cap="none" dirty="0" smtClean="0">
                <a:solidFill>
                  <a:srgbClr val="595959"/>
                </a:solidFill>
                <a:latin typeface="Times New Roman"/>
                <a:ea typeface="Times New Roman"/>
                <a:cs typeface="Times New Roman"/>
                <a:sym typeface="Times New Roman"/>
              </a:rPr>
              <a:t>Computer Vision and Image Processing Laboratory</a:t>
            </a:r>
            <a:endParaRPr sz="3200" b="1" i="0" u="none" strike="noStrike" cap="none" dirty="0">
              <a:solidFill>
                <a:srgbClr val="595959"/>
              </a:solidFill>
              <a:latin typeface="Times New Roman"/>
              <a:ea typeface="Times New Roman"/>
              <a:cs typeface="Times New Roman"/>
              <a:sym typeface="Times New Roman"/>
            </a:endParaRPr>
          </a:p>
        </p:txBody>
      </p:sp>
      <p:sp>
        <p:nvSpPr>
          <p:cNvPr id="3" name="Subtitle 2">
            <a:extLst>
              <a:ext uri="{FF2B5EF4-FFF2-40B4-BE49-F238E27FC236}">
                <a16:creationId xmlns:a16="http://schemas.microsoft.com/office/drawing/2014/main" id="{9AC2F465-2451-2727-AB2C-800DD22FEF0B}"/>
              </a:ext>
            </a:extLst>
          </p:cNvPr>
          <p:cNvSpPr>
            <a:spLocks noGrp="1"/>
          </p:cNvSpPr>
          <p:nvPr>
            <p:ph type="subTitle" idx="1"/>
          </p:nvPr>
        </p:nvSpPr>
        <p:spPr>
          <a:xfrm>
            <a:off x="1524000" y="6130189"/>
            <a:ext cx="9144000" cy="640778"/>
          </a:xfrm>
        </p:spPr>
        <p:txBody>
          <a:bodyPr>
            <a:normAutofit/>
          </a:bodyPr>
          <a:lstStyle/>
          <a:p>
            <a:pPr>
              <a:spcBef>
                <a:spcPts val="0"/>
              </a:spcBef>
            </a:pPr>
            <a:r>
              <a:rPr lang="en-US" sz="2000" dirty="0"/>
              <a:t>Kazi Saeed Alam, Assistant Professor, Dept of CSE, KUET</a:t>
            </a:r>
          </a:p>
          <a:p>
            <a:pPr>
              <a:spcBef>
                <a:spcPts val="0"/>
              </a:spcBef>
            </a:pPr>
            <a:r>
              <a:rPr lang="en-US" sz="2000" dirty="0"/>
              <a:t>email: saeed.alam@cse.kuet.ac.bd</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136ED39-5EEF-4098-B1BF-DCFADE09580C}"/>
              </a:ext>
            </a:extLst>
          </p:cNvPr>
          <p:cNvPicPr>
            <a:picLocks noChangeAspect="1"/>
          </p:cNvPicPr>
          <p:nvPr/>
        </p:nvPicPr>
        <p:blipFill>
          <a:blip r:embed="rId2"/>
          <a:stretch>
            <a:fillRect/>
          </a:stretch>
        </p:blipFill>
        <p:spPr>
          <a:xfrm>
            <a:off x="2952643" y="3084654"/>
            <a:ext cx="2753171" cy="1807387"/>
          </a:xfrm>
          <a:prstGeom prst="rect">
            <a:avLst/>
          </a:prstGeom>
        </p:spPr>
      </p:pic>
      <p:sp>
        <p:nvSpPr>
          <p:cNvPr id="2" name="Title 1">
            <a:extLst>
              <a:ext uri="{FF2B5EF4-FFF2-40B4-BE49-F238E27FC236}">
                <a16:creationId xmlns:a16="http://schemas.microsoft.com/office/drawing/2014/main" id="{BBFFD81B-588D-4C97-B2F6-E216B57EF33D}"/>
              </a:ext>
            </a:extLst>
          </p:cNvPr>
          <p:cNvSpPr>
            <a:spLocks noGrp="1"/>
          </p:cNvSpPr>
          <p:nvPr>
            <p:ph type="title"/>
          </p:nvPr>
        </p:nvSpPr>
        <p:spPr/>
        <p:txBody>
          <a:bodyPr>
            <a:normAutofit fontScale="90000"/>
          </a:bodyPr>
          <a:lstStyle/>
          <a:p>
            <a:r>
              <a:rPr lang="en-US" dirty="0"/>
              <a:t>Classwork</a:t>
            </a:r>
          </a:p>
        </p:txBody>
      </p:sp>
      <p:sp>
        <p:nvSpPr>
          <p:cNvPr id="4" name="Slide Number Placeholder 3">
            <a:extLst>
              <a:ext uri="{FF2B5EF4-FFF2-40B4-BE49-F238E27FC236}">
                <a16:creationId xmlns:a16="http://schemas.microsoft.com/office/drawing/2014/main" id="{CA1EB475-7A86-40D2-A4C7-BB547A52D78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BBE439-A689-4E67-A7FC-21353A5E3273}" type="slidenum">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673B043E-0875-44D4-B555-7D73263088BC}"/>
              </a:ext>
            </a:extLst>
          </p:cNvPr>
          <p:cNvPicPr>
            <a:picLocks noChangeAspect="1"/>
          </p:cNvPicPr>
          <p:nvPr/>
        </p:nvPicPr>
        <p:blipFill rotWithShape="1">
          <a:blip r:embed="rId3"/>
          <a:srcRect l="1883" t="9502" r="1987"/>
          <a:stretch/>
        </p:blipFill>
        <p:spPr>
          <a:xfrm>
            <a:off x="0" y="2630871"/>
            <a:ext cx="2653553" cy="1793762"/>
          </a:xfrm>
          <a:prstGeom prst="rect">
            <a:avLst/>
          </a:prstGeom>
        </p:spPr>
      </p:pic>
      <p:pic>
        <p:nvPicPr>
          <p:cNvPr id="7" name="Picture 6">
            <a:extLst>
              <a:ext uri="{FF2B5EF4-FFF2-40B4-BE49-F238E27FC236}">
                <a16:creationId xmlns:a16="http://schemas.microsoft.com/office/drawing/2014/main" id="{130C9BBB-AC3E-48E7-B898-6335850A35D3}"/>
              </a:ext>
            </a:extLst>
          </p:cNvPr>
          <p:cNvPicPr>
            <a:picLocks noChangeAspect="1"/>
          </p:cNvPicPr>
          <p:nvPr/>
        </p:nvPicPr>
        <p:blipFill>
          <a:blip r:embed="rId4"/>
          <a:stretch>
            <a:fillRect/>
          </a:stretch>
        </p:blipFill>
        <p:spPr>
          <a:xfrm>
            <a:off x="6678346" y="4589232"/>
            <a:ext cx="2964364" cy="1949680"/>
          </a:xfrm>
          <a:prstGeom prst="rect">
            <a:avLst/>
          </a:prstGeom>
        </p:spPr>
      </p:pic>
      <p:pic>
        <p:nvPicPr>
          <p:cNvPr id="9" name="Picture 8">
            <a:extLst>
              <a:ext uri="{FF2B5EF4-FFF2-40B4-BE49-F238E27FC236}">
                <a16:creationId xmlns:a16="http://schemas.microsoft.com/office/drawing/2014/main" id="{7DBA1BBF-A71D-4EF4-9DC7-7600A923ECC6}"/>
              </a:ext>
            </a:extLst>
          </p:cNvPr>
          <p:cNvPicPr>
            <a:picLocks noChangeAspect="1"/>
          </p:cNvPicPr>
          <p:nvPr/>
        </p:nvPicPr>
        <p:blipFill>
          <a:blip r:embed="rId5"/>
          <a:stretch>
            <a:fillRect/>
          </a:stretch>
        </p:blipFill>
        <p:spPr>
          <a:xfrm>
            <a:off x="2952683" y="5031880"/>
            <a:ext cx="2700392" cy="1793762"/>
          </a:xfrm>
          <a:prstGeom prst="rect">
            <a:avLst/>
          </a:prstGeom>
        </p:spPr>
      </p:pic>
      <p:pic>
        <p:nvPicPr>
          <p:cNvPr id="15" name="Picture 14">
            <a:extLst>
              <a:ext uri="{FF2B5EF4-FFF2-40B4-BE49-F238E27FC236}">
                <a16:creationId xmlns:a16="http://schemas.microsoft.com/office/drawing/2014/main" id="{8F595DA0-17DA-4D9B-B759-0C12E9A842BB}"/>
              </a:ext>
            </a:extLst>
          </p:cNvPr>
          <p:cNvPicPr>
            <a:picLocks noChangeAspect="1"/>
          </p:cNvPicPr>
          <p:nvPr/>
        </p:nvPicPr>
        <p:blipFill>
          <a:blip r:embed="rId6"/>
          <a:stretch>
            <a:fillRect/>
          </a:stretch>
        </p:blipFill>
        <p:spPr>
          <a:xfrm>
            <a:off x="8890035" y="2162097"/>
            <a:ext cx="3131636" cy="2057932"/>
          </a:xfrm>
          <a:prstGeom prst="rect">
            <a:avLst/>
          </a:prstGeom>
        </p:spPr>
      </p:pic>
      <p:cxnSp>
        <p:nvCxnSpPr>
          <p:cNvPr id="17" name="Straight Arrow Connector 16">
            <a:extLst>
              <a:ext uri="{FF2B5EF4-FFF2-40B4-BE49-F238E27FC236}">
                <a16:creationId xmlns:a16="http://schemas.microsoft.com/office/drawing/2014/main" id="{27B4979A-CD1D-44EF-8131-663C75EEA8E5}"/>
              </a:ext>
            </a:extLst>
          </p:cNvPr>
          <p:cNvCxnSpPr>
            <a:cxnSpLocks/>
            <a:stCxn id="5" idx="0"/>
          </p:cNvCxnSpPr>
          <p:nvPr/>
        </p:nvCxnSpPr>
        <p:spPr>
          <a:xfrm flipV="1">
            <a:off x="1326777" y="2052152"/>
            <a:ext cx="1600467" cy="578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27BB1D5-D626-46AB-BA93-852DFF4CA063}"/>
              </a:ext>
            </a:extLst>
          </p:cNvPr>
          <p:cNvCxnSpPr>
            <a:cxnSpLocks/>
            <a:stCxn id="5" idx="3"/>
          </p:cNvCxnSpPr>
          <p:nvPr/>
        </p:nvCxnSpPr>
        <p:spPr>
          <a:xfrm>
            <a:off x="2653553" y="3527752"/>
            <a:ext cx="299130" cy="4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C465BC4-D995-4F45-A00A-B235D6932C78}"/>
              </a:ext>
            </a:extLst>
          </p:cNvPr>
          <p:cNvCxnSpPr>
            <a:stCxn id="5" idx="2"/>
            <a:endCxn id="9" idx="1"/>
          </p:cNvCxnSpPr>
          <p:nvPr/>
        </p:nvCxnSpPr>
        <p:spPr>
          <a:xfrm>
            <a:off x="1326777" y="4424633"/>
            <a:ext cx="1625906" cy="1504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330C7BC-3A21-4B29-A521-CA936ACF7DF5}"/>
              </a:ext>
            </a:extLst>
          </p:cNvPr>
          <p:cNvCxnSpPr>
            <a:cxnSpLocks/>
            <a:endCxn id="15" idx="1"/>
          </p:cNvCxnSpPr>
          <p:nvPr/>
        </p:nvCxnSpPr>
        <p:spPr>
          <a:xfrm>
            <a:off x="5508185" y="1945799"/>
            <a:ext cx="3381850" cy="1245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72A5248-B8FA-4B0F-925E-A949DE3F2018}"/>
              </a:ext>
            </a:extLst>
          </p:cNvPr>
          <p:cNvCxnSpPr>
            <a:cxnSpLocks/>
            <a:endCxn id="15" idx="1"/>
          </p:cNvCxnSpPr>
          <p:nvPr/>
        </p:nvCxnSpPr>
        <p:spPr>
          <a:xfrm flipV="1">
            <a:off x="5506890" y="3191063"/>
            <a:ext cx="3383145" cy="695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A043705-EA50-4E47-BA21-78470DE0E81B}"/>
              </a:ext>
            </a:extLst>
          </p:cNvPr>
          <p:cNvCxnSpPr>
            <a:cxnSpLocks/>
            <a:stCxn id="7" idx="0"/>
            <a:endCxn id="15" idx="1"/>
          </p:cNvCxnSpPr>
          <p:nvPr/>
        </p:nvCxnSpPr>
        <p:spPr>
          <a:xfrm flipV="1">
            <a:off x="8160528" y="3191063"/>
            <a:ext cx="729507" cy="1398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EB8E07A-1EE8-461D-8341-7CDC6760EA4D}"/>
              </a:ext>
            </a:extLst>
          </p:cNvPr>
          <p:cNvSpPr txBox="1"/>
          <p:nvPr/>
        </p:nvSpPr>
        <p:spPr>
          <a:xfrm>
            <a:off x="2112402" y="1381185"/>
            <a:ext cx="88905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Hue channel</a:t>
            </a:r>
          </a:p>
        </p:txBody>
      </p:sp>
      <p:sp>
        <p:nvSpPr>
          <p:cNvPr id="31" name="TextBox 30">
            <a:extLst>
              <a:ext uri="{FF2B5EF4-FFF2-40B4-BE49-F238E27FC236}">
                <a16:creationId xmlns:a16="http://schemas.microsoft.com/office/drawing/2014/main" id="{08209F0B-4960-4E48-85A1-8C9DDC78A31D}"/>
              </a:ext>
            </a:extLst>
          </p:cNvPr>
          <p:cNvSpPr txBox="1"/>
          <p:nvPr/>
        </p:nvSpPr>
        <p:spPr>
          <a:xfrm>
            <a:off x="5677219" y="3191063"/>
            <a:ext cx="115695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Saturation channel</a:t>
            </a:r>
          </a:p>
        </p:txBody>
      </p:sp>
      <p:sp>
        <p:nvSpPr>
          <p:cNvPr id="32" name="TextBox 31">
            <a:extLst>
              <a:ext uri="{FF2B5EF4-FFF2-40B4-BE49-F238E27FC236}">
                <a16:creationId xmlns:a16="http://schemas.microsoft.com/office/drawing/2014/main" id="{D2847DF4-CE4F-4748-8F95-BC801F559136}"/>
              </a:ext>
            </a:extLst>
          </p:cNvPr>
          <p:cNvSpPr txBox="1"/>
          <p:nvPr/>
        </p:nvSpPr>
        <p:spPr>
          <a:xfrm>
            <a:off x="2107185" y="5937015"/>
            <a:ext cx="89948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Value channel</a:t>
            </a:r>
          </a:p>
        </p:txBody>
      </p:sp>
      <p:cxnSp>
        <p:nvCxnSpPr>
          <p:cNvPr id="35" name="Straight Arrow Connector 34">
            <a:extLst>
              <a:ext uri="{FF2B5EF4-FFF2-40B4-BE49-F238E27FC236}">
                <a16:creationId xmlns:a16="http://schemas.microsoft.com/office/drawing/2014/main" id="{C571CEB5-8E52-4B38-8A1D-D0CC6454CCF2}"/>
              </a:ext>
            </a:extLst>
          </p:cNvPr>
          <p:cNvCxnSpPr>
            <a:cxnSpLocks/>
          </p:cNvCxnSpPr>
          <p:nvPr/>
        </p:nvCxnSpPr>
        <p:spPr>
          <a:xfrm flipV="1">
            <a:off x="5653075" y="5542966"/>
            <a:ext cx="1025271" cy="21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C8B2C06-9F04-4B4B-BE1E-61073FBF5DA5}"/>
              </a:ext>
            </a:extLst>
          </p:cNvPr>
          <p:cNvSpPr txBox="1"/>
          <p:nvPr/>
        </p:nvSpPr>
        <p:spPr>
          <a:xfrm>
            <a:off x="5778860" y="4956280"/>
            <a:ext cx="79708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Equalization</a:t>
            </a:r>
          </a:p>
        </p:txBody>
      </p:sp>
      <p:sp>
        <p:nvSpPr>
          <p:cNvPr id="42" name="TextBox 41">
            <a:extLst>
              <a:ext uri="{FF2B5EF4-FFF2-40B4-BE49-F238E27FC236}">
                <a16:creationId xmlns:a16="http://schemas.microsoft.com/office/drawing/2014/main" id="{BCD1D9FD-7273-424F-8962-216A5B333D30}"/>
              </a:ext>
            </a:extLst>
          </p:cNvPr>
          <p:cNvSpPr txBox="1"/>
          <p:nvPr/>
        </p:nvSpPr>
        <p:spPr>
          <a:xfrm>
            <a:off x="728153" y="4442560"/>
            <a:ext cx="67358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Input </a:t>
            </a:r>
          </a:p>
        </p:txBody>
      </p:sp>
      <p:sp>
        <p:nvSpPr>
          <p:cNvPr id="43" name="TextBox 42">
            <a:extLst>
              <a:ext uri="{FF2B5EF4-FFF2-40B4-BE49-F238E27FC236}">
                <a16:creationId xmlns:a16="http://schemas.microsoft.com/office/drawing/2014/main" id="{846053EA-1C04-4F81-A0B7-EF629407D18E}"/>
              </a:ext>
            </a:extLst>
          </p:cNvPr>
          <p:cNvSpPr txBox="1"/>
          <p:nvPr/>
        </p:nvSpPr>
        <p:spPr>
          <a:xfrm>
            <a:off x="10207406" y="4244448"/>
            <a:ext cx="827471"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Output </a:t>
            </a:r>
          </a:p>
        </p:txBody>
      </p:sp>
      <p:pic>
        <p:nvPicPr>
          <p:cNvPr id="6" name="Picture 5">
            <a:extLst>
              <a:ext uri="{FF2B5EF4-FFF2-40B4-BE49-F238E27FC236}">
                <a16:creationId xmlns:a16="http://schemas.microsoft.com/office/drawing/2014/main" id="{478E9622-4476-44D4-95DC-48F5AC7A55E4}"/>
              </a:ext>
            </a:extLst>
          </p:cNvPr>
          <p:cNvPicPr>
            <a:picLocks noChangeAspect="1"/>
          </p:cNvPicPr>
          <p:nvPr/>
        </p:nvPicPr>
        <p:blipFill>
          <a:blip r:embed="rId7"/>
          <a:stretch>
            <a:fillRect/>
          </a:stretch>
        </p:blipFill>
        <p:spPr>
          <a:xfrm>
            <a:off x="2952683" y="1112784"/>
            <a:ext cx="2748680" cy="1819270"/>
          </a:xfrm>
          <a:prstGeom prst="rect">
            <a:avLst/>
          </a:prstGeom>
        </p:spPr>
      </p:pic>
      <p:pic>
        <p:nvPicPr>
          <p:cNvPr id="16" name="Picture 15">
            <a:extLst>
              <a:ext uri="{FF2B5EF4-FFF2-40B4-BE49-F238E27FC236}">
                <a16:creationId xmlns:a16="http://schemas.microsoft.com/office/drawing/2014/main" id="{826665AD-9046-4461-8959-5888747729F5}"/>
              </a:ext>
            </a:extLst>
          </p:cNvPr>
          <p:cNvPicPr>
            <a:picLocks noChangeAspect="1"/>
          </p:cNvPicPr>
          <p:nvPr/>
        </p:nvPicPr>
        <p:blipFill rotWithShape="1">
          <a:blip r:embed="rId8"/>
          <a:srcRect t="1301" r="241"/>
          <a:stretch/>
        </p:blipFill>
        <p:spPr>
          <a:xfrm>
            <a:off x="2952642" y="3084654"/>
            <a:ext cx="2748681" cy="1811367"/>
          </a:xfrm>
          <a:prstGeom prst="rect">
            <a:avLst/>
          </a:prstGeom>
        </p:spPr>
      </p:pic>
    </p:spTree>
    <p:extLst>
      <p:ext uri="{BB962C8B-B14F-4D97-AF65-F5344CB8AC3E}">
        <p14:creationId xmlns:p14="http://schemas.microsoft.com/office/powerpoint/2010/main" val="845033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B96D2-A7D1-40BE-8F7D-8B21874B13C7}"/>
              </a:ext>
            </a:extLst>
          </p:cNvPr>
          <p:cNvSpPr>
            <a:spLocks noGrp="1"/>
          </p:cNvSpPr>
          <p:nvPr>
            <p:ph type="title"/>
          </p:nvPr>
        </p:nvSpPr>
        <p:spPr/>
        <p:txBody>
          <a:bodyPr>
            <a:normAutofit fontScale="90000"/>
          </a:bodyPr>
          <a:lstStyle/>
          <a:p>
            <a:r>
              <a:rPr lang="en-US" dirty="0"/>
              <a:t>Histogram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1BB257-F9D6-42AA-8843-97562ED0423D}"/>
                  </a:ext>
                </a:extLst>
              </p:cNvPr>
              <p:cNvSpPr>
                <a:spLocks noGrp="1"/>
              </p:cNvSpPr>
              <p:nvPr>
                <p:ph idx="1"/>
              </p:nvPr>
            </p:nvSpPr>
            <p:spPr>
              <a:xfrm>
                <a:off x="838200" y="1272989"/>
                <a:ext cx="10515600" cy="4975692"/>
              </a:xfrm>
            </p:spPr>
            <p:txBody>
              <a:bodyPr/>
              <a:lstStyle/>
              <a:p>
                <a:r>
                  <a:rPr lang="en-US" dirty="0"/>
                  <a:t>The histogram of an image consists of the x-axis representing the intensity levels </a:t>
                </a:r>
                <a:r>
                  <a:rPr lang="en-US" dirty="0" err="1"/>
                  <a:t>r</a:t>
                </a:r>
                <a:r>
                  <a:rPr lang="en-US" baseline="-25000" dirty="0" err="1"/>
                  <a:t>k</a:t>
                </a:r>
                <a:r>
                  <a:rPr lang="en-US" dirty="0"/>
                  <a:t> and the y-axis denoting the h(</a:t>
                </a:r>
                <a:r>
                  <a:rPr lang="en-US" dirty="0" err="1"/>
                  <a:t>r</a:t>
                </a:r>
                <a:r>
                  <a:rPr lang="en-US" baseline="-25000" dirty="0" err="1"/>
                  <a:t>k</a:t>
                </a:r>
                <a:r>
                  <a:rPr lang="en-US" dirty="0"/>
                  <a:t>) or the p(</a:t>
                </a:r>
                <a:r>
                  <a:rPr lang="en-US" dirty="0" err="1"/>
                  <a:t>r</a:t>
                </a:r>
                <a:r>
                  <a:rPr lang="en-US" baseline="-25000" dirty="0" err="1"/>
                  <a:t>k</a:t>
                </a:r>
                <a:r>
                  <a:rPr lang="en-US" dirty="0"/>
                  <a:t>) functions. </a:t>
                </a:r>
              </a:p>
              <a:p>
                <a:pPr marL="0" indent="0" algn="ctr">
                  <a:buNone/>
                </a:pPr>
                <a:r>
                  <a:rPr lang="en-US" sz="2800" b="1" dirty="0">
                    <a:solidFill>
                      <a:srgbClr val="000000"/>
                    </a:solidFill>
                  </a:rPr>
                  <a:t>   </a:t>
                </a:r>
                <a14:m>
                  <m:oMath xmlns:m="http://schemas.openxmlformats.org/officeDocument/2006/math">
                    <m:r>
                      <a:rPr lang="en-US" sz="2800" b="1" i="0" smtClean="0">
                        <a:solidFill>
                          <a:srgbClr val="000000"/>
                        </a:solidFill>
                        <a:latin typeface="Cambria Math" panose="02040503050406030204" pitchFamily="18" charset="0"/>
                      </a:rPr>
                      <m:t>𝐡</m:t>
                    </m:r>
                    <m:r>
                      <a:rPr lang="en-US" sz="2800" b="1" i="0" smtClean="0">
                        <a:solidFill>
                          <a:srgbClr val="000000"/>
                        </a:solidFill>
                        <a:latin typeface="Cambria Math" panose="02040503050406030204" pitchFamily="18" charset="0"/>
                      </a:rPr>
                      <m:t>(</m:t>
                    </m:r>
                    <m:sSub>
                      <m:sSubPr>
                        <m:ctrlPr>
                          <a:rPr lang="en-US" sz="2800" b="1" i="1">
                            <a:solidFill>
                              <a:srgbClr val="000000"/>
                            </a:solidFill>
                            <a:latin typeface="Cambria Math" panose="02040503050406030204" pitchFamily="18" charset="0"/>
                          </a:rPr>
                        </m:ctrlPr>
                      </m:sSubPr>
                      <m:e>
                        <m:r>
                          <a:rPr lang="en-US" sz="2800" b="1" i="0">
                            <a:solidFill>
                              <a:srgbClr val="000000"/>
                            </a:solidFill>
                            <a:latin typeface="Cambria Math" panose="02040503050406030204" pitchFamily="18" charset="0"/>
                          </a:rPr>
                          <m:t>𝐫</m:t>
                        </m:r>
                      </m:e>
                      <m:sub>
                        <m:r>
                          <a:rPr lang="en-US" sz="2800" b="1" i="0">
                            <a:solidFill>
                              <a:srgbClr val="000000"/>
                            </a:solidFill>
                            <a:latin typeface="Cambria Math" panose="02040503050406030204" pitchFamily="18" charset="0"/>
                          </a:rPr>
                          <m:t>𝐤</m:t>
                        </m:r>
                      </m:sub>
                    </m:sSub>
                    <m:r>
                      <a:rPr lang="en-US" sz="2800" b="1" i="0">
                        <a:solidFill>
                          <a:srgbClr val="000000"/>
                        </a:solidFill>
                        <a:latin typeface="Cambria Math" panose="02040503050406030204" pitchFamily="18" charset="0"/>
                      </a:rPr>
                      <m:t>)=</m:t>
                    </m:r>
                    <m:sSub>
                      <m:sSubPr>
                        <m:ctrlPr>
                          <a:rPr lang="en-US" sz="2800" b="1" i="1">
                            <a:solidFill>
                              <a:srgbClr val="000000"/>
                            </a:solidFill>
                            <a:latin typeface="Cambria Math" panose="02040503050406030204" pitchFamily="18" charset="0"/>
                          </a:rPr>
                        </m:ctrlPr>
                      </m:sSubPr>
                      <m:e>
                        <m:r>
                          <a:rPr lang="en-US" sz="2800" b="1" i="0">
                            <a:solidFill>
                              <a:srgbClr val="000000"/>
                            </a:solidFill>
                            <a:latin typeface="Cambria Math" panose="02040503050406030204" pitchFamily="18" charset="0"/>
                          </a:rPr>
                          <m:t>𝐧</m:t>
                        </m:r>
                      </m:e>
                      <m:sub>
                        <m:r>
                          <a:rPr lang="en-US" sz="2800" b="1" i="0">
                            <a:solidFill>
                              <a:srgbClr val="000000"/>
                            </a:solidFill>
                            <a:latin typeface="Cambria Math" panose="02040503050406030204" pitchFamily="18" charset="0"/>
                          </a:rPr>
                          <m:t>𝐤</m:t>
                        </m:r>
                      </m:sub>
                    </m:sSub>
                  </m:oMath>
                </a14:m>
                <a:endParaRPr lang="en-US" dirty="0"/>
              </a:p>
              <a:p>
                <a:endParaRPr lang="en-US" b="1" dirty="0"/>
              </a:p>
            </p:txBody>
          </p:sp>
        </mc:Choice>
        <mc:Fallback xmlns="">
          <p:sp>
            <p:nvSpPr>
              <p:cNvPr id="3" name="Content Placeholder 2">
                <a:extLst>
                  <a:ext uri="{FF2B5EF4-FFF2-40B4-BE49-F238E27FC236}">
                    <a16:creationId xmlns:a16="http://schemas.microsoft.com/office/drawing/2014/main" id="{A61BB257-F9D6-42AA-8843-97562ED0423D}"/>
                  </a:ext>
                </a:extLst>
              </p:cNvPr>
              <p:cNvSpPr>
                <a:spLocks noGrp="1" noRot="1" noChangeAspect="1" noMove="1" noResize="1" noEditPoints="1" noAdjustHandles="1" noChangeArrowheads="1" noChangeShapeType="1" noTextEdit="1"/>
              </p:cNvSpPr>
              <p:nvPr>
                <p:ph idx="1"/>
              </p:nvPr>
            </p:nvSpPr>
            <p:spPr>
              <a:xfrm>
                <a:off x="838200" y="1272989"/>
                <a:ext cx="10515600" cy="4975692"/>
              </a:xfrm>
              <a:blipFill>
                <a:blip r:embed="rId2"/>
                <a:stretch>
                  <a:fillRect l="-1043" t="-208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B7EB72A-DC0D-4265-831B-415EC8325D96}"/>
              </a:ext>
            </a:extLst>
          </p:cNvPr>
          <p:cNvPicPr>
            <a:picLocks noChangeAspect="1"/>
          </p:cNvPicPr>
          <p:nvPr/>
        </p:nvPicPr>
        <p:blipFill>
          <a:blip r:embed="rId3"/>
          <a:stretch>
            <a:fillRect/>
          </a:stretch>
        </p:blipFill>
        <p:spPr>
          <a:xfrm>
            <a:off x="4130679" y="3068812"/>
            <a:ext cx="4576099" cy="2692893"/>
          </a:xfrm>
          <a:prstGeom prst="rect">
            <a:avLst/>
          </a:prstGeom>
        </p:spPr>
      </p:pic>
      <p:sp>
        <p:nvSpPr>
          <p:cNvPr id="6" name="Slide Number Placeholder 5">
            <a:extLst>
              <a:ext uri="{FF2B5EF4-FFF2-40B4-BE49-F238E27FC236}">
                <a16:creationId xmlns:a16="http://schemas.microsoft.com/office/drawing/2014/main" id="{39D9A93E-833D-4CB6-8791-D04908640A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BBE439-A689-4E67-A7FC-21353A5E3273}" type="slidenum">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6320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539A4-0604-42F9-BCEB-B38C9D6DCFB9}"/>
              </a:ext>
            </a:extLst>
          </p:cNvPr>
          <p:cNvSpPr>
            <a:spLocks noGrp="1"/>
          </p:cNvSpPr>
          <p:nvPr>
            <p:ph type="title"/>
          </p:nvPr>
        </p:nvSpPr>
        <p:spPr/>
        <p:txBody>
          <a:bodyPr>
            <a:normAutofit fontScale="90000"/>
          </a:bodyPr>
          <a:lstStyle/>
          <a:p>
            <a:r>
              <a:rPr lang="en-US" dirty="0"/>
              <a:t>Histogram Equalization</a:t>
            </a:r>
          </a:p>
        </p:txBody>
      </p:sp>
      <p:sp>
        <p:nvSpPr>
          <p:cNvPr id="3" name="Content Placeholder 2">
            <a:extLst>
              <a:ext uri="{FF2B5EF4-FFF2-40B4-BE49-F238E27FC236}">
                <a16:creationId xmlns:a16="http://schemas.microsoft.com/office/drawing/2014/main" id="{4F9D7BF0-A79E-4D1A-A3FC-9C6C0124A270}"/>
              </a:ext>
            </a:extLst>
          </p:cNvPr>
          <p:cNvSpPr>
            <a:spLocks noGrp="1"/>
          </p:cNvSpPr>
          <p:nvPr>
            <p:ph idx="1"/>
          </p:nvPr>
        </p:nvSpPr>
        <p:spPr>
          <a:xfrm>
            <a:off x="803513" y="1190422"/>
            <a:ext cx="10515600" cy="532339"/>
          </a:xfrm>
        </p:spPr>
        <p:txBody>
          <a:bodyPr/>
          <a:lstStyle/>
          <a:p>
            <a:pPr marL="0" indent="0">
              <a:buNone/>
            </a:pPr>
            <a:r>
              <a:rPr lang="en-US" sz="2400" dirty="0"/>
              <a:t>Histogram equalization is used to enhance contrast. </a:t>
            </a:r>
          </a:p>
          <a:p>
            <a:endParaRPr lang="en-US" dirty="0"/>
          </a:p>
        </p:txBody>
      </p:sp>
      <p:pic>
        <p:nvPicPr>
          <p:cNvPr id="5" name="Picture 4">
            <a:extLst>
              <a:ext uri="{FF2B5EF4-FFF2-40B4-BE49-F238E27FC236}">
                <a16:creationId xmlns:a16="http://schemas.microsoft.com/office/drawing/2014/main" id="{CB36C2D4-B412-4A13-9620-683B35F4F661}"/>
              </a:ext>
            </a:extLst>
          </p:cNvPr>
          <p:cNvPicPr>
            <a:picLocks noChangeAspect="1"/>
          </p:cNvPicPr>
          <p:nvPr/>
        </p:nvPicPr>
        <p:blipFill>
          <a:blip r:embed="rId2"/>
          <a:stretch>
            <a:fillRect/>
          </a:stretch>
        </p:blipFill>
        <p:spPr>
          <a:xfrm>
            <a:off x="3359157" y="4164493"/>
            <a:ext cx="2975813" cy="1831072"/>
          </a:xfrm>
          <a:prstGeom prst="rect">
            <a:avLst/>
          </a:prstGeom>
        </p:spPr>
      </p:pic>
      <p:pic>
        <p:nvPicPr>
          <p:cNvPr id="6" name="Picture 4">
            <a:extLst>
              <a:ext uri="{FF2B5EF4-FFF2-40B4-BE49-F238E27FC236}">
                <a16:creationId xmlns:a16="http://schemas.microsoft.com/office/drawing/2014/main" id="{39049236-E1E7-4CA3-96C5-2ACE9B9B3D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123" y="4203987"/>
            <a:ext cx="2870583" cy="187865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1AC0AAD-74B3-406E-AE03-67D897AAF14A}"/>
              </a:ext>
            </a:extLst>
          </p:cNvPr>
          <p:cNvSpPr txBox="1"/>
          <p:nvPr/>
        </p:nvSpPr>
        <p:spPr>
          <a:xfrm>
            <a:off x="1035269" y="6033014"/>
            <a:ext cx="1751091"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Equalized Image</a:t>
            </a:r>
          </a:p>
        </p:txBody>
      </p:sp>
      <p:sp>
        <p:nvSpPr>
          <p:cNvPr id="8" name="TextBox 7">
            <a:extLst>
              <a:ext uri="{FF2B5EF4-FFF2-40B4-BE49-F238E27FC236}">
                <a16:creationId xmlns:a16="http://schemas.microsoft.com/office/drawing/2014/main" id="{EFABD9E8-FBA9-4F71-95AB-9BE33582D4A0}"/>
              </a:ext>
            </a:extLst>
          </p:cNvPr>
          <p:cNvSpPr txBox="1"/>
          <p:nvPr/>
        </p:nvSpPr>
        <p:spPr>
          <a:xfrm>
            <a:off x="3137750" y="5995890"/>
            <a:ext cx="3572331"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Histogram of the Equalized Image</a:t>
            </a:r>
          </a:p>
        </p:txBody>
      </p:sp>
      <p:pic>
        <p:nvPicPr>
          <p:cNvPr id="9" name="Picture 8">
            <a:extLst>
              <a:ext uri="{FF2B5EF4-FFF2-40B4-BE49-F238E27FC236}">
                <a16:creationId xmlns:a16="http://schemas.microsoft.com/office/drawing/2014/main" id="{AA3A3B13-744D-44E8-B1D5-97AE8930A089}"/>
              </a:ext>
            </a:extLst>
          </p:cNvPr>
          <p:cNvPicPr>
            <a:picLocks noChangeAspect="1"/>
          </p:cNvPicPr>
          <p:nvPr/>
        </p:nvPicPr>
        <p:blipFill>
          <a:blip r:embed="rId4"/>
          <a:stretch>
            <a:fillRect/>
          </a:stretch>
        </p:blipFill>
        <p:spPr>
          <a:xfrm>
            <a:off x="3468896" y="1821015"/>
            <a:ext cx="2705154" cy="1679470"/>
          </a:xfrm>
          <a:prstGeom prst="rect">
            <a:avLst/>
          </a:prstGeom>
        </p:spPr>
      </p:pic>
      <p:pic>
        <p:nvPicPr>
          <p:cNvPr id="10" name="Picture 2">
            <a:extLst>
              <a:ext uri="{FF2B5EF4-FFF2-40B4-BE49-F238E27FC236}">
                <a16:creationId xmlns:a16="http://schemas.microsoft.com/office/drawing/2014/main" id="{964C7892-5563-483B-A81F-E60F204CF2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575" y="1821015"/>
            <a:ext cx="2633106" cy="172323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9E21ABF-7CA2-4D62-843A-D1778373560B}"/>
              </a:ext>
            </a:extLst>
          </p:cNvPr>
          <p:cNvSpPr txBox="1"/>
          <p:nvPr/>
        </p:nvSpPr>
        <p:spPr>
          <a:xfrm>
            <a:off x="1035269" y="3568552"/>
            <a:ext cx="1708289"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Input Image</a:t>
            </a:r>
          </a:p>
        </p:txBody>
      </p:sp>
      <p:sp>
        <p:nvSpPr>
          <p:cNvPr id="12" name="TextBox 11">
            <a:extLst>
              <a:ext uri="{FF2B5EF4-FFF2-40B4-BE49-F238E27FC236}">
                <a16:creationId xmlns:a16="http://schemas.microsoft.com/office/drawing/2014/main" id="{D57A8837-C834-465C-9E1B-D17E390DD02E}"/>
              </a:ext>
            </a:extLst>
          </p:cNvPr>
          <p:cNvSpPr txBox="1"/>
          <p:nvPr/>
        </p:nvSpPr>
        <p:spPr>
          <a:xfrm>
            <a:off x="3468896" y="3554964"/>
            <a:ext cx="2986864"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Histogram of the Input Image</a:t>
            </a:r>
          </a:p>
        </p:txBody>
      </p:sp>
      <p:sp>
        <p:nvSpPr>
          <p:cNvPr id="13" name="Slide Number Placeholder 12">
            <a:extLst>
              <a:ext uri="{FF2B5EF4-FFF2-40B4-BE49-F238E27FC236}">
                <a16:creationId xmlns:a16="http://schemas.microsoft.com/office/drawing/2014/main" id="{6704C175-EC67-4407-A284-ABCA4586032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BBE439-A689-4E67-A7FC-21353A5E3273}" type="slidenum">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5" name="Picture 14">
            <a:extLst>
              <a:ext uri="{FF2B5EF4-FFF2-40B4-BE49-F238E27FC236}">
                <a16:creationId xmlns:a16="http://schemas.microsoft.com/office/drawing/2014/main" id="{A37A218B-C27D-4000-AAA7-F8F513225071}"/>
              </a:ext>
            </a:extLst>
          </p:cNvPr>
          <p:cNvPicPr>
            <a:picLocks noChangeAspect="1"/>
          </p:cNvPicPr>
          <p:nvPr/>
        </p:nvPicPr>
        <p:blipFill>
          <a:blip r:embed="rId6"/>
          <a:stretch>
            <a:fillRect/>
          </a:stretch>
        </p:blipFill>
        <p:spPr>
          <a:xfrm>
            <a:off x="6343787" y="4112555"/>
            <a:ext cx="2742669" cy="2001374"/>
          </a:xfrm>
          <a:prstGeom prst="rect">
            <a:avLst/>
          </a:prstGeom>
        </p:spPr>
      </p:pic>
      <p:pic>
        <p:nvPicPr>
          <p:cNvPr id="17" name="Picture 16">
            <a:extLst>
              <a:ext uri="{FF2B5EF4-FFF2-40B4-BE49-F238E27FC236}">
                <a16:creationId xmlns:a16="http://schemas.microsoft.com/office/drawing/2014/main" id="{94720CE5-9DE8-417D-9FAA-F450C938239E}"/>
              </a:ext>
            </a:extLst>
          </p:cNvPr>
          <p:cNvPicPr>
            <a:picLocks noChangeAspect="1"/>
          </p:cNvPicPr>
          <p:nvPr/>
        </p:nvPicPr>
        <p:blipFill>
          <a:blip r:embed="rId7"/>
          <a:stretch>
            <a:fillRect/>
          </a:stretch>
        </p:blipFill>
        <p:spPr>
          <a:xfrm>
            <a:off x="9231037" y="4112555"/>
            <a:ext cx="2807979" cy="2026714"/>
          </a:xfrm>
          <a:prstGeom prst="rect">
            <a:avLst/>
          </a:prstGeom>
        </p:spPr>
      </p:pic>
      <p:pic>
        <p:nvPicPr>
          <p:cNvPr id="19" name="Picture 18">
            <a:extLst>
              <a:ext uri="{FF2B5EF4-FFF2-40B4-BE49-F238E27FC236}">
                <a16:creationId xmlns:a16="http://schemas.microsoft.com/office/drawing/2014/main" id="{26A90516-7ECC-426C-A7BF-19F89F913261}"/>
              </a:ext>
            </a:extLst>
          </p:cNvPr>
          <p:cNvPicPr>
            <a:picLocks noChangeAspect="1"/>
          </p:cNvPicPr>
          <p:nvPr/>
        </p:nvPicPr>
        <p:blipFill>
          <a:blip r:embed="rId8"/>
          <a:stretch>
            <a:fillRect/>
          </a:stretch>
        </p:blipFill>
        <p:spPr>
          <a:xfrm>
            <a:off x="9086456" y="1625257"/>
            <a:ext cx="2965942" cy="2130956"/>
          </a:xfrm>
          <a:prstGeom prst="rect">
            <a:avLst/>
          </a:prstGeom>
        </p:spPr>
      </p:pic>
      <p:pic>
        <p:nvPicPr>
          <p:cNvPr id="21" name="Picture 20">
            <a:extLst>
              <a:ext uri="{FF2B5EF4-FFF2-40B4-BE49-F238E27FC236}">
                <a16:creationId xmlns:a16="http://schemas.microsoft.com/office/drawing/2014/main" id="{97080B66-40F4-49A4-A26C-FF61F74328BA}"/>
              </a:ext>
            </a:extLst>
          </p:cNvPr>
          <p:cNvPicPr>
            <a:picLocks noChangeAspect="1"/>
          </p:cNvPicPr>
          <p:nvPr/>
        </p:nvPicPr>
        <p:blipFill>
          <a:blip r:embed="rId9"/>
          <a:stretch>
            <a:fillRect/>
          </a:stretch>
        </p:blipFill>
        <p:spPr>
          <a:xfrm>
            <a:off x="6177725" y="1806301"/>
            <a:ext cx="2842211" cy="1762252"/>
          </a:xfrm>
          <a:prstGeom prst="rect">
            <a:avLst/>
          </a:prstGeom>
        </p:spPr>
      </p:pic>
      <p:sp>
        <p:nvSpPr>
          <p:cNvPr id="22" name="TextBox 21">
            <a:extLst>
              <a:ext uri="{FF2B5EF4-FFF2-40B4-BE49-F238E27FC236}">
                <a16:creationId xmlns:a16="http://schemas.microsoft.com/office/drawing/2014/main" id="{0381ABC9-9D7B-47C8-AB01-BBAF36863333}"/>
              </a:ext>
            </a:extLst>
          </p:cNvPr>
          <p:cNvSpPr txBox="1"/>
          <p:nvPr/>
        </p:nvSpPr>
        <p:spPr>
          <a:xfrm>
            <a:off x="6146180" y="3608698"/>
            <a:ext cx="2986864"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PDF of the Input Image</a:t>
            </a:r>
          </a:p>
        </p:txBody>
      </p:sp>
      <p:sp>
        <p:nvSpPr>
          <p:cNvPr id="23" name="TextBox 22">
            <a:extLst>
              <a:ext uri="{FF2B5EF4-FFF2-40B4-BE49-F238E27FC236}">
                <a16:creationId xmlns:a16="http://schemas.microsoft.com/office/drawing/2014/main" id="{E29C1DEB-74BE-4DFB-A684-75744BF606EE}"/>
              </a:ext>
            </a:extLst>
          </p:cNvPr>
          <p:cNvSpPr txBox="1"/>
          <p:nvPr/>
        </p:nvSpPr>
        <p:spPr>
          <a:xfrm>
            <a:off x="9120494" y="3656058"/>
            <a:ext cx="2986864"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CDF of the Input Image</a:t>
            </a:r>
          </a:p>
        </p:txBody>
      </p:sp>
      <p:sp>
        <p:nvSpPr>
          <p:cNvPr id="24" name="TextBox 23">
            <a:extLst>
              <a:ext uri="{FF2B5EF4-FFF2-40B4-BE49-F238E27FC236}">
                <a16:creationId xmlns:a16="http://schemas.microsoft.com/office/drawing/2014/main" id="{8ED181C0-BC48-4D02-926F-9B2757201BFC}"/>
              </a:ext>
            </a:extLst>
          </p:cNvPr>
          <p:cNvSpPr txBox="1"/>
          <p:nvPr/>
        </p:nvSpPr>
        <p:spPr>
          <a:xfrm>
            <a:off x="6061313" y="6068581"/>
            <a:ext cx="3572331"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PDF of the Equalized Image</a:t>
            </a:r>
          </a:p>
        </p:txBody>
      </p:sp>
      <p:sp>
        <p:nvSpPr>
          <p:cNvPr id="25" name="TextBox 24">
            <a:extLst>
              <a:ext uri="{FF2B5EF4-FFF2-40B4-BE49-F238E27FC236}">
                <a16:creationId xmlns:a16="http://schemas.microsoft.com/office/drawing/2014/main" id="{6F4819BC-5364-4DEF-B489-93FB7527FEE7}"/>
              </a:ext>
            </a:extLst>
          </p:cNvPr>
          <p:cNvSpPr txBox="1"/>
          <p:nvPr/>
        </p:nvSpPr>
        <p:spPr>
          <a:xfrm>
            <a:off x="8964895" y="6112768"/>
            <a:ext cx="3572331"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CDF of the Equalized Image</a:t>
            </a:r>
          </a:p>
        </p:txBody>
      </p:sp>
    </p:spTree>
    <p:extLst>
      <p:ext uri="{BB962C8B-B14F-4D97-AF65-F5344CB8AC3E}">
        <p14:creationId xmlns:p14="http://schemas.microsoft.com/office/powerpoint/2010/main" val="3525535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30D9-CCDB-4B3A-9395-87475CED2F86}"/>
              </a:ext>
            </a:extLst>
          </p:cNvPr>
          <p:cNvSpPr>
            <a:spLocks noGrp="1"/>
          </p:cNvSpPr>
          <p:nvPr>
            <p:ph type="title"/>
          </p:nvPr>
        </p:nvSpPr>
        <p:spPr/>
        <p:txBody>
          <a:bodyPr>
            <a:normAutofit fontScale="90000"/>
          </a:bodyPr>
          <a:lstStyle/>
          <a:p>
            <a:r>
              <a:rPr lang="en-US" dirty="0"/>
              <a:t>PDF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CFC54C-6379-45E0-B287-2B28134705B1}"/>
                  </a:ext>
                </a:extLst>
              </p:cNvPr>
              <p:cNvSpPr>
                <a:spLocks noGrp="1"/>
              </p:cNvSpPr>
              <p:nvPr>
                <p:ph idx="1"/>
              </p:nvPr>
            </p:nvSpPr>
            <p:spPr/>
            <p:txBody>
              <a:bodyPr/>
              <a:lstStyle/>
              <a:p>
                <a:r>
                  <a:rPr lang="en-US" sz="2400" b="1" dirty="0"/>
                  <a:t>PDF </a:t>
                </a:r>
                <a:r>
                  <a:rPr lang="en-US" sz="2400" dirty="0"/>
                  <a:t>stands for probability density function. It's a function where you can think of the x values as the range of possible occurring values and y values as their probability of occurrence.</a:t>
                </a:r>
              </a:p>
              <a:p>
                <a:pPr marL="0" indent="0" algn="ctr">
                  <a:buNone/>
                </a:pPr>
                <a:r>
                  <a:rPr lang="en-US" sz="2400" b="1" dirty="0">
                    <a:solidFill>
                      <a:srgbClr val="000000"/>
                    </a:solidFill>
                  </a:rPr>
                  <a:t> </a:t>
                </a:r>
                <a14:m>
                  <m:oMath xmlns:m="http://schemas.openxmlformats.org/officeDocument/2006/math">
                    <m:r>
                      <a:rPr lang="en-US" sz="2400" b="1" i="1" smtClean="0">
                        <a:solidFill>
                          <a:srgbClr val="000000"/>
                        </a:solidFill>
                        <a:latin typeface="Cambria Math" panose="02040503050406030204" pitchFamily="18" charset="0"/>
                      </a:rPr>
                      <m:t>𝒑</m:t>
                    </m:r>
                    <m:d>
                      <m:dPr>
                        <m:ctrlPr>
                          <a:rPr lang="en-US" sz="2400" b="1" i="1">
                            <a:solidFill>
                              <a:srgbClr val="000000"/>
                            </a:solidFill>
                            <a:latin typeface="Cambria Math" panose="02040503050406030204" pitchFamily="18" charset="0"/>
                          </a:rPr>
                        </m:ctrlPr>
                      </m:dPr>
                      <m:e>
                        <m:sSub>
                          <m:sSubPr>
                            <m:ctrlPr>
                              <a:rPr lang="en-US" sz="2400" b="1" i="1">
                                <a:solidFill>
                                  <a:srgbClr val="000000"/>
                                </a:solidFill>
                                <a:latin typeface="Cambria Math" panose="02040503050406030204" pitchFamily="18" charset="0"/>
                              </a:rPr>
                            </m:ctrlPr>
                          </m:sSubPr>
                          <m:e>
                            <m:r>
                              <a:rPr lang="en-US" sz="2400" b="1" i="1">
                                <a:solidFill>
                                  <a:srgbClr val="000000"/>
                                </a:solidFill>
                                <a:latin typeface="Cambria Math" panose="02040503050406030204" pitchFamily="18" charset="0"/>
                              </a:rPr>
                              <m:t>𝒓</m:t>
                            </m:r>
                          </m:e>
                          <m:sub>
                            <m:r>
                              <a:rPr lang="en-US" sz="2400" b="1" i="1">
                                <a:solidFill>
                                  <a:srgbClr val="000000"/>
                                </a:solidFill>
                                <a:latin typeface="Cambria Math" panose="02040503050406030204" pitchFamily="18" charset="0"/>
                              </a:rPr>
                              <m:t>𝒌</m:t>
                            </m:r>
                          </m:sub>
                        </m:sSub>
                      </m:e>
                    </m:d>
                    <m:r>
                      <a:rPr lang="en-US" sz="2400" b="1" i="1">
                        <a:solidFill>
                          <a:srgbClr val="000000"/>
                        </a:solidFill>
                        <a:latin typeface="Cambria Math" panose="02040503050406030204" pitchFamily="18" charset="0"/>
                      </a:rPr>
                      <m:t>=</m:t>
                    </m:r>
                    <m:f>
                      <m:fPr>
                        <m:ctrlPr>
                          <a:rPr lang="en-US" sz="2400" b="1" i="1">
                            <a:solidFill>
                              <a:srgbClr val="000000"/>
                            </a:solidFill>
                            <a:latin typeface="Cambria Math" panose="02040503050406030204" pitchFamily="18" charset="0"/>
                          </a:rPr>
                        </m:ctrlPr>
                      </m:fPr>
                      <m:num>
                        <m:sSub>
                          <m:sSubPr>
                            <m:ctrlPr>
                              <a:rPr lang="en-US" sz="2400" b="1" i="1">
                                <a:solidFill>
                                  <a:srgbClr val="000000"/>
                                </a:solidFill>
                                <a:latin typeface="Cambria Math" panose="02040503050406030204" pitchFamily="18" charset="0"/>
                              </a:rPr>
                            </m:ctrlPr>
                          </m:sSubPr>
                          <m:e>
                            <m:r>
                              <a:rPr lang="en-US" sz="2400" b="1" i="1">
                                <a:solidFill>
                                  <a:srgbClr val="000000"/>
                                </a:solidFill>
                                <a:latin typeface="Cambria Math" panose="02040503050406030204" pitchFamily="18" charset="0"/>
                              </a:rPr>
                              <m:t>𝒏</m:t>
                            </m:r>
                          </m:e>
                          <m:sub>
                            <m:r>
                              <a:rPr lang="en-US" sz="2400" b="1" i="1">
                                <a:solidFill>
                                  <a:srgbClr val="000000"/>
                                </a:solidFill>
                                <a:latin typeface="Cambria Math" panose="02040503050406030204" pitchFamily="18" charset="0"/>
                              </a:rPr>
                              <m:t>𝒌</m:t>
                            </m:r>
                          </m:sub>
                        </m:sSub>
                      </m:num>
                      <m:den>
                        <m:r>
                          <a:rPr lang="en-US" sz="2400" b="1" i="1">
                            <a:solidFill>
                              <a:srgbClr val="000000"/>
                            </a:solidFill>
                            <a:latin typeface="Cambria Math" panose="02040503050406030204" pitchFamily="18" charset="0"/>
                          </a:rPr>
                          <m:t>𝑴𝑵</m:t>
                        </m:r>
                      </m:den>
                    </m:f>
                  </m:oMath>
                </a14:m>
                <a:r>
                  <a:rPr lang="en-US" sz="2400" b="1" i="1" dirty="0">
                    <a:solidFill>
                      <a:srgbClr val="000000"/>
                    </a:solidFill>
                    <a:latin typeface="Cambria Math" panose="02040503050406030204" pitchFamily="18" charset="0"/>
                  </a:rPr>
                  <a:t>   </a:t>
                </a:r>
                <a14:m>
                  <m:oMath xmlns:m="http://schemas.openxmlformats.org/officeDocument/2006/math">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=0,1,2……</m:t>
                    </m:r>
                    <m:r>
                      <a:rPr lang="en-US" sz="2400" i="1">
                        <a:solidFill>
                          <a:srgbClr val="000000"/>
                        </a:solidFill>
                        <a:latin typeface="Cambria Math" panose="02040503050406030204" pitchFamily="18" charset="0"/>
                      </a:rPr>
                      <m:t>𝐿</m:t>
                    </m:r>
                    <m:r>
                      <a:rPr lang="en-US" sz="2400" i="1">
                        <a:solidFill>
                          <a:srgbClr val="000000"/>
                        </a:solidFill>
                        <a:latin typeface="Cambria Math" panose="02040503050406030204" pitchFamily="18" charset="0"/>
                      </a:rPr>
                      <m:t>−1</m:t>
                    </m:r>
                  </m:oMath>
                </a14:m>
                <a:r>
                  <a:rPr lang="en-US" sz="2400" b="1" i="1" dirty="0">
                    <a:solidFill>
                      <a:srgbClr val="000000"/>
                    </a:solidFill>
                    <a:latin typeface="Cambria Math" panose="02040503050406030204" pitchFamily="18" charset="0"/>
                  </a:rPr>
                  <a:t/>
                </a:r>
                <a:br>
                  <a:rPr lang="en-US" sz="2400" b="1" i="1" dirty="0">
                    <a:solidFill>
                      <a:srgbClr val="000000"/>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US" sz="2400" b="1" i="1">
                              <a:solidFill>
                                <a:srgbClr val="000000"/>
                              </a:solidFill>
                              <a:latin typeface="Cambria Math" panose="02040503050406030204" pitchFamily="18" charset="0"/>
                            </a:rPr>
                          </m:ctrlPr>
                        </m:sSubPr>
                        <m:e>
                          <m:r>
                            <a:rPr lang="en-US" sz="2400" b="1" i="1">
                              <a:solidFill>
                                <a:srgbClr val="000000"/>
                              </a:solidFill>
                              <a:latin typeface="Cambria Math" panose="02040503050406030204" pitchFamily="18" charset="0"/>
                            </a:rPr>
                            <m:t>𝒏</m:t>
                          </m:r>
                        </m:e>
                        <m:sub>
                          <m:r>
                            <a:rPr lang="en-US" sz="2400" b="1" i="1">
                              <a:solidFill>
                                <a:srgbClr val="000000"/>
                              </a:solidFill>
                              <a:latin typeface="Cambria Math" panose="02040503050406030204" pitchFamily="18" charset="0"/>
                            </a:rPr>
                            <m:t>𝒌</m:t>
                          </m:r>
                        </m:sub>
                      </m:sSub>
                      <m:r>
                        <m:rPr>
                          <m:nor/>
                        </m:rPr>
                        <a:rPr lang="en-US" sz="2400" b="1">
                          <a:solidFill>
                            <a:srgbClr val="000000"/>
                          </a:solidFill>
                        </a:rPr>
                        <m:t>: </m:t>
                      </m:r>
                      <m:r>
                        <m:rPr>
                          <m:nor/>
                        </m:rPr>
                        <a:rPr lang="en-US" sz="2400">
                          <a:solidFill>
                            <a:srgbClr val="000000"/>
                          </a:solidFill>
                        </a:rPr>
                        <m:t>the</m:t>
                      </m:r>
                      <m:r>
                        <m:rPr>
                          <m:nor/>
                        </m:rPr>
                        <a:rPr lang="en-US" sz="2400">
                          <a:solidFill>
                            <a:srgbClr val="000000"/>
                          </a:solidFill>
                        </a:rPr>
                        <m:t> </m:t>
                      </m:r>
                      <m:r>
                        <m:rPr>
                          <m:nor/>
                        </m:rPr>
                        <a:rPr lang="en-US" sz="2400">
                          <a:solidFill>
                            <a:srgbClr val="000000"/>
                          </a:solidFill>
                        </a:rPr>
                        <m:t>number</m:t>
                      </m:r>
                      <m:r>
                        <m:rPr>
                          <m:nor/>
                        </m:rPr>
                        <a:rPr lang="en-US" sz="2400">
                          <a:solidFill>
                            <a:srgbClr val="000000"/>
                          </a:solidFill>
                        </a:rPr>
                        <m:t> </m:t>
                      </m:r>
                      <m:r>
                        <m:rPr>
                          <m:nor/>
                        </m:rPr>
                        <a:rPr lang="en-US" sz="2400">
                          <a:solidFill>
                            <a:srgbClr val="000000"/>
                          </a:solidFill>
                        </a:rPr>
                        <m:t>of</m:t>
                      </m:r>
                      <m:r>
                        <m:rPr>
                          <m:nor/>
                        </m:rPr>
                        <a:rPr lang="en-US" sz="2400">
                          <a:solidFill>
                            <a:srgbClr val="000000"/>
                          </a:solidFill>
                        </a:rPr>
                        <m:t> </m:t>
                      </m:r>
                      <m:r>
                        <m:rPr>
                          <m:nor/>
                        </m:rPr>
                        <a:rPr lang="en-US" sz="2400">
                          <a:solidFill>
                            <a:srgbClr val="000000"/>
                          </a:solidFill>
                        </a:rPr>
                        <m:t>pixels</m:t>
                      </m:r>
                      <m:r>
                        <m:rPr>
                          <m:nor/>
                        </m:rPr>
                        <a:rPr lang="en-US" sz="2400">
                          <a:solidFill>
                            <a:srgbClr val="000000"/>
                          </a:solidFill>
                        </a:rPr>
                        <m:t> </m:t>
                      </m:r>
                      <m:r>
                        <m:rPr>
                          <m:nor/>
                        </m:rPr>
                        <a:rPr lang="en-US" sz="2400">
                          <a:solidFill>
                            <a:srgbClr val="000000"/>
                          </a:solidFill>
                        </a:rPr>
                        <m:t>in</m:t>
                      </m:r>
                      <m:r>
                        <m:rPr>
                          <m:nor/>
                        </m:rPr>
                        <a:rPr lang="en-US" sz="2400">
                          <a:solidFill>
                            <a:srgbClr val="000000"/>
                          </a:solidFill>
                        </a:rPr>
                        <m:t> </m:t>
                      </m:r>
                      <m:r>
                        <m:rPr>
                          <m:nor/>
                        </m:rPr>
                        <a:rPr lang="en-US" sz="2400">
                          <a:solidFill>
                            <a:srgbClr val="000000"/>
                          </a:solidFill>
                        </a:rPr>
                        <m:t>the</m:t>
                      </m:r>
                      <m:r>
                        <m:rPr>
                          <m:nor/>
                        </m:rPr>
                        <a:rPr lang="en-US" sz="2400">
                          <a:solidFill>
                            <a:srgbClr val="000000"/>
                          </a:solidFill>
                        </a:rPr>
                        <m:t> </m:t>
                      </m:r>
                      <m:r>
                        <m:rPr>
                          <m:nor/>
                        </m:rPr>
                        <a:rPr lang="en-US" sz="2400">
                          <a:solidFill>
                            <a:srgbClr val="000000"/>
                          </a:solidFill>
                        </a:rPr>
                        <m:t>image</m:t>
                      </m:r>
                      <m:r>
                        <m:rPr>
                          <m:nor/>
                        </m:rPr>
                        <a:rPr lang="en-US" sz="2400">
                          <a:solidFill>
                            <a:srgbClr val="000000"/>
                          </a:solidFill>
                        </a:rPr>
                        <m:t> </m:t>
                      </m:r>
                      <m:r>
                        <m:rPr>
                          <m:nor/>
                        </m:rPr>
                        <a:rPr lang="en-US" sz="2400">
                          <a:solidFill>
                            <a:srgbClr val="000000"/>
                          </a:solidFill>
                        </a:rPr>
                        <m:t>of</m:t>
                      </m:r>
                      <m:r>
                        <m:rPr>
                          <m:nor/>
                        </m:rPr>
                        <a:rPr lang="en-US" sz="2400">
                          <a:solidFill>
                            <a:srgbClr val="000000"/>
                          </a:solidFill>
                        </a:rPr>
                        <m:t>  </m:t>
                      </m:r>
                      <m:r>
                        <m:rPr>
                          <m:nor/>
                        </m:rPr>
                        <a:rPr lang="en-US" sz="2400">
                          <a:solidFill>
                            <a:srgbClr val="000000"/>
                          </a:solidFill>
                        </a:rPr>
                        <m:t>size</m:t>
                      </m:r>
                      <m:r>
                        <m:rPr>
                          <m:nor/>
                        </m:rPr>
                        <a:rPr lang="en-US" sz="2400">
                          <a:solidFill>
                            <a:srgbClr val="000000"/>
                          </a:solidFill>
                        </a:rPr>
                        <m:t> </m:t>
                      </m:r>
                      <m:r>
                        <m:rPr>
                          <m:nor/>
                        </m:rPr>
                        <a:rPr lang="en-US" sz="2400">
                          <a:solidFill>
                            <a:srgbClr val="000000"/>
                          </a:solidFill>
                        </a:rPr>
                        <m:t>M</m:t>
                      </m:r>
                      <m:r>
                        <a:rPr lang="en-US" sz="2400" i="1">
                          <a:solidFill>
                            <a:srgbClr val="000000"/>
                          </a:solidFill>
                          <a:latin typeface="Cambria Math" panose="02040503050406030204" pitchFamily="18" charset="0"/>
                        </a:rPr>
                        <m:t>×</m:t>
                      </m:r>
                      <m:r>
                        <m:rPr>
                          <m:nor/>
                        </m:rPr>
                        <a:rPr lang="en-US" sz="2400">
                          <a:solidFill>
                            <a:srgbClr val="000000"/>
                          </a:solidFill>
                        </a:rPr>
                        <m:t>N</m:t>
                      </m:r>
                      <m:r>
                        <m:rPr>
                          <m:nor/>
                        </m:rPr>
                        <a:rPr lang="en-US" sz="2400">
                          <a:solidFill>
                            <a:srgbClr val="000000"/>
                          </a:solidFill>
                        </a:rPr>
                        <m:t> </m:t>
                      </m:r>
                      <m:r>
                        <m:rPr>
                          <m:nor/>
                        </m:rPr>
                        <a:rPr lang="en-US" sz="2400">
                          <a:solidFill>
                            <a:srgbClr val="000000"/>
                          </a:solidFill>
                        </a:rPr>
                        <m:t>with</m:t>
                      </m:r>
                      <m:r>
                        <m:rPr>
                          <m:nor/>
                        </m:rPr>
                        <a:rPr lang="en-US" sz="2400">
                          <a:solidFill>
                            <a:srgbClr val="000000"/>
                          </a:solidFill>
                        </a:rPr>
                        <m:t> </m:t>
                      </m:r>
                      <m:r>
                        <m:rPr>
                          <m:nor/>
                        </m:rPr>
                        <a:rPr lang="en-US" sz="2400">
                          <a:solidFill>
                            <a:srgbClr val="000000"/>
                          </a:solidFill>
                        </a:rPr>
                        <m:t>intensity</m:t>
                      </m:r>
                      <m:r>
                        <m:rPr>
                          <m:nor/>
                        </m:rPr>
                        <a:rPr lang="en-US" sz="2400">
                          <a:solidFill>
                            <a:srgbClr val="000000"/>
                          </a:solidFill>
                        </a:rPr>
                        <m:t>  </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𝑟</m:t>
                          </m:r>
                        </m:e>
                        <m:sub>
                          <m:r>
                            <a:rPr lang="en-US" sz="2400" i="1">
                              <a:solidFill>
                                <a:srgbClr val="000000"/>
                              </a:solidFill>
                              <a:latin typeface="Cambria Math" panose="02040503050406030204" pitchFamily="18" charset="0"/>
                            </a:rPr>
                            <m:t>𝑘</m:t>
                          </m:r>
                        </m:sub>
                      </m:sSub>
                    </m:oMath>
                  </m:oMathPara>
                </a14:m>
                <a:endParaRPr lang="en-US" sz="2400" dirty="0"/>
              </a:p>
              <a:p>
                <a:endParaRPr lang="en-US" dirty="0"/>
              </a:p>
            </p:txBody>
          </p:sp>
        </mc:Choice>
        <mc:Fallback xmlns="">
          <p:sp>
            <p:nvSpPr>
              <p:cNvPr id="3" name="Content Placeholder 2">
                <a:extLst>
                  <a:ext uri="{FF2B5EF4-FFF2-40B4-BE49-F238E27FC236}">
                    <a16:creationId xmlns:a16="http://schemas.microsoft.com/office/drawing/2014/main" id="{EFCFC54C-6379-45E0-B287-2B28134705B1}"/>
                  </a:ext>
                </a:extLst>
              </p:cNvPr>
              <p:cNvSpPr>
                <a:spLocks noGrp="1" noRot="1" noChangeAspect="1" noMove="1" noResize="1" noEditPoints="1" noAdjustHandles="1" noChangeArrowheads="1" noChangeShapeType="1" noTextEdit="1"/>
              </p:cNvSpPr>
              <p:nvPr>
                <p:ph idx="1"/>
              </p:nvPr>
            </p:nvSpPr>
            <p:spPr>
              <a:blipFill>
                <a:blip r:embed="rId2"/>
                <a:stretch>
                  <a:fillRect l="-812" t="-1716" r="-406"/>
                </a:stretch>
              </a:blipFill>
            </p:spPr>
            <p:txBody>
              <a:bodyPr/>
              <a:lstStyle/>
              <a:p>
                <a:r>
                  <a:rPr lang="en-US">
                    <a:noFill/>
                  </a:rPr>
                  <a:t> </a:t>
                </a:r>
              </a:p>
            </p:txBody>
          </p:sp>
        </mc:Fallback>
      </mc:AlternateContent>
      <p:pic>
        <p:nvPicPr>
          <p:cNvPr id="1026" name="Picture 2" descr="histogram">
            <a:extLst>
              <a:ext uri="{FF2B5EF4-FFF2-40B4-BE49-F238E27FC236}">
                <a16:creationId xmlns:a16="http://schemas.microsoft.com/office/drawing/2014/main" id="{EFE4FBB2-18C4-4948-B5AA-36AAE76AA7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992" y="3695700"/>
            <a:ext cx="3971925" cy="2362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istogram">
            <a:extLst>
              <a:ext uri="{FF2B5EF4-FFF2-40B4-BE49-F238E27FC236}">
                <a16:creationId xmlns:a16="http://schemas.microsoft.com/office/drawing/2014/main" id="{C49E551A-0ABB-42AE-B3D4-FBF7C1BD10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4940" y="3695700"/>
            <a:ext cx="3971925" cy="2362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1328FF3-1CFB-4D09-BE55-DD98BE82E944}"/>
              </a:ext>
            </a:extLst>
          </p:cNvPr>
          <p:cNvSpPr txBox="1"/>
          <p:nvPr/>
        </p:nvSpPr>
        <p:spPr>
          <a:xfrm>
            <a:off x="7738090" y="5748100"/>
            <a:ext cx="55976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PDF</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86E7C52-58EC-4ECE-92F4-154D75411B30}"/>
                  </a:ext>
                </a:extLst>
              </p:cNvPr>
              <p:cNvSpPr txBox="1"/>
              <p:nvPr/>
            </p:nvSpPr>
            <p:spPr>
              <a:xfrm>
                <a:off x="3401764" y="5759493"/>
                <a:ext cx="4923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1800" b="1"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𝐧</m:t>
                          </m:r>
                        </m:e>
                        <m:sub>
                          <m:r>
                            <a:rPr kumimoji="0" lang="en-US" sz="1800" b="1"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𝐤</m:t>
                          </m:r>
                        </m:sub>
                      </m:sSub>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6" name="TextBox 5">
                <a:extLst>
                  <a:ext uri="{FF2B5EF4-FFF2-40B4-BE49-F238E27FC236}">
                    <a16:creationId xmlns:a16="http://schemas.microsoft.com/office/drawing/2014/main" id="{286E7C52-58EC-4ECE-92F4-154D75411B30}"/>
                  </a:ext>
                </a:extLst>
              </p:cNvPr>
              <p:cNvSpPr txBox="1">
                <a:spLocks noRot="1" noChangeAspect="1" noMove="1" noResize="1" noEditPoints="1" noAdjustHandles="1" noChangeArrowheads="1" noChangeShapeType="1" noTextEdit="1"/>
              </p:cNvSpPr>
              <p:nvPr/>
            </p:nvSpPr>
            <p:spPr>
              <a:xfrm>
                <a:off x="3401764" y="5759493"/>
                <a:ext cx="492379" cy="369332"/>
              </a:xfrm>
              <a:prstGeom prst="rect">
                <a:avLst/>
              </a:prstGeom>
              <a:blipFill>
                <a:blip r:embed="rId5"/>
                <a:stretch>
                  <a:fillRect b="-1667"/>
                </a:stretch>
              </a:blipFill>
            </p:spPr>
            <p:txBody>
              <a:bodyPr/>
              <a:lstStyle/>
              <a:p>
                <a:r>
                  <a:rPr lang="en-US">
                    <a:noFill/>
                  </a:rPr>
                  <a:t> </a:t>
                </a:r>
              </a:p>
            </p:txBody>
          </p:sp>
        </mc:Fallback>
      </mc:AlternateContent>
      <p:sp>
        <p:nvSpPr>
          <p:cNvPr id="8" name="Slide Number Placeholder 7">
            <a:extLst>
              <a:ext uri="{FF2B5EF4-FFF2-40B4-BE49-F238E27FC236}">
                <a16:creationId xmlns:a16="http://schemas.microsoft.com/office/drawing/2014/main" id="{0A189C7B-0AFA-44AE-8FDD-1EE8607227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BBE439-A689-4E67-A7FC-21353A5E3273}" type="slidenum">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7484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8300-EBCD-4F08-B289-EEB6A3C2E487}"/>
              </a:ext>
            </a:extLst>
          </p:cNvPr>
          <p:cNvSpPr>
            <a:spLocks noGrp="1"/>
          </p:cNvSpPr>
          <p:nvPr>
            <p:ph type="title"/>
          </p:nvPr>
        </p:nvSpPr>
        <p:spPr/>
        <p:txBody>
          <a:bodyPr>
            <a:normAutofit fontScale="90000"/>
          </a:bodyPr>
          <a:lstStyle/>
          <a:p>
            <a:r>
              <a:rPr lang="en-US" dirty="0"/>
              <a:t>CDF</a:t>
            </a:r>
          </a:p>
        </p:txBody>
      </p:sp>
      <p:sp>
        <p:nvSpPr>
          <p:cNvPr id="3" name="Content Placeholder 2">
            <a:extLst>
              <a:ext uri="{FF2B5EF4-FFF2-40B4-BE49-F238E27FC236}">
                <a16:creationId xmlns:a16="http://schemas.microsoft.com/office/drawing/2014/main" id="{3DF15987-EA10-408B-A0A8-E1632BD268C4}"/>
              </a:ext>
            </a:extLst>
          </p:cNvPr>
          <p:cNvSpPr>
            <a:spLocks noGrp="1"/>
          </p:cNvSpPr>
          <p:nvPr>
            <p:ph idx="1"/>
          </p:nvPr>
        </p:nvSpPr>
        <p:spPr/>
        <p:txBody>
          <a:bodyPr/>
          <a:lstStyle/>
          <a:p>
            <a:r>
              <a:rPr lang="en-US" sz="2400" b="1" i="0" dirty="0">
                <a:solidFill>
                  <a:srgbClr val="040C28"/>
                </a:solidFill>
                <a:effectLst/>
              </a:rPr>
              <a:t>CDF </a:t>
            </a:r>
            <a:r>
              <a:rPr lang="en-US" sz="2400" b="0" i="0" dirty="0">
                <a:solidFill>
                  <a:srgbClr val="040C28"/>
                </a:solidFill>
                <a:effectLst/>
              </a:rPr>
              <a:t>holds the probability of a probability distribution less than or equal to a particular value. </a:t>
            </a:r>
          </a:p>
          <a:p>
            <a:r>
              <a:rPr lang="en-US" sz="2400" b="0" i="0" dirty="0">
                <a:solidFill>
                  <a:srgbClr val="040C28"/>
                </a:solidFill>
                <a:effectLst/>
              </a:rPr>
              <a:t>It is a function that calculates the cumulative sum of all the values that are calculated by PDF.</a:t>
            </a:r>
          </a:p>
          <a:p>
            <a:endParaRPr lang="en-US" b="0" i="0" dirty="0">
              <a:solidFill>
                <a:srgbClr val="040C28"/>
              </a:solidFill>
              <a:effectLst/>
              <a:latin typeface="Google Sans"/>
            </a:endParaRPr>
          </a:p>
          <a:p>
            <a:endParaRPr lang="en-US" dirty="0"/>
          </a:p>
        </p:txBody>
      </p:sp>
      <p:pic>
        <p:nvPicPr>
          <p:cNvPr id="4" name="Picture 4" descr="histogram">
            <a:extLst>
              <a:ext uri="{FF2B5EF4-FFF2-40B4-BE49-F238E27FC236}">
                <a16:creationId xmlns:a16="http://schemas.microsoft.com/office/drawing/2014/main" id="{AA44DB53-E582-4265-B372-026785F3E5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2258" y="3429000"/>
            <a:ext cx="3971925" cy="23622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istogram">
            <a:extLst>
              <a:ext uri="{FF2B5EF4-FFF2-40B4-BE49-F238E27FC236}">
                <a16:creationId xmlns:a16="http://schemas.microsoft.com/office/drawing/2014/main" id="{F2A821C7-914F-4C7C-AF69-841683A9B6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121" y="3429000"/>
            <a:ext cx="3971925" cy="2362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2BFEE42-0BF9-4F8E-8A15-99C27244B29C}"/>
              </a:ext>
            </a:extLst>
          </p:cNvPr>
          <p:cNvSpPr txBox="1"/>
          <p:nvPr/>
        </p:nvSpPr>
        <p:spPr>
          <a:xfrm>
            <a:off x="3039035" y="5606534"/>
            <a:ext cx="55976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PDF</a:t>
            </a:r>
          </a:p>
        </p:txBody>
      </p:sp>
      <p:sp>
        <p:nvSpPr>
          <p:cNvPr id="7" name="TextBox 6">
            <a:extLst>
              <a:ext uri="{FF2B5EF4-FFF2-40B4-BE49-F238E27FC236}">
                <a16:creationId xmlns:a16="http://schemas.microsoft.com/office/drawing/2014/main" id="{A8C3A450-7915-4679-BE75-5CFA4270C16C}"/>
              </a:ext>
            </a:extLst>
          </p:cNvPr>
          <p:cNvSpPr txBox="1"/>
          <p:nvPr/>
        </p:nvSpPr>
        <p:spPr>
          <a:xfrm>
            <a:off x="7763436" y="5606534"/>
            <a:ext cx="5565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CDF</a:t>
            </a:r>
          </a:p>
        </p:txBody>
      </p:sp>
      <p:sp>
        <p:nvSpPr>
          <p:cNvPr id="8" name="Slide Number Placeholder 7">
            <a:extLst>
              <a:ext uri="{FF2B5EF4-FFF2-40B4-BE49-F238E27FC236}">
                <a16:creationId xmlns:a16="http://schemas.microsoft.com/office/drawing/2014/main" id="{87A69EB6-E52B-4D08-AAD5-D77C87E35AF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BBE439-A689-4E67-A7FC-21353A5E3273}" type="slidenum">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8470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D46A4-B793-48B1-959E-57AB0A5C8829}"/>
              </a:ext>
            </a:extLst>
          </p:cNvPr>
          <p:cNvSpPr>
            <a:spLocks noGrp="1"/>
          </p:cNvSpPr>
          <p:nvPr>
            <p:ph type="title"/>
          </p:nvPr>
        </p:nvSpPr>
        <p:spPr/>
        <p:txBody>
          <a:bodyPr>
            <a:normAutofit fontScale="90000"/>
          </a:bodyPr>
          <a:lstStyle/>
          <a:p>
            <a:r>
              <a:rPr lang="en-US" b="1" dirty="0"/>
              <a:t>Histogram Equalization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5BB2A11-C576-4970-A746-02E7DE5C6099}"/>
                  </a:ext>
                </a:extLst>
              </p:cNvPr>
              <p:cNvSpPr>
                <a:spLocks noGrp="1"/>
              </p:cNvSpPr>
              <p:nvPr>
                <p:ph idx="1"/>
              </p:nvPr>
            </p:nvSpPr>
            <p:spPr/>
            <p:txBody>
              <a:bodyPr>
                <a:normAutofit/>
              </a:bodyPr>
              <a:lstStyle/>
              <a:p>
                <a:pPr marL="457200" indent="-457200">
                  <a:buFont typeface="+mj-lt"/>
                  <a:buAutoNum type="arabicPeriod"/>
                </a:pPr>
                <a:r>
                  <a:rPr lang="en-US" sz="2400" b="0" i="0" dirty="0">
                    <a:solidFill>
                      <a:srgbClr val="000000"/>
                    </a:solidFill>
                    <a:effectLst/>
                  </a:rPr>
                  <a:t>First calculate the PDF of all the pixels in this image.</a:t>
                </a:r>
                <a:endParaRPr lang="en-US" sz="2400" dirty="0">
                  <a:solidFill>
                    <a:srgbClr val="000000"/>
                  </a:solidFill>
                </a:endParaRPr>
              </a:p>
              <a:p>
                <a:pPr marL="0" indent="0" algn="ctr">
                  <a:buNone/>
                </a:pPr>
                <a14:m>
                  <m:oMath xmlns:m="http://schemas.openxmlformats.org/officeDocument/2006/math">
                    <m:r>
                      <a:rPr lang="en-US" sz="2400" b="1" i="1" smtClean="0">
                        <a:solidFill>
                          <a:srgbClr val="000000"/>
                        </a:solidFill>
                        <a:latin typeface="Cambria Math" panose="02040503050406030204" pitchFamily="18" charset="0"/>
                      </a:rPr>
                      <m:t>𝒑</m:t>
                    </m:r>
                    <m:d>
                      <m:dPr>
                        <m:ctrlPr>
                          <a:rPr lang="en-US" sz="2400" b="1" i="1">
                            <a:solidFill>
                              <a:srgbClr val="000000"/>
                            </a:solidFill>
                            <a:latin typeface="Cambria Math" panose="02040503050406030204" pitchFamily="18" charset="0"/>
                          </a:rPr>
                        </m:ctrlPr>
                      </m:dPr>
                      <m:e>
                        <m:sSub>
                          <m:sSubPr>
                            <m:ctrlPr>
                              <a:rPr lang="en-US" sz="2400" b="1" i="1">
                                <a:solidFill>
                                  <a:srgbClr val="000000"/>
                                </a:solidFill>
                                <a:latin typeface="Cambria Math" panose="02040503050406030204" pitchFamily="18" charset="0"/>
                              </a:rPr>
                            </m:ctrlPr>
                          </m:sSubPr>
                          <m:e>
                            <m:r>
                              <a:rPr lang="en-US" sz="2400" b="1" i="1">
                                <a:solidFill>
                                  <a:srgbClr val="000000"/>
                                </a:solidFill>
                                <a:latin typeface="Cambria Math" panose="02040503050406030204" pitchFamily="18" charset="0"/>
                              </a:rPr>
                              <m:t>𝒓</m:t>
                            </m:r>
                          </m:e>
                          <m:sub>
                            <m:r>
                              <a:rPr lang="en-US" sz="2400" b="1" i="1">
                                <a:solidFill>
                                  <a:srgbClr val="000000"/>
                                </a:solidFill>
                                <a:latin typeface="Cambria Math" panose="02040503050406030204" pitchFamily="18" charset="0"/>
                              </a:rPr>
                              <m:t>𝒌</m:t>
                            </m:r>
                          </m:sub>
                        </m:sSub>
                      </m:e>
                    </m:d>
                    <m:r>
                      <a:rPr lang="en-US" sz="2400" b="1" i="1">
                        <a:solidFill>
                          <a:srgbClr val="000000"/>
                        </a:solidFill>
                        <a:latin typeface="Cambria Math" panose="02040503050406030204" pitchFamily="18" charset="0"/>
                      </a:rPr>
                      <m:t>=</m:t>
                    </m:r>
                    <m:f>
                      <m:fPr>
                        <m:ctrlPr>
                          <a:rPr lang="en-US" sz="2400" b="1" i="1">
                            <a:solidFill>
                              <a:srgbClr val="000000"/>
                            </a:solidFill>
                            <a:latin typeface="Cambria Math" panose="02040503050406030204" pitchFamily="18" charset="0"/>
                          </a:rPr>
                        </m:ctrlPr>
                      </m:fPr>
                      <m:num>
                        <m:sSub>
                          <m:sSubPr>
                            <m:ctrlPr>
                              <a:rPr lang="en-US" sz="2400" b="1" i="1">
                                <a:solidFill>
                                  <a:srgbClr val="000000"/>
                                </a:solidFill>
                                <a:latin typeface="Cambria Math" panose="02040503050406030204" pitchFamily="18" charset="0"/>
                              </a:rPr>
                            </m:ctrlPr>
                          </m:sSubPr>
                          <m:e>
                            <m:r>
                              <a:rPr lang="en-US" sz="2400" b="1" i="1">
                                <a:solidFill>
                                  <a:srgbClr val="000000"/>
                                </a:solidFill>
                                <a:latin typeface="Cambria Math" panose="02040503050406030204" pitchFamily="18" charset="0"/>
                              </a:rPr>
                              <m:t>𝒏</m:t>
                            </m:r>
                          </m:e>
                          <m:sub>
                            <m:r>
                              <a:rPr lang="en-US" sz="2400" b="1" i="1">
                                <a:solidFill>
                                  <a:srgbClr val="000000"/>
                                </a:solidFill>
                                <a:latin typeface="Cambria Math" panose="02040503050406030204" pitchFamily="18" charset="0"/>
                              </a:rPr>
                              <m:t>𝒌</m:t>
                            </m:r>
                          </m:sub>
                        </m:sSub>
                      </m:num>
                      <m:den>
                        <m:r>
                          <a:rPr lang="en-US" sz="2400" b="1" i="1">
                            <a:solidFill>
                              <a:srgbClr val="000000"/>
                            </a:solidFill>
                            <a:latin typeface="Cambria Math" panose="02040503050406030204" pitchFamily="18" charset="0"/>
                          </a:rPr>
                          <m:t>𝑴𝑵</m:t>
                        </m:r>
                      </m:den>
                    </m:f>
                  </m:oMath>
                </a14:m>
                <a:r>
                  <a:rPr lang="en-US" sz="2400" b="1" i="1" dirty="0">
                    <a:solidFill>
                      <a:srgbClr val="000000"/>
                    </a:solidFill>
                    <a:latin typeface="Cambria Math" panose="02040503050406030204" pitchFamily="18" charset="0"/>
                  </a:rPr>
                  <a:t>   </a:t>
                </a:r>
                <a14:m>
                  <m:oMath xmlns:m="http://schemas.openxmlformats.org/officeDocument/2006/math">
                    <m:r>
                      <a:rPr lang="en-US" sz="2400" b="1" i="1" smtClean="0">
                        <a:solidFill>
                          <a:srgbClr val="000000"/>
                        </a:solidFill>
                        <a:latin typeface="Cambria Math" panose="02040503050406030204" pitchFamily="18" charset="0"/>
                      </a:rPr>
                      <m:t>  </m:t>
                    </m:r>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=0,1,2……</m:t>
                    </m:r>
                    <m:r>
                      <a:rPr lang="en-US" sz="2400" i="1">
                        <a:solidFill>
                          <a:srgbClr val="000000"/>
                        </a:solidFill>
                        <a:latin typeface="Cambria Math" panose="02040503050406030204" pitchFamily="18" charset="0"/>
                      </a:rPr>
                      <m:t>𝐿</m:t>
                    </m:r>
                    <m:r>
                      <a:rPr lang="en-US" sz="2400" i="1">
                        <a:solidFill>
                          <a:srgbClr val="000000"/>
                        </a:solidFill>
                        <a:latin typeface="Cambria Math" panose="02040503050406030204" pitchFamily="18" charset="0"/>
                      </a:rPr>
                      <m:t>−1</m:t>
                    </m:r>
                  </m:oMath>
                </a14:m>
                <a:endParaRPr lang="en-US" sz="2400" b="0" i="0" dirty="0">
                  <a:solidFill>
                    <a:srgbClr val="000000"/>
                  </a:solidFill>
                  <a:effectLst/>
                </a:endParaRPr>
              </a:p>
              <a:p>
                <a:pPr marL="457200" indent="-457200">
                  <a:buFont typeface="+mj-lt"/>
                  <a:buAutoNum type="arabicPeriod" startAt="2"/>
                </a:pPr>
                <a:r>
                  <a:rPr lang="en-US" sz="2400" dirty="0">
                    <a:solidFill>
                      <a:srgbClr val="000000"/>
                    </a:solidFill>
                  </a:rPr>
                  <a:t>Cal</a:t>
                </a:r>
                <a:r>
                  <a:rPr lang="en-US" sz="2400" b="0" i="0" dirty="0">
                    <a:solidFill>
                      <a:srgbClr val="000000"/>
                    </a:solidFill>
                    <a:effectLst/>
                  </a:rPr>
                  <a:t>culate CDF (cumulative distributive function) of the pixels.</a:t>
                </a:r>
              </a:p>
              <a:p>
                <a:pPr marL="457200" indent="-457200">
                  <a:buFont typeface="+mj-lt"/>
                  <a:buAutoNum type="arabicPeriod" startAt="2"/>
                </a:pPr>
                <a:r>
                  <a:rPr lang="en-US" sz="2400" dirty="0">
                    <a:solidFill>
                      <a:srgbClr val="000000"/>
                    </a:solidFill>
                  </a:rPr>
                  <a:t>Multiply CDF of each pixel value with the highest intensity to satisfy the transformation function.</a:t>
                </a:r>
              </a:p>
              <a:p>
                <a:pPr marL="457200" indent="-457200">
                  <a:buFont typeface="+mj-lt"/>
                  <a:buAutoNum type="arabicPeriod" startAt="2"/>
                </a:pPr>
                <a:endParaRPr lang="en-US" sz="2400" dirty="0">
                  <a:solidFill>
                    <a:srgbClr val="000000"/>
                  </a:solidFill>
                </a:endParaRPr>
              </a:p>
              <a:p>
                <a:pPr marL="457200" indent="-457200">
                  <a:buFont typeface="+mj-lt"/>
                  <a:buAutoNum type="arabicPeriod" startAt="2"/>
                </a:pPr>
                <a:endParaRPr lang="en-US" sz="2400" dirty="0">
                  <a:solidFill>
                    <a:srgbClr val="000000"/>
                  </a:solidFill>
                </a:endParaRPr>
              </a:p>
              <a:p>
                <a:pPr marL="457200" indent="-457200" algn="ctr">
                  <a:buFont typeface="+mj-lt"/>
                  <a:buAutoNum type="arabicPeriod" startAt="2"/>
                </a:pPr>
                <a:endParaRPr lang="en-US" sz="2400" dirty="0">
                  <a:solidFill>
                    <a:srgbClr val="000000"/>
                  </a:solidFill>
                </a:endParaRPr>
              </a:p>
              <a:p>
                <a:pPr marL="457200" indent="-457200">
                  <a:buFont typeface="+mj-lt"/>
                  <a:buAutoNum type="arabicPeriod" startAt="2"/>
                </a:pPr>
                <a:r>
                  <a:rPr lang="en-US" sz="2400" dirty="0" smtClean="0">
                    <a:solidFill>
                      <a:srgbClr val="000000"/>
                    </a:solidFill>
                  </a:rPr>
                  <a:t>The </a:t>
                </a:r>
                <a:r>
                  <a:rPr lang="en-US" sz="2400" dirty="0">
                    <a:solidFill>
                      <a:srgbClr val="000000"/>
                    </a:solidFill>
                  </a:rPr>
                  <a:t>output image is obtained by mapping each pixel in the input image with intensity </a:t>
                </a:r>
                <a:r>
                  <a:rPr lang="en-US" sz="2400" dirty="0" err="1">
                    <a:solidFill>
                      <a:srgbClr val="000000"/>
                    </a:solidFill>
                  </a:rPr>
                  <a:t>r</a:t>
                </a:r>
                <a:r>
                  <a:rPr lang="en-US" sz="2400" baseline="-25000" dirty="0" err="1">
                    <a:solidFill>
                      <a:srgbClr val="000000"/>
                    </a:solidFill>
                  </a:rPr>
                  <a:t>k</a:t>
                </a:r>
                <a:r>
                  <a:rPr lang="en-US" sz="2400" baseline="-25000" dirty="0">
                    <a:solidFill>
                      <a:srgbClr val="000000"/>
                    </a:solidFill>
                  </a:rPr>
                  <a:t> </a:t>
                </a:r>
                <a:r>
                  <a:rPr lang="en-US" sz="2400" dirty="0">
                    <a:solidFill>
                      <a:srgbClr val="000000"/>
                    </a:solidFill>
                  </a:rPr>
                  <a:t>into the corresponding pixel with level </a:t>
                </a:r>
                <a:r>
                  <a:rPr lang="en-US" sz="2400" dirty="0" err="1">
                    <a:solidFill>
                      <a:srgbClr val="000000"/>
                    </a:solidFill>
                  </a:rPr>
                  <a:t>s</a:t>
                </a:r>
                <a:r>
                  <a:rPr lang="en-US" sz="2400" baseline="-25000" dirty="0" err="1">
                    <a:solidFill>
                      <a:srgbClr val="000000"/>
                    </a:solidFill>
                  </a:rPr>
                  <a:t>k</a:t>
                </a:r>
                <a:r>
                  <a:rPr lang="en-US" sz="2400" dirty="0">
                    <a:solidFill>
                      <a:srgbClr val="000000"/>
                    </a:solidFill>
                  </a:rPr>
                  <a:t> in the output image. </a:t>
                </a:r>
              </a:p>
              <a:p>
                <a:pPr marL="0" indent="0">
                  <a:buNone/>
                </a:pPr>
                <a:endParaRPr lang="en-US" sz="2400" dirty="0">
                  <a:solidFill>
                    <a:srgbClr val="000000"/>
                  </a:solidFill>
                </a:endParaRPr>
              </a:p>
              <a:p>
                <a:pPr marL="0" indent="0">
                  <a:buNone/>
                </a:pPr>
                <a:endParaRPr lang="en-US" sz="2400" dirty="0">
                  <a:solidFill>
                    <a:srgbClr val="000000"/>
                  </a:solidFill>
                </a:endParaRPr>
              </a:p>
            </p:txBody>
          </p:sp>
        </mc:Choice>
        <mc:Fallback>
          <p:sp>
            <p:nvSpPr>
              <p:cNvPr id="3" name="Content Placeholder 2">
                <a:extLst>
                  <a:ext uri="{FF2B5EF4-FFF2-40B4-BE49-F238E27FC236}">
                    <a16:creationId xmlns:a16="http://schemas.microsoft.com/office/drawing/2014/main" id="{75BB2A11-C576-4970-A746-02E7DE5C6099}"/>
                  </a:ext>
                </a:extLst>
              </p:cNvPr>
              <p:cNvSpPr>
                <a:spLocks noGrp="1" noRot="1" noChangeAspect="1" noMove="1" noResize="1" noEditPoints="1" noAdjustHandles="1" noChangeArrowheads="1" noChangeShapeType="1" noTextEdit="1"/>
              </p:cNvSpPr>
              <p:nvPr>
                <p:ph idx="1"/>
              </p:nvPr>
            </p:nvSpPr>
            <p:spPr>
              <a:blipFill>
                <a:blip r:embed="rId2"/>
                <a:stretch>
                  <a:fillRect l="-928" t="-1838"/>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8F9635C7-FC5D-4CE6-A00B-CEBEA211DD5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BBE439-A689-4E67-A7FC-21353A5E3273}" type="slidenum">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70301C8-7343-4E66-9700-B71AA8A2AD4E}"/>
                  </a:ext>
                </a:extLst>
              </p:cNvPr>
              <p:cNvSpPr txBox="1"/>
              <p:nvPr/>
            </p:nvSpPr>
            <p:spPr>
              <a:xfrm>
                <a:off x="4139452" y="3592327"/>
                <a:ext cx="4117041" cy="44076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a:t>
                </a:r>
                <a:r>
                  <a:rPr kumimoji="0" lang="en-US" sz="2400" b="0" i="0" u="none" strike="noStrike" kern="1200" cap="none" spc="0" normalizeH="0" baseline="-25000" noProof="0" dirty="0" err="1">
                    <a:ln>
                      <a:noFill/>
                    </a:ln>
                    <a:solidFill>
                      <a:prstClr val="black"/>
                    </a:solidFill>
                    <a:effectLst/>
                    <a:uLnTx/>
                    <a:uFillTx/>
                    <a:latin typeface="Calibri" panose="020F0502020204030204"/>
                    <a:ea typeface="+mn-ea"/>
                    <a:cs typeface="+mn-cs"/>
                  </a:rPr>
                  <a:t>k</a:t>
                </a:r>
                <a:r>
                  <a:rPr kumimoji="0" lang="en-US" sz="2400" b="0" i="0" u="none" strike="noStrike" kern="1200" cap="none" spc="0" normalizeH="0" baseline="-2500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t>
                </a:r>
                <a14:m>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d>
                      <m:d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𝑟</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𝑘</m:t>
                            </m:r>
                          </m:sub>
                        </m:sSub>
                      </m:e>
                    </m:d>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𝐿</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nary>
                      <m:naryPr>
                        <m:chr m:val="∑"/>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23"/>
                          </m:r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𝑗</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𝑘</m:t>
                        </m:r>
                      </m:sup>
                      <m:e>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𝑟</m:t>
                            </m:r>
                          </m:sub>
                        </m:sSub>
                        <m:d>
                          <m:d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𝑟</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𝑗</m:t>
                                </m:r>
                              </m:sub>
                            </m:sSub>
                          </m:e>
                        </m:d>
                      </m:e>
                    </m:nary>
                  </m:oMath>
                </a14:m>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 name="TextBox 6">
                <a:extLst>
                  <a:ext uri="{FF2B5EF4-FFF2-40B4-BE49-F238E27FC236}">
                    <a16:creationId xmlns:a16="http://schemas.microsoft.com/office/drawing/2014/main" id="{570301C8-7343-4E66-9700-B71AA8A2AD4E}"/>
                  </a:ext>
                </a:extLst>
              </p:cNvPr>
              <p:cNvSpPr txBox="1">
                <a:spLocks noRot="1" noChangeAspect="1" noMove="1" noResize="1" noEditPoints="1" noAdjustHandles="1" noChangeArrowheads="1" noChangeShapeType="1" noTextEdit="1"/>
              </p:cNvSpPr>
              <p:nvPr/>
            </p:nvSpPr>
            <p:spPr>
              <a:xfrm>
                <a:off x="4139452" y="3592327"/>
                <a:ext cx="4117041" cy="440762"/>
              </a:xfrm>
              <a:prstGeom prst="rect">
                <a:avLst/>
              </a:prstGeom>
              <a:blipFill>
                <a:blip r:embed="rId3"/>
                <a:stretch>
                  <a:fillRect l="-4444" t="-13699" b="-31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D1D28D9-9D81-4BF9-87AC-A2555D71EB5F}"/>
                  </a:ext>
                </a:extLst>
              </p:cNvPr>
              <p:cNvSpPr txBox="1"/>
              <p:nvPr/>
            </p:nvSpPr>
            <p:spPr>
              <a:xfrm>
                <a:off x="4706298" y="4118253"/>
                <a:ext cx="2983348" cy="7126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2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𝒔</m:t>
                        </m:r>
                      </m:e>
                      <m:sub>
                        <m:r>
                          <a:rPr kumimoji="0" lang="en-US" sz="2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𝒌</m:t>
                        </m:r>
                      </m:sub>
                    </m:sSub>
                    <m:r>
                      <a:rPr kumimoji="0" lang="en-US" sz="2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f>
                      <m:fPr>
                        <m:ctrlPr>
                          <a:rPr kumimoji="0" lang="en-US" sz="2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en-US" sz="2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𝑳</m:t>
                        </m:r>
                        <m:r>
                          <a:rPr kumimoji="0" lang="en-US" sz="2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2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𝟏</m:t>
                        </m:r>
                      </m:num>
                      <m:den>
                        <m:r>
                          <a:rPr kumimoji="0" lang="en-US" sz="2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𝑴𝑵</m:t>
                        </m:r>
                      </m:den>
                    </m:f>
                  </m:oMath>
                </a14:m>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 </a:t>
                </a:r>
                <a14:m>
                  <m:oMath xmlns:m="http://schemas.openxmlformats.org/officeDocument/2006/math">
                    <m:nary>
                      <m:naryPr>
                        <m:chr m:val="∑"/>
                        <m:ctrlPr>
                          <a:rPr kumimoji="0" 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naryPr>
                      <m:sub>
                        <m:r>
                          <m:rPr>
                            <m:brk m:alnAt="23"/>
                          </m:rPr>
                          <a:rPr kumimoji="0" 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𝒋</m:t>
                        </m:r>
                        <m:r>
                          <a:rPr kumimoji="0" 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𝟎</m:t>
                        </m:r>
                      </m:sub>
                      <m:sup>
                        <m:r>
                          <a:rPr kumimoji="0" lang="en-US" sz="28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𝒌</m:t>
                        </m:r>
                      </m:sup>
                      <m:e>
                        <m:sSub>
                          <m:sSubPr>
                            <m:ctrlPr>
                              <a:rPr kumimoji="0" 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𝒏</m:t>
                            </m:r>
                          </m:e>
                          <m:sub>
                            <m:r>
                              <a:rPr kumimoji="0" lang="en-US" sz="28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𝒋</m:t>
                            </m:r>
                          </m:sub>
                        </m:sSub>
                      </m:e>
                    </m:nary>
                  </m:oMath>
                </a14:m>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8" name="TextBox 7">
                <a:extLst>
                  <a:ext uri="{FF2B5EF4-FFF2-40B4-BE49-F238E27FC236}">
                    <a16:creationId xmlns:a16="http://schemas.microsoft.com/office/drawing/2014/main" id="{2D1D28D9-9D81-4BF9-87AC-A2555D71EB5F}"/>
                  </a:ext>
                </a:extLst>
              </p:cNvPr>
              <p:cNvSpPr txBox="1">
                <a:spLocks noRot="1" noChangeAspect="1" noMove="1" noResize="1" noEditPoints="1" noAdjustHandles="1" noChangeArrowheads="1" noChangeShapeType="1" noTextEdit="1"/>
              </p:cNvSpPr>
              <p:nvPr/>
            </p:nvSpPr>
            <p:spPr>
              <a:xfrm>
                <a:off x="4706298" y="4118253"/>
                <a:ext cx="2983348" cy="71263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65571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650058" y="1579652"/>
            <a:ext cx="2825636" cy="21900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indent="0" algn="ctr">
              <a:lnSpc>
                <a:spcPct val="100000"/>
              </a:lnSpc>
              <a:spcBef>
                <a:spcPts val="0"/>
              </a:spcBef>
              <a:buNone/>
            </a:pPr>
            <a:r>
              <a:rPr lang="en-US" sz="1600" dirty="0">
                <a:solidFill>
                  <a:schemeClr val="tx1"/>
                </a:solidFill>
              </a:rPr>
              <a:t>S</a:t>
            </a:r>
            <a:r>
              <a:rPr lang="en-US" sz="1600" baseline="-25000" dirty="0">
                <a:solidFill>
                  <a:schemeClr val="tx1"/>
                </a:solidFill>
              </a:rPr>
              <a:t>0</a:t>
            </a:r>
            <a:r>
              <a:rPr lang="en-US" sz="1600" dirty="0">
                <a:solidFill>
                  <a:schemeClr val="tx1"/>
                </a:solidFill>
              </a:rPr>
              <a:t> = 1.33 = 1</a:t>
            </a:r>
          </a:p>
          <a:p>
            <a:pPr marL="0" indent="0" algn="ctr">
              <a:lnSpc>
                <a:spcPct val="100000"/>
              </a:lnSpc>
              <a:spcBef>
                <a:spcPts val="0"/>
              </a:spcBef>
              <a:buNone/>
            </a:pPr>
            <a:r>
              <a:rPr lang="en-US" sz="1600" dirty="0">
                <a:solidFill>
                  <a:schemeClr val="tx1"/>
                </a:solidFill>
              </a:rPr>
              <a:t>S</a:t>
            </a:r>
            <a:r>
              <a:rPr lang="en-US" sz="1600" baseline="-25000" dirty="0">
                <a:solidFill>
                  <a:schemeClr val="tx1"/>
                </a:solidFill>
              </a:rPr>
              <a:t>1</a:t>
            </a:r>
            <a:r>
              <a:rPr lang="en-US" sz="1600" dirty="0">
                <a:solidFill>
                  <a:schemeClr val="tx1"/>
                </a:solidFill>
              </a:rPr>
              <a:t> = 3.08 = 3</a:t>
            </a:r>
          </a:p>
          <a:p>
            <a:pPr marL="0" indent="0" algn="ctr">
              <a:lnSpc>
                <a:spcPct val="100000"/>
              </a:lnSpc>
              <a:spcBef>
                <a:spcPts val="0"/>
              </a:spcBef>
              <a:buNone/>
            </a:pPr>
            <a:r>
              <a:rPr lang="en-US" sz="1600" dirty="0">
                <a:solidFill>
                  <a:schemeClr val="tx1"/>
                </a:solidFill>
              </a:rPr>
              <a:t>S</a:t>
            </a:r>
            <a:r>
              <a:rPr lang="en-US" sz="1600" baseline="-25000" dirty="0">
                <a:solidFill>
                  <a:schemeClr val="tx1"/>
                </a:solidFill>
              </a:rPr>
              <a:t>2</a:t>
            </a:r>
            <a:r>
              <a:rPr lang="en-US" sz="1600" dirty="0">
                <a:solidFill>
                  <a:schemeClr val="tx1"/>
                </a:solidFill>
              </a:rPr>
              <a:t> = 4.55 = 5</a:t>
            </a:r>
          </a:p>
          <a:p>
            <a:pPr marL="0" indent="0" algn="ctr">
              <a:lnSpc>
                <a:spcPct val="100000"/>
              </a:lnSpc>
              <a:spcBef>
                <a:spcPts val="0"/>
              </a:spcBef>
              <a:buNone/>
            </a:pPr>
            <a:r>
              <a:rPr lang="en-US" sz="1600" dirty="0">
                <a:solidFill>
                  <a:schemeClr val="tx1"/>
                </a:solidFill>
              </a:rPr>
              <a:t>S</a:t>
            </a:r>
            <a:r>
              <a:rPr lang="en-US" sz="1600" baseline="-25000" dirty="0">
                <a:solidFill>
                  <a:schemeClr val="tx1"/>
                </a:solidFill>
              </a:rPr>
              <a:t>3</a:t>
            </a:r>
            <a:r>
              <a:rPr lang="en-US" sz="1600" dirty="0">
                <a:solidFill>
                  <a:schemeClr val="tx1"/>
                </a:solidFill>
              </a:rPr>
              <a:t> = 5.67 = 6</a:t>
            </a:r>
          </a:p>
          <a:p>
            <a:pPr marL="0" indent="0" algn="ctr">
              <a:lnSpc>
                <a:spcPct val="100000"/>
              </a:lnSpc>
              <a:spcBef>
                <a:spcPts val="0"/>
              </a:spcBef>
              <a:buNone/>
            </a:pPr>
            <a:r>
              <a:rPr lang="en-US" sz="1600" dirty="0">
                <a:solidFill>
                  <a:schemeClr val="tx1"/>
                </a:solidFill>
              </a:rPr>
              <a:t>S</a:t>
            </a:r>
            <a:r>
              <a:rPr lang="en-US" sz="1600" baseline="-25000" dirty="0">
                <a:solidFill>
                  <a:schemeClr val="tx1"/>
                </a:solidFill>
              </a:rPr>
              <a:t>4</a:t>
            </a:r>
            <a:r>
              <a:rPr lang="en-US" sz="1600" dirty="0">
                <a:solidFill>
                  <a:schemeClr val="tx1"/>
                </a:solidFill>
              </a:rPr>
              <a:t> = 6.23 = 6</a:t>
            </a:r>
          </a:p>
          <a:p>
            <a:pPr marL="0" indent="0" algn="ctr">
              <a:lnSpc>
                <a:spcPct val="100000"/>
              </a:lnSpc>
              <a:spcBef>
                <a:spcPts val="0"/>
              </a:spcBef>
              <a:buNone/>
            </a:pPr>
            <a:r>
              <a:rPr lang="en-US" sz="1600" dirty="0">
                <a:solidFill>
                  <a:schemeClr val="tx1"/>
                </a:solidFill>
              </a:rPr>
              <a:t>S</a:t>
            </a:r>
            <a:r>
              <a:rPr lang="en-US" sz="1600" baseline="-25000" dirty="0">
                <a:solidFill>
                  <a:schemeClr val="tx1"/>
                </a:solidFill>
              </a:rPr>
              <a:t>5</a:t>
            </a:r>
            <a:r>
              <a:rPr lang="en-US" sz="1600" dirty="0">
                <a:solidFill>
                  <a:schemeClr val="tx1"/>
                </a:solidFill>
              </a:rPr>
              <a:t> = 6.65 = 7</a:t>
            </a:r>
          </a:p>
          <a:p>
            <a:pPr marL="0" indent="0" algn="ctr">
              <a:lnSpc>
                <a:spcPct val="100000"/>
              </a:lnSpc>
              <a:spcBef>
                <a:spcPts val="0"/>
              </a:spcBef>
              <a:buNone/>
            </a:pPr>
            <a:r>
              <a:rPr lang="en-US" sz="1600" dirty="0">
                <a:solidFill>
                  <a:schemeClr val="tx1"/>
                </a:solidFill>
              </a:rPr>
              <a:t>S</a:t>
            </a:r>
            <a:r>
              <a:rPr lang="en-US" sz="1600" baseline="-25000" dirty="0">
                <a:solidFill>
                  <a:schemeClr val="tx1"/>
                </a:solidFill>
              </a:rPr>
              <a:t>6</a:t>
            </a:r>
            <a:r>
              <a:rPr lang="en-US" sz="1600" dirty="0">
                <a:solidFill>
                  <a:schemeClr val="tx1"/>
                </a:solidFill>
              </a:rPr>
              <a:t> = 6.86 = 7</a:t>
            </a:r>
          </a:p>
          <a:p>
            <a:pPr marL="0" indent="0" algn="ctr">
              <a:spcBef>
                <a:spcPts val="0"/>
              </a:spcBef>
              <a:buNone/>
            </a:pPr>
            <a:r>
              <a:rPr lang="en-US" sz="1600" dirty="0">
                <a:solidFill>
                  <a:schemeClr val="tx1"/>
                </a:solidFill>
              </a:rPr>
              <a:t>S</a:t>
            </a:r>
            <a:r>
              <a:rPr lang="en-US" sz="1600" baseline="-25000" dirty="0">
                <a:solidFill>
                  <a:schemeClr val="tx1"/>
                </a:solidFill>
              </a:rPr>
              <a:t>7</a:t>
            </a:r>
            <a:r>
              <a:rPr lang="en-US" sz="1600" dirty="0">
                <a:solidFill>
                  <a:schemeClr val="tx1"/>
                </a:solidFill>
              </a:rPr>
              <a:t> = 7.00 = 7  </a:t>
            </a:r>
          </a:p>
        </p:txBody>
      </p:sp>
      <p:pic>
        <p:nvPicPr>
          <p:cNvPr id="7" name="Picture 2" descr="https://scontent-frt3-1.xx.fbcdn.net/v/t35.0-12/17902707_1297930643619714_1560206760_o.jpg?oh=40d5743877c5dac24f5180261e21c22a&amp;oe=58ED7D7D"/>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 t="1286" r="1067" b="2407"/>
          <a:stretch/>
        </p:blipFill>
        <p:spPr bwMode="auto">
          <a:xfrm>
            <a:off x="2214291" y="1238748"/>
            <a:ext cx="3534176" cy="247002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srcRect b="3484"/>
          <a:stretch/>
        </p:blipFill>
        <p:spPr>
          <a:xfrm>
            <a:off x="2355274" y="3964514"/>
            <a:ext cx="6786386" cy="2470030"/>
          </a:xfrm>
          <a:prstGeom prst="rect">
            <a:avLst/>
          </a:prstGeom>
        </p:spPr>
      </p:pic>
      <p:sp>
        <p:nvSpPr>
          <p:cNvPr id="9" name="Title 1">
            <a:extLst>
              <a:ext uri="{FF2B5EF4-FFF2-40B4-BE49-F238E27FC236}">
                <a16:creationId xmlns:a16="http://schemas.microsoft.com/office/drawing/2014/main" id="{065BF484-C543-4F64-A8D7-4C4A1B0990E7}"/>
              </a:ext>
            </a:extLst>
          </p:cNvPr>
          <p:cNvSpPr>
            <a:spLocks noGrp="1"/>
          </p:cNvSpPr>
          <p:nvPr>
            <p:ph type="title"/>
          </p:nvPr>
        </p:nvSpPr>
        <p:spPr>
          <a:xfrm>
            <a:off x="838200" y="357093"/>
            <a:ext cx="10515600" cy="647887"/>
          </a:xfrm>
        </p:spPr>
        <p:txBody>
          <a:bodyPr>
            <a:normAutofit fontScale="90000"/>
          </a:bodyPr>
          <a:lstStyle/>
          <a:p>
            <a:r>
              <a:rPr lang="en-US" dirty="0"/>
              <a:t>Map </a:t>
            </a:r>
            <a:r>
              <a:rPr lang="en-US" dirty="0" err="1"/>
              <a:t>s</a:t>
            </a:r>
            <a:r>
              <a:rPr lang="en-US" baseline="-25000" dirty="0" err="1"/>
              <a:t>k</a:t>
            </a:r>
            <a:r>
              <a:rPr lang="en-US" dirty="0"/>
              <a:t> to its </a:t>
            </a:r>
            <a:r>
              <a:rPr lang="en-US" dirty="0" err="1"/>
              <a:t>r</a:t>
            </a:r>
            <a:r>
              <a:rPr lang="en-US" baseline="-25000" dirty="0" err="1"/>
              <a:t>k</a:t>
            </a:r>
            <a:r>
              <a:rPr lang="en-US" dirty="0"/>
              <a:t> </a:t>
            </a:r>
          </a:p>
        </p:txBody>
      </p:sp>
      <p:sp>
        <p:nvSpPr>
          <p:cNvPr id="6" name="Slide Number Placeholder 5">
            <a:extLst>
              <a:ext uri="{FF2B5EF4-FFF2-40B4-BE49-F238E27FC236}">
                <a16:creationId xmlns:a16="http://schemas.microsoft.com/office/drawing/2014/main" id="{9ECF5719-C854-4E1F-A925-A8C11F9F443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BBE439-A689-4E67-A7FC-21353A5E3273}" type="slidenum">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43E72A84-8E68-4824-9E8C-A6C6445BC547}"/>
              </a:ext>
            </a:extLst>
          </p:cNvPr>
          <p:cNvCxnSpPr>
            <a:cxnSpLocks/>
          </p:cNvCxnSpPr>
          <p:nvPr/>
        </p:nvCxnSpPr>
        <p:spPr>
          <a:xfrm>
            <a:off x="6650058" y="1625838"/>
            <a:ext cx="2718060" cy="0"/>
          </a:xfrm>
          <a:prstGeom prst="line">
            <a:avLst/>
          </a:prstGeom>
          <a:ln w="1905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604E02EF-2AA2-4D55-9279-B5117A19D5AE}"/>
              </a:ext>
            </a:extLst>
          </p:cNvPr>
          <p:cNvSpPr txBox="1"/>
          <p:nvPr/>
        </p:nvSpPr>
        <p:spPr>
          <a:xfrm>
            <a:off x="7834200" y="1210320"/>
            <a:ext cx="3497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Calibri" panose="020F0502020204030204"/>
                <a:ea typeface="+mn-ea"/>
                <a:cs typeface="+mn-cs"/>
              </a:rPr>
              <a:t>s</a:t>
            </a:r>
            <a:r>
              <a:rPr kumimoji="0" lang="en-US" sz="1800" b="1" i="0" u="none" strike="noStrike" kern="1200" cap="none" spc="0" normalizeH="0" baseline="-25000" noProof="0" dirty="0" err="1">
                <a:ln>
                  <a:noFill/>
                </a:ln>
                <a:solidFill>
                  <a:prstClr val="black"/>
                </a:solidFill>
                <a:effectLst/>
                <a:uLnTx/>
                <a:uFillTx/>
                <a:latin typeface="Calibri" panose="020F0502020204030204"/>
                <a:ea typeface="+mn-ea"/>
                <a:cs typeface="+mn-cs"/>
              </a:rPr>
              <a:t>k</a:t>
            </a:r>
            <a:endParaRPr kumimoji="0" lang="en-US" sz="1800" b="1" i="0" u="none" strike="noStrike" kern="1200" cap="none" spc="0" normalizeH="0" baseline="-2500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2286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24A81-3576-4FE4-A650-A4AF08C796A0}"/>
              </a:ext>
            </a:extLst>
          </p:cNvPr>
          <p:cNvSpPr>
            <a:spLocks noGrp="1"/>
          </p:cNvSpPr>
          <p:nvPr>
            <p:ph type="title"/>
          </p:nvPr>
        </p:nvSpPr>
        <p:spPr/>
        <p:txBody>
          <a:bodyPr>
            <a:normAutofit fontScale="90000"/>
          </a:bodyPr>
          <a:lstStyle/>
          <a:p>
            <a:r>
              <a:rPr lang="en-US" dirty="0"/>
              <a:t>Classwork </a:t>
            </a:r>
          </a:p>
        </p:txBody>
      </p:sp>
      <p:sp>
        <p:nvSpPr>
          <p:cNvPr id="3" name="Content Placeholder 2">
            <a:extLst>
              <a:ext uri="{FF2B5EF4-FFF2-40B4-BE49-F238E27FC236}">
                <a16:creationId xmlns:a16="http://schemas.microsoft.com/office/drawing/2014/main" id="{F5FE123A-C3E9-4912-8554-10B1019BD4C4}"/>
              </a:ext>
            </a:extLst>
          </p:cNvPr>
          <p:cNvSpPr>
            <a:spLocks noGrp="1"/>
          </p:cNvSpPr>
          <p:nvPr>
            <p:ph idx="1"/>
          </p:nvPr>
        </p:nvSpPr>
        <p:spPr/>
        <p:txBody>
          <a:bodyPr>
            <a:normAutofit/>
          </a:bodyPr>
          <a:lstStyle/>
          <a:p>
            <a:pPr marL="514350" indent="-514350">
              <a:buFont typeface="+mj-lt"/>
              <a:buAutoNum type="arabicPeriod"/>
            </a:pPr>
            <a:r>
              <a:rPr lang="en-US" sz="3200" dirty="0"/>
              <a:t>Take an input color image and apply histogram equalization to enhance contrast.</a:t>
            </a:r>
          </a:p>
          <a:p>
            <a:pPr marL="914400" lvl="1" indent="-457200">
              <a:buFont typeface="+mj-lt"/>
              <a:buAutoNum type="arabicPeriod"/>
            </a:pPr>
            <a:r>
              <a:rPr lang="en-US" sz="2800" dirty="0"/>
              <a:t>For the RGB image, apply histogram equalization to each of the 3 channels separately. Merge the 3 channels to view the enhanced image.</a:t>
            </a:r>
          </a:p>
          <a:p>
            <a:pPr marL="914400" lvl="1" indent="-457200">
              <a:buFont typeface="+mj-lt"/>
              <a:buAutoNum type="arabicPeriod"/>
            </a:pPr>
            <a:r>
              <a:rPr lang="en-US" sz="2800" dirty="0"/>
              <a:t>Convert the RGB image to the HSV image and apply histogram equalization only in the Value channel. Merge the new equalized value channel with the other two to generate the final output equalized image.</a:t>
            </a:r>
          </a:p>
          <a:p>
            <a:pPr marL="914400" lvl="1" indent="-457200">
              <a:buFont typeface="+mj-lt"/>
              <a:buAutoNum type="arabicPeriod"/>
            </a:pPr>
            <a:endParaRPr lang="en-US" sz="2800" dirty="0"/>
          </a:p>
          <a:p>
            <a:pPr marL="514350" indent="-514350">
              <a:buFont typeface="+mj-lt"/>
              <a:buAutoNum type="arabicPeriod"/>
            </a:pPr>
            <a:r>
              <a:rPr lang="en-US" sz="3200" dirty="0"/>
              <a:t>Show the histogram of input and the equalized </a:t>
            </a:r>
            <a:r>
              <a:rPr lang="en-US" sz="3200" dirty="0" smtClean="0"/>
              <a:t>image</a:t>
            </a:r>
            <a:endParaRPr lang="en-US" sz="3200" dirty="0"/>
          </a:p>
        </p:txBody>
      </p:sp>
      <p:sp>
        <p:nvSpPr>
          <p:cNvPr id="4" name="Slide Number Placeholder 3">
            <a:extLst>
              <a:ext uri="{FF2B5EF4-FFF2-40B4-BE49-F238E27FC236}">
                <a16:creationId xmlns:a16="http://schemas.microsoft.com/office/drawing/2014/main" id="{DEDA6BCD-78C6-4E62-B1E3-982B9359BD2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BBE439-A689-4E67-A7FC-21353A5E3273}" type="slidenum">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036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0D272-C34E-4E34-9D04-6F691CE014C7}"/>
              </a:ext>
            </a:extLst>
          </p:cNvPr>
          <p:cNvSpPr>
            <a:spLocks noGrp="1"/>
          </p:cNvSpPr>
          <p:nvPr>
            <p:ph type="title"/>
          </p:nvPr>
        </p:nvSpPr>
        <p:spPr/>
        <p:txBody>
          <a:bodyPr>
            <a:normAutofit fontScale="90000"/>
          </a:bodyPr>
          <a:lstStyle/>
          <a:p>
            <a:r>
              <a:rPr lang="en-US" dirty="0"/>
              <a:t>Classwork</a:t>
            </a:r>
          </a:p>
        </p:txBody>
      </p:sp>
      <p:pic>
        <p:nvPicPr>
          <p:cNvPr id="12" name="Content Placeholder 11">
            <a:extLst>
              <a:ext uri="{FF2B5EF4-FFF2-40B4-BE49-F238E27FC236}">
                <a16:creationId xmlns:a16="http://schemas.microsoft.com/office/drawing/2014/main" id="{882C9B40-8CD3-4F76-9DFF-1FF805F7885C}"/>
              </a:ext>
            </a:extLst>
          </p:cNvPr>
          <p:cNvPicPr>
            <a:picLocks noGrp="1" noChangeAspect="1"/>
          </p:cNvPicPr>
          <p:nvPr>
            <p:ph idx="1"/>
          </p:nvPr>
        </p:nvPicPr>
        <p:blipFill>
          <a:blip r:embed="rId2"/>
          <a:stretch>
            <a:fillRect/>
          </a:stretch>
        </p:blipFill>
        <p:spPr>
          <a:xfrm>
            <a:off x="3266726" y="5114740"/>
            <a:ext cx="2385657" cy="1574790"/>
          </a:xfrm>
        </p:spPr>
      </p:pic>
      <p:sp>
        <p:nvSpPr>
          <p:cNvPr id="4" name="Slide Number Placeholder 3">
            <a:extLst>
              <a:ext uri="{FF2B5EF4-FFF2-40B4-BE49-F238E27FC236}">
                <a16:creationId xmlns:a16="http://schemas.microsoft.com/office/drawing/2014/main" id="{0E56BACA-5995-46AD-9B37-D4A5FCC8C549}"/>
              </a:ext>
            </a:extLst>
          </p:cNvPr>
          <p:cNvSpPr>
            <a:spLocks noGrp="1"/>
          </p:cNvSpPr>
          <p:nvPr>
            <p:ph type="sldNum" sz="quarter" idx="12"/>
          </p:nvPr>
        </p:nvSpPr>
        <p:spPr>
          <a:xfrm>
            <a:off x="10035989" y="6492875"/>
            <a:ext cx="1885383" cy="220651"/>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BBE439-A689-4E67-A7FC-21353A5E3273}" type="slidenum">
              <a:rPr kumimoji="0" lang="en-US" sz="14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BE1133E9-DAD9-4805-8BA1-AE9B3EDE9F9C}"/>
              </a:ext>
            </a:extLst>
          </p:cNvPr>
          <p:cNvPicPr>
            <a:picLocks noChangeAspect="1"/>
          </p:cNvPicPr>
          <p:nvPr/>
        </p:nvPicPr>
        <p:blipFill>
          <a:blip r:embed="rId3"/>
          <a:stretch>
            <a:fillRect/>
          </a:stretch>
        </p:blipFill>
        <p:spPr>
          <a:xfrm>
            <a:off x="6479650" y="5103067"/>
            <a:ext cx="2396038" cy="1598786"/>
          </a:xfrm>
          <a:prstGeom prst="rect">
            <a:avLst/>
          </a:prstGeom>
        </p:spPr>
      </p:pic>
      <p:pic>
        <p:nvPicPr>
          <p:cNvPr id="8" name="Picture 7">
            <a:extLst>
              <a:ext uri="{FF2B5EF4-FFF2-40B4-BE49-F238E27FC236}">
                <a16:creationId xmlns:a16="http://schemas.microsoft.com/office/drawing/2014/main" id="{2CACE1BD-3C66-486E-81EA-647239F1A894}"/>
              </a:ext>
            </a:extLst>
          </p:cNvPr>
          <p:cNvPicPr>
            <a:picLocks noChangeAspect="1"/>
          </p:cNvPicPr>
          <p:nvPr/>
        </p:nvPicPr>
        <p:blipFill>
          <a:blip r:embed="rId4"/>
          <a:stretch>
            <a:fillRect/>
          </a:stretch>
        </p:blipFill>
        <p:spPr>
          <a:xfrm>
            <a:off x="6479650" y="3163306"/>
            <a:ext cx="2396038" cy="1595932"/>
          </a:xfrm>
          <a:prstGeom prst="rect">
            <a:avLst/>
          </a:prstGeom>
        </p:spPr>
      </p:pic>
      <p:pic>
        <p:nvPicPr>
          <p:cNvPr id="10" name="Picture 9">
            <a:extLst>
              <a:ext uri="{FF2B5EF4-FFF2-40B4-BE49-F238E27FC236}">
                <a16:creationId xmlns:a16="http://schemas.microsoft.com/office/drawing/2014/main" id="{C35CED3D-8442-48E2-BB4C-615CD093121B}"/>
              </a:ext>
            </a:extLst>
          </p:cNvPr>
          <p:cNvPicPr>
            <a:picLocks noChangeAspect="1"/>
          </p:cNvPicPr>
          <p:nvPr/>
        </p:nvPicPr>
        <p:blipFill>
          <a:blip r:embed="rId5"/>
          <a:stretch>
            <a:fillRect/>
          </a:stretch>
        </p:blipFill>
        <p:spPr>
          <a:xfrm>
            <a:off x="6479650" y="1300764"/>
            <a:ext cx="2403175" cy="1574790"/>
          </a:xfrm>
          <a:prstGeom prst="rect">
            <a:avLst/>
          </a:prstGeom>
        </p:spPr>
      </p:pic>
      <p:pic>
        <p:nvPicPr>
          <p:cNvPr id="14" name="Picture 13">
            <a:extLst>
              <a:ext uri="{FF2B5EF4-FFF2-40B4-BE49-F238E27FC236}">
                <a16:creationId xmlns:a16="http://schemas.microsoft.com/office/drawing/2014/main" id="{E1689192-D9AD-4CD6-8832-D72BDF5BFDD1}"/>
              </a:ext>
            </a:extLst>
          </p:cNvPr>
          <p:cNvPicPr>
            <a:picLocks noChangeAspect="1"/>
          </p:cNvPicPr>
          <p:nvPr/>
        </p:nvPicPr>
        <p:blipFill>
          <a:blip r:embed="rId6"/>
          <a:stretch>
            <a:fillRect/>
          </a:stretch>
        </p:blipFill>
        <p:spPr>
          <a:xfrm>
            <a:off x="3256345" y="3172595"/>
            <a:ext cx="2396038" cy="1577354"/>
          </a:xfrm>
          <a:prstGeom prst="rect">
            <a:avLst/>
          </a:prstGeom>
        </p:spPr>
      </p:pic>
      <p:pic>
        <p:nvPicPr>
          <p:cNvPr id="16" name="Picture 15">
            <a:extLst>
              <a:ext uri="{FF2B5EF4-FFF2-40B4-BE49-F238E27FC236}">
                <a16:creationId xmlns:a16="http://schemas.microsoft.com/office/drawing/2014/main" id="{0F1DF4D5-2EDB-4457-8F09-459A71D56964}"/>
              </a:ext>
            </a:extLst>
          </p:cNvPr>
          <p:cNvPicPr>
            <a:picLocks noChangeAspect="1"/>
          </p:cNvPicPr>
          <p:nvPr/>
        </p:nvPicPr>
        <p:blipFill>
          <a:blip r:embed="rId7"/>
          <a:stretch>
            <a:fillRect/>
          </a:stretch>
        </p:blipFill>
        <p:spPr>
          <a:xfrm>
            <a:off x="3277363" y="1321939"/>
            <a:ext cx="2375020" cy="1574790"/>
          </a:xfrm>
          <a:prstGeom prst="rect">
            <a:avLst/>
          </a:prstGeom>
        </p:spPr>
      </p:pic>
      <p:pic>
        <p:nvPicPr>
          <p:cNvPr id="17" name="Content Placeholder 4">
            <a:extLst>
              <a:ext uri="{FF2B5EF4-FFF2-40B4-BE49-F238E27FC236}">
                <a16:creationId xmlns:a16="http://schemas.microsoft.com/office/drawing/2014/main" id="{81B633D5-9F74-4572-8EEA-B09F1EB4E22E}"/>
              </a:ext>
            </a:extLst>
          </p:cNvPr>
          <p:cNvPicPr>
            <a:picLocks noChangeAspect="1"/>
          </p:cNvPicPr>
          <p:nvPr/>
        </p:nvPicPr>
        <p:blipFill rotWithShape="1">
          <a:blip r:embed="rId8"/>
          <a:srcRect l="1883" t="9502" r="2094"/>
          <a:stretch/>
        </p:blipFill>
        <p:spPr>
          <a:xfrm>
            <a:off x="197787" y="3064391"/>
            <a:ext cx="2650577" cy="1793762"/>
          </a:xfrm>
          <a:prstGeom prst="rect">
            <a:avLst/>
          </a:prstGeom>
        </p:spPr>
      </p:pic>
      <p:pic>
        <p:nvPicPr>
          <p:cNvPr id="18" name="Picture 17">
            <a:extLst>
              <a:ext uri="{FF2B5EF4-FFF2-40B4-BE49-F238E27FC236}">
                <a16:creationId xmlns:a16="http://schemas.microsoft.com/office/drawing/2014/main" id="{22909F0C-4236-4C4F-836F-41E8C159CFF1}"/>
              </a:ext>
            </a:extLst>
          </p:cNvPr>
          <p:cNvPicPr>
            <a:picLocks noChangeAspect="1"/>
          </p:cNvPicPr>
          <p:nvPr/>
        </p:nvPicPr>
        <p:blipFill rotWithShape="1">
          <a:blip r:embed="rId9"/>
          <a:srcRect t="7717"/>
          <a:stretch/>
        </p:blipFill>
        <p:spPr>
          <a:xfrm>
            <a:off x="9242605" y="3010274"/>
            <a:ext cx="2839939" cy="1918447"/>
          </a:xfrm>
          <a:prstGeom prst="rect">
            <a:avLst/>
          </a:prstGeom>
        </p:spPr>
      </p:pic>
      <p:cxnSp>
        <p:nvCxnSpPr>
          <p:cNvPr id="20" name="Straight Arrow Connector 19">
            <a:extLst>
              <a:ext uri="{FF2B5EF4-FFF2-40B4-BE49-F238E27FC236}">
                <a16:creationId xmlns:a16="http://schemas.microsoft.com/office/drawing/2014/main" id="{F5D265DB-DEBE-44CE-8F27-9F38C9D1BCAF}"/>
              </a:ext>
            </a:extLst>
          </p:cNvPr>
          <p:cNvCxnSpPr>
            <a:stCxn id="17" idx="0"/>
            <a:endCxn id="16" idx="1"/>
          </p:cNvCxnSpPr>
          <p:nvPr/>
        </p:nvCxnSpPr>
        <p:spPr>
          <a:xfrm flipV="1">
            <a:off x="1523076" y="2109334"/>
            <a:ext cx="1754287" cy="955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13B6D95-B95B-494D-92F0-B557593170FE}"/>
              </a:ext>
            </a:extLst>
          </p:cNvPr>
          <p:cNvCxnSpPr>
            <a:stCxn id="17" idx="3"/>
            <a:endCxn id="14" idx="1"/>
          </p:cNvCxnSpPr>
          <p:nvPr/>
        </p:nvCxnSpPr>
        <p:spPr>
          <a:xfrm>
            <a:off x="2848364" y="3961272"/>
            <a:ext cx="4079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A5877E7-6CBD-46C9-9E7B-5DFD772D2C57}"/>
              </a:ext>
            </a:extLst>
          </p:cNvPr>
          <p:cNvCxnSpPr>
            <a:stCxn id="17" idx="2"/>
            <a:endCxn id="12" idx="1"/>
          </p:cNvCxnSpPr>
          <p:nvPr/>
        </p:nvCxnSpPr>
        <p:spPr>
          <a:xfrm>
            <a:off x="1523076" y="4858153"/>
            <a:ext cx="1743650" cy="1043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F753073-4B21-450E-B2CF-EA7EC896A4DC}"/>
              </a:ext>
            </a:extLst>
          </p:cNvPr>
          <p:cNvCxnSpPr>
            <a:stCxn id="16" idx="3"/>
            <a:endCxn id="10" idx="1"/>
          </p:cNvCxnSpPr>
          <p:nvPr/>
        </p:nvCxnSpPr>
        <p:spPr>
          <a:xfrm flipV="1">
            <a:off x="5652383" y="2088159"/>
            <a:ext cx="827267" cy="21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C6450F5-E382-4906-B873-78B12CC47230}"/>
              </a:ext>
            </a:extLst>
          </p:cNvPr>
          <p:cNvCxnSpPr>
            <a:stCxn id="14" idx="3"/>
            <a:endCxn id="8" idx="1"/>
          </p:cNvCxnSpPr>
          <p:nvPr/>
        </p:nvCxnSpPr>
        <p:spPr>
          <a:xfrm>
            <a:off x="5652383" y="3961272"/>
            <a:ext cx="8272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E79B75F-243C-4933-B36D-2F1E4F0E5E5F}"/>
              </a:ext>
            </a:extLst>
          </p:cNvPr>
          <p:cNvCxnSpPr>
            <a:stCxn id="12" idx="3"/>
            <a:endCxn id="6" idx="1"/>
          </p:cNvCxnSpPr>
          <p:nvPr/>
        </p:nvCxnSpPr>
        <p:spPr>
          <a:xfrm>
            <a:off x="5652383" y="5902135"/>
            <a:ext cx="827267" cy="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8F02A4B-0F0D-4821-B807-02A536A0FB45}"/>
              </a:ext>
            </a:extLst>
          </p:cNvPr>
          <p:cNvCxnSpPr>
            <a:stCxn id="10" idx="3"/>
            <a:endCxn id="18" idx="1"/>
          </p:cNvCxnSpPr>
          <p:nvPr/>
        </p:nvCxnSpPr>
        <p:spPr>
          <a:xfrm>
            <a:off x="8882825" y="2088159"/>
            <a:ext cx="359780" cy="1881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D5A9159-2CDF-4C98-948F-856F65FAF285}"/>
              </a:ext>
            </a:extLst>
          </p:cNvPr>
          <p:cNvCxnSpPr>
            <a:stCxn id="8" idx="3"/>
            <a:endCxn id="18" idx="1"/>
          </p:cNvCxnSpPr>
          <p:nvPr/>
        </p:nvCxnSpPr>
        <p:spPr>
          <a:xfrm>
            <a:off x="8875688" y="3961272"/>
            <a:ext cx="366917" cy="8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771DF53-FBF2-431A-A9FD-8B07E1981C71}"/>
              </a:ext>
            </a:extLst>
          </p:cNvPr>
          <p:cNvCxnSpPr>
            <a:stCxn id="6" idx="3"/>
            <a:endCxn id="18" idx="1"/>
          </p:cNvCxnSpPr>
          <p:nvPr/>
        </p:nvCxnSpPr>
        <p:spPr>
          <a:xfrm flipV="1">
            <a:off x="8875688" y="3969498"/>
            <a:ext cx="366917" cy="1932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4C45473-3D04-4F9C-8533-3BFF37212AA7}"/>
              </a:ext>
            </a:extLst>
          </p:cNvPr>
          <p:cNvSpPr txBox="1"/>
          <p:nvPr/>
        </p:nvSpPr>
        <p:spPr>
          <a:xfrm>
            <a:off x="3355797" y="4732710"/>
            <a:ext cx="114646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Blue Channel</a:t>
            </a:r>
          </a:p>
        </p:txBody>
      </p:sp>
      <p:sp>
        <p:nvSpPr>
          <p:cNvPr id="49" name="TextBox 48">
            <a:extLst>
              <a:ext uri="{FF2B5EF4-FFF2-40B4-BE49-F238E27FC236}">
                <a16:creationId xmlns:a16="http://schemas.microsoft.com/office/drawing/2014/main" id="{F8FA2AAD-1AC1-443F-A2C3-82A619D47806}"/>
              </a:ext>
            </a:extLst>
          </p:cNvPr>
          <p:cNvSpPr txBox="1"/>
          <p:nvPr/>
        </p:nvSpPr>
        <p:spPr>
          <a:xfrm>
            <a:off x="2225226" y="6069562"/>
            <a:ext cx="1101648"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Red Channel</a:t>
            </a:r>
          </a:p>
        </p:txBody>
      </p:sp>
      <p:sp>
        <p:nvSpPr>
          <p:cNvPr id="50" name="TextBox 49">
            <a:extLst>
              <a:ext uri="{FF2B5EF4-FFF2-40B4-BE49-F238E27FC236}">
                <a16:creationId xmlns:a16="http://schemas.microsoft.com/office/drawing/2014/main" id="{6C8E8342-271A-4ECB-B1B1-C14A49E64E34}"/>
              </a:ext>
            </a:extLst>
          </p:cNvPr>
          <p:cNvSpPr txBox="1"/>
          <p:nvPr/>
        </p:nvSpPr>
        <p:spPr>
          <a:xfrm>
            <a:off x="1997158" y="1653066"/>
            <a:ext cx="1270732"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Green Channel</a:t>
            </a:r>
          </a:p>
        </p:txBody>
      </p:sp>
      <p:sp>
        <p:nvSpPr>
          <p:cNvPr id="51" name="TextBox 50">
            <a:extLst>
              <a:ext uri="{FF2B5EF4-FFF2-40B4-BE49-F238E27FC236}">
                <a16:creationId xmlns:a16="http://schemas.microsoft.com/office/drawing/2014/main" id="{DD3DEA71-0481-44A8-8AFF-9CF36F835B81}"/>
              </a:ext>
            </a:extLst>
          </p:cNvPr>
          <p:cNvSpPr txBox="1"/>
          <p:nvPr/>
        </p:nvSpPr>
        <p:spPr>
          <a:xfrm>
            <a:off x="5706236" y="1545344"/>
            <a:ext cx="82726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Equalization</a:t>
            </a:r>
          </a:p>
        </p:txBody>
      </p:sp>
      <p:sp>
        <p:nvSpPr>
          <p:cNvPr id="52" name="TextBox 51">
            <a:extLst>
              <a:ext uri="{FF2B5EF4-FFF2-40B4-BE49-F238E27FC236}">
                <a16:creationId xmlns:a16="http://schemas.microsoft.com/office/drawing/2014/main" id="{DBC0685F-FC34-4BCD-AB83-870C07BB4517}"/>
              </a:ext>
            </a:extLst>
          </p:cNvPr>
          <p:cNvSpPr txBox="1"/>
          <p:nvPr/>
        </p:nvSpPr>
        <p:spPr>
          <a:xfrm>
            <a:off x="5616589" y="5427061"/>
            <a:ext cx="82726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Equalization</a:t>
            </a:r>
          </a:p>
        </p:txBody>
      </p:sp>
      <p:sp>
        <p:nvSpPr>
          <p:cNvPr id="53" name="TextBox 52">
            <a:extLst>
              <a:ext uri="{FF2B5EF4-FFF2-40B4-BE49-F238E27FC236}">
                <a16:creationId xmlns:a16="http://schemas.microsoft.com/office/drawing/2014/main" id="{395BC345-762D-4E27-88E0-08F6BD3EF398}"/>
              </a:ext>
            </a:extLst>
          </p:cNvPr>
          <p:cNvSpPr txBox="1"/>
          <p:nvPr/>
        </p:nvSpPr>
        <p:spPr>
          <a:xfrm>
            <a:off x="5688303" y="3454827"/>
            <a:ext cx="82726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Equalization</a:t>
            </a:r>
          </a:p>
        </p:txBody>
      </p:sp>
      <p:sp>
        <p:nvSpPr>
          <p:cNvPr id="54" name="TextBox 53">
            <a:extLst>
              <a:ext uri="{FF2B5EF4-FFF2-40B4-BE49-F238E27FC236}">
                <a16:creationId xmlns:a16="http://schemas.microsoft.com/office/drawing/2014/main" id="{55886AF8-8B1E-4096-83DB-539E42F9E1B1}"/>
              </a:ext>
            </a:extLst>
          </p:cNvPr>
          <p:cNvSpPr txBox="1"/>
          <p:nvPr/>
        </p:nvSpPr>
        <p:spPr>
          <a:xfrm>
            <a:off x="744071" y="5190565"/>
            <a:ext cx="7328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Input </a:t>
            </a:r>
          </a:p>
        </p:txBody>
      </p:sp>
      <p:sp>
        <p:nvSpPr>
          <p:cNvPr id="55" name="TextBox 54">
            <a:extLst>
              <a:ext uri="{FF2B5EF4-FFF2-40B4-BE49-F238E27FC236}">
                <a16:creationId xmlns:a16="http://schemas.microsoft.com/office/drawing/2014/main" id="{DB7C114B-A2F5-4729-8EEB-F9437E797D8D}"/>
              </a:ext>
            </a:extLst>
          </p:cNvPr>
          <p:cNvSpPr txBox="1"/>
          <p:nvPr/>
        </p:nvSpPr>
        <p:spPr>
          <a:xfrm>
            <a:off x="10282518" y="5342965"/>
            <a:ext cx="90922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Output </a:t>
            </a:r>
          </a:p>
        </p:txBody>
      </p:sp>
    </p:spTree>
    <p:extLst>
      <p:ext uri="{BB962C8B-B14F-4D97-AF65-F5344CB8AC3E}">
        <p14:creationId xmlns:p14="http://schemas.microsoft.com/office/powerpoint/2010/main" val="198567357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TotalTime>
  <Words>359</Words>
  <Application>Microsoft Office PowerPoint</Application>
  <PresentationFormat>Widescreen</PresentationFormat>
  <Paragraphs>80</Paragraphs>
  <Slides>10</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Calibri Light</vt:lpstr>
      <vt:lpstr>Cambria Math</vt:lpstr>
      <vt:lpstr>Google Sans</vt:lpstr>
      <vt:lpstr>Times New Roman</vt:lpstr>
      <vt:lpstr>Office Theme</vt:lpstr>
      <vt:lpstr>1_Office Theme</vt:lpstr>
      <vt:lpstr>   Lab3: Histogram Processing</vt:lpstr>
      <vt:lpstr>Histogram</vt:lpstr>
      <vt:lpstr>Histogram Equalization</vt:lpstr>
      <vt:lpstr>PDF</vt:lpstr>
      <vt:lpstr>CDF</vt:lpstr>
      <vt:lpstr>Histogram Equalization</vt:lpstr>
      <vt:lpstr>Map sk to its rk </vt:lpstr>
      <vt:lpstr>Classwork </vt:lpstr>
      <vt:lpstr>Classwork</vt:lpstr>
      <vt:lpstr>Classwork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L1: Introduction</dc:title>
  <dc:creator>Microsoft Office User</dc:creator>
  <cp:lastModifiedBy>Asus</cp:lastModifiedBy>
  <cp:revision>40</cp:revision>
  <dcterms:created xsi:type="dcterms:W3CDTF">2022-05-28T04:31:37Z</dcterms:created>
  <dcterms:modified xsi:type="dcterms:W3CDTF">2025-08-18T16:03:43Z</dcterms:modified>
</cp:coreProperties>
</file>