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65" r:id="rId10"/>
    <p:sldId id="290" r:id="rId11"/>
    <p:sldId id="291" r:id="rId12"/>
    <p:sldId id="292" r:id="rId13"/>
    <p:sldId id="284" r:id="rId14"/>
    <p:sldId id="259" r:id="rId15"/>
    <p:sldId id="261" r:id="rId16"/>
    <p:sldId id="266" r:id="rId17"/>
    <p:sldId id="262" r:id="rId18"/>
    <p:sldId id="263" r:id="rId19"/>
    <p:sldId id="276" r:id="rId20"/>
    <p:sldId id="285" r:id="rId21"/>
    <p:sldId id="286" r:id="rId22"/>
    <p:sldId id="287" r:id="rId23"/>
    <p:sldId id="288" r:id="rId24"/>
    <p:sldId id="289" r:id="rId25"/>
    <p:sldId id="268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8A88E-F4BB-412E-B93C-511410205BAF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  <p14:sldId id="265"/>
            <p14:sldId id="290"/>
            <p14:sldId id="291"/>
            <p14:sldId id="292"/>
            <p14:sldId id="284"/>
            <p14:sldId id="259"/>
            <p14:sldId id="261"/>
            <p14:sldId id="266"/>
            <p14:sldId id="262"/>
            <p14:sldId id="263"/>
            <p14:sldId id="276"/>
            <p14:sldId id="285"/>
            <p14:sldId id="286"/>
            <p14:sldId id="287"/>
            <p14:sldId id="288"/>
            <p14:sldId id="289"/>
            <p14:sldId id="268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7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of earth from space">
            <a:extLst>
              <a:ext uri="{FF2B5EF4-FFF2-40B4-BE49-F238E27FC236}">
                <a16:creationId xmlns:a16="http://schemas.microsoft.com/office/drawing/2014/main" id="{B5CB0661-DC11-C8FC-E0D5-8CAAF4A65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1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D749-3B15-A196-0B66-97F8254A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Men vs. Women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CC96-9150-A10B-ED7F-6DFAE598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>
                <a:cs typeface="Aparajita" panose="020B0502040204020203" pitchFamily="18" charset="0"/>
              </a:rPr>
              <a:t>Who rules the sky (and beyond) when it comes to NASA hiring rates?</a:t>
            </a:r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B494B3-2652-95D7-7AE1-3747182096BD}"/>
              </a:ext>
            </a:extLst>
          </p:cNvPr>
          <p:cNvSpPr txBox="1"/>
          <p:nvPr/>
        </p:nvSpPr>
        <p:spPr>
          <a:xfrm>
            <a:off x="6607918" y="6098645"/>
            <a:ext cx="5500541" cy="646331"/>
          </a:xfrm>
          <a:prstGeom prst="rect">
            <a:avLst/>
          </a:prstGeom>
          <a:gradFill>
            <a:gsLst>
              <a:gs pos="31000">
                <a:schemeClr val="accent4">
                  <a:lumMod val="7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Kaity Tainer, Cynthia Cardenas, </a:t>
            </a:r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Hunter, Kendra Sawyer, Rachael Reich, Stacey Gonzalez</a:t>
            </a:r>
          </a:p>
        </p:txBody>
      </p:sp>
    </p:spTree>
    <p:extLst>
      <p:ext uri="{BB962C8B-B14F-4D97-AF65-F5344CB8AC3E}">
        <p14:creationId xmlns:p14="http://schemas.microsoft.com/office/powerpoint/2010/main" val="2925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B101-77E8-3F9D-98AA-DA4C5A67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D6EA-1D4B-515C-713A-5EBC4F46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was gathered from the NASA website</a:t>
            </a:r>
          </a:p>
          <a:p>
            <a:r>
              <a:rPr lang="en-US" dirty="0">
                <a:solidFill>
                  <a:schemeClr val="bg1"/>
                </a:solidFill>
              </a:rPr>
              <a:t>•Data includes information on 714,193 astronauts. (sample size)</a:t>
            </a:r>
          </a:p>
          <a:p>
            <a:r>
              <a:rPr lang="en-US" dirty="0">
                <a:solidFill>
                  <a:schemeClr val="bg1"/>
                </a:solidFill>
              </a:rPr>
              <a:t>Wrangle Data</a:t>
            </a:r>
          </a:p>
          <a:p>
            <a:r>
              <a:rPr lang="en-US" dirty="0">
                <a:solidFill>
                  <a:schemeClr val="bg1"/>
                </a:solidFill>
              </a:rPr>
              <a:t>•We took multiple data sets and combined them in order to run our </a:t>
            </a:r>
          </a:p>
          <a:p>
            <a:r>
              <a:rPr lang="en-US" dirty="0">
                <a:solidFill>
                  <a:schemeClr val="bg1"/>
                </a:solidFill>
              </a:rPr>
              <a:t>analysis </a:t>
            </a:r>
          </a:p>
          <a:p>
            <a:r>
              <a:rPr lang="en-US" dirty="0">
                <a:solidFill>
                  <a:schemeClr val="bg1"/>
                </a:solidFill>
              </a:rPr>
              <a:t>•We dropped unnecessary data </a:t>
            </a:r>
          </a:p>
          <a:p>
            <a:r>
              <a:rPr lang="en-US" dirty="0">
                <a:solidFill>
                  <a:schemeClr val="bg1"/>
                </a:solidFill>
              </a:rPr>
              <a:t>•Dropped missing data</a:t>
            </a:r>
          </a:p>
          <a:p>
            <a:r>
              <a:rPr lang="en-US" dirty="0">
                <a:solidFill>
                  <a:schemeClr val="bg1"/>
                </a:solidFill>
              </a:rPr>
              <a:t>•Square root space walk and space flight (</a:t>
            </a:r>
            <a:r>
              <a:rPr lang="en-US" dirty="0" err="1">
                <a:solidFill>
                  <a:schemeClr val="bg1"/>
                </a:solidFill>
              </a:rPr>
              <a:t>hr</a:t>
            </a:r>
            <a:r>
              <a:rPr lang="en-US" dirty="0">
                <a:solidFill>
                  <a:schemeClr val="bg1"/>
                </a:solidFill>
              </a:rPr>
              <a:t>) in order for it to meet </a:t>
            </a:r>
          </a:p>
          <a:p>
            <a:r>
              <a:rPr lang="en-US" dirty="0">
                <a:solidFill>
                  <a:schemeClr val="bg1"/>
                </a:solidFill>
              </a:rPr>
              <a:t>the normal distribution assumption for an independent t test </a:t>
            </a:r>
          </a:p>
        </p:txBody>
      </p:sp>
    </p:spTree>
    <p:extLst>
      <p:ext uri="{BB962C8B-B14F-4D97-AF65-F5344CB8AC3E}">
        <p14:creationId xmlns:p14="http://schemas.microsoft.com/office/powerpoint/2010/main" val="2454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DE41-44F8-9415-3F99-52E1B3C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725B-BEB0-D797-3BA1-527F7302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Age- mean: 38.158317, std: 7.615960, min: 24.5995, </a:t>
            </a:r>
          </a:p>
          <a:p>
            <a:r>
              <a:rPr lang="en-US" dirty="0">
                <a:solidFill>
                  <a:schemeClr val="bg1"/>
                </a:solidFill>
              </a:rPr>
              <a:t>max: 73.5633</a:t>
            </a:r>
          </a:p>
          <a:p>
            <a:r>
              <a:rPr lang="en-US" dirty="0">
                <a:solidFill>
                  <a:schemeClr val="bg1"/>
                </a:solidFill>
              </a:rPr>
              <a:t>•Education- mean- 7.548</a:t>
            </a:r>
          </a:p>
          <a:p>
            <a:r>
              <a:rPr lang="en-US" dirty="0">
                <a:solidFill>
                  <a:schemeClr val="bg1"/>
                </a:solidFill>
              </a:rPr>
              <a:t>•Space Flights- mean: 2.3599</a:t>
            </a:r>
          </a:p>
          <a:p>
            <a:r>
              <a:rPr lang="en-US" dirty="0">
                <a:solidFill>
                  <a:schemeClr val="bg1"/>
                </a:solidFill>
              </a:rPr>
              <a:t>•Space Flights (</a:t>
            </a:r>
            <a:r>
              <a:rPr lang="en-US" dirty="0" err="1">
                <a:solidFill>
                  <a:schemeClr val="bg1"/>
                </a:solidFill>
              </a:rPr>
              <a:t>hr</a:t>
            </a:r>
            <a:r>
              <a:rPr lang="en-US" dirty="0">
                <a:solidFill>
                  <a:schemeClr val="bg1"/>
                </a:solidFill>
              </a:rPr>
              <a:t>)- mean: 1210.822</a:t>
            </a:r>
          </a:p>
          <a:p>
            <a:r>
              <a:rPr lang="en-US" dirty="0">
                <a:solidFill>
                  <a:schemeClr val="bg1"/>
                </a:solidFill>
              </a:rPr>
              <a:t>•Space Walks- mean: 1.322</a:t>
            </a:r>
          </a:p>
          <a:p>
            <a:r>
              <a:rPr lang="en-US" dirty="0">
                <a:solidFill>
                  <a:schemeClr val="bg1"/>
                </a:solidFill>
              </a:rPr>
              <a:t>•Males Accepted in NASA Program- mean: 60.037</a:t>
            </a:r>
          </a:p>
          <a:p>
            <a:r>
              <a:rPr lang="en-US" dirty="0">
                <a:solidFill>
                  <a:schemeClr val="bg1"/>
                </a:solidFill>
              </a:rPr>
              <a:t>•Females Accepted in NASA Program- mean: 12.444</a:t>
            </a:r>
          </a:p>
          <a:p>
            <a:r>
              <a:rPr lang="en-US" dirty="0">
                <a:solidFill>
                  <a:schemeClr val="bg1"/>
                </a:solidFill>
              </a:rPr>
              <a:t>•Budget</a:t>
            </a:r>
          </a:p>
        </p:txBody>
      </p:sp>
    </p:spTree>
    <p:extLst>
      <p:ext uri="{BB962C8B-B14F-4D97-AF65-F5344CB8AC3E}">
        <p14:creationId xmlns:p14="http://schemas.microsoft.com/office/powerpoint/2010/main" val="256847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03E1-53E6-3FE4-9994-9205C31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Specific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44F4-49B6-E688-8B76-2788E3BD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Python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Independent t-test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Correlation matrix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Tableau </a:t>
            </a:r>
          </a:p>
        </p:txBody>
      </p:sp>
    </p:spTree>
    <p:extLst>
      <p:ext uri="{BB962C8B-B14F-4D97-AF65-F5344CB8AC3E}">
        <p14:creationId xmlns:p14="http://schemas.microsoft.com/office/powerpoint/2010/main" val="25839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C35D-3778-04AA-F314-8F3CF5DA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9123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0B8-BFC2-8751-9403-841771EA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the difference between the hiring rate of males and females that are admitted into the NASA program in the last 10 years?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the ratio of males to females that are sent on space missions?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FB99-CA9B-8C87-BE11-D1F9CFB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Assumptions/Predictions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6B2A-8FDF-966E-9FF2-52D51EEE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CDBC-BDFD-1714-0FE6-B042F333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39B1-D86B-5FD8-6FC3-E257E4A5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alpha val="3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1D616-5106-63B8-261E-A25B43A79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3C08-D485-E4E8-71AB-D2C8D352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2601-AC00-DD5A-D78C-6B1480399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D1EE-8D8F-414E-9B56-9CE92E908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A53A-A3FB-80E9-11EB-2986020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211E-0C05-4BB3-7B9A-68C464A1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06F-E978-F4CF-C89D-38826F44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85800-8533-D986-6766-4675903B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014" y="151788"/>
            <a:ext cx="8243971" cy="3382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6061E-5A5A-D285-BFA4-1627CD42F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14" y="3533930"/>
            <a:ext cx="8243971" cy="31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0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065-551F-EEFD-9ED5-40FB4D14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DF459-671C-9124-43D9-B1ED4169D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2"/>
          <a:stretch/>
        </p:blipFill>
        <p:spPr>
          <a:xfrm>
            <a:off x="538737" y="1067640"/>
            <a:ext cx="11258963" cy="47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8E6-A0C2-616E-D423-8867A5A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Rachael Reich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E675A-2C7F-08BE-100F-7E718AF6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120" y="1328651"/>
            <a:ext cx="2617574" cy="432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33118-57C7-9564-92D9-FB872638AE22}"/>
              </a:ext>
            </a:extLst>
          </p:cNvPr>
          <p:cNvSpPr txBox="1"/>
          <p:nvPr/>
        </p:nvSpPr>
        <p:spPr>
          <a:xfrm>
            <a:off x="4804268" y="2689412"/>
            <a:ext cx="45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17106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2D7B-61ED-97E5-904A-59048DC6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81" y="82510"/>
            <a:ext cx="10134600" cy="12884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Results: Hiring Rates between Males and Females in NASA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6E50-BB81-8B19-603E-9B41D8CD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828" y="1736487"/>
            <a:ext cx="3329777" cy="396934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NASA program was first started in 1959, it was only populated by males who had military background.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was not until 1978 that the first females were selected as astronaut candidates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Every year from then on,  the intake of females into the program are always less then those of male accepted into the NASA program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5DBD-D0B7-F819-CA9B-10C285FE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44" y="1610746"/>
            <a:ext cx="639525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1C96-6067-EDAF-56CF-8022B1C2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28" y="122450"/>
            <a:ext cx="10134600" cy="1288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 Ratio of males to females that are sent on space missions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B2AF-7FF2-CB03-720A-464F0500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3289028" cy="39693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While Males had a greater number of collective hours on Space flights and Space Walks, females had a higher average of individual hours compared to number of females who were sent on missions!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318EE-C287-C750-3DE7-A91F5C13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73" y="1455263"/>
            <a:ext cx="3871296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279E-09D4-483A-A4E3-5FE0FE86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91" y="-175831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Results: Exploratory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66EE-AC7E-E97A-9BB1-B8B84D0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797" y="1580012"/>
            <a:ext cx="4438141" cy="396934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US produces the most astronauts with the Soviet Union and Russia producing the second and third most astronauts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also compared other countries hiring of female astronauts.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Only 9 countries hired both male and female astronauts.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 countries (Iran and South Korea) only have females representing their countries as astronauts.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3C1C3-518B-5594-0CD7-0E2D360B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32" y="1340679"/>
            <a:ext cx="6761050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5D9-BBBD-F238-9E5E-1DBA71D9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When we questioned if the budget had any influence on the hiring of females, we found that it had no significant influence on it at all.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2063F9-B49C-9BB8-65B6-C9B1B490B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0092" y="2162175"/>
            <a:ext cx="8971815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5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B8AB-A342-71C3-6504-7FE01EFA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44" y="873686"/>
            <a:ext cx="10134600" cy="1288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We also questioned if the budget had any influence on the hiring of males, and found that it had no significant influence on hiring practices at all.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9F20F-D4A4-9320-CDE6-20FBD9884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955" y="2162175"/>
            <a:ext cx="892209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CF40-2389-AF66-C3DF-67044917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Summary/Regroup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A3E-595F-D9F7-F487-C328DB63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9F6-DC5F-BBB3-EACC-832323D4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4124-3471-DD01-C699-CBECB0EB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your findings impact the world at large?</a:t>
            </a:r>
          </a:p>
          <a:p>
            <a:r>
              <a:rPr lang="en-US" dirty="0">
                <a:solidFill>
                  <a:schemeClr val="bg1"/>
                </a:solidFill>
              </a:rPr>
              <a:t>Our findings impact the world at large because it paints a picture of what an astronaut looks like and makes it </a:t>
            </a:r>
          </a:p>
          <a:p>
            <a:r>
              <a:rPr lang="en-US" dirty="0">
                <a:solidFill>
                  <a:schemeClr val="bg1"/>
                </a:solidFill>
              </a:rPr>
              <a:t>an achievable goal not just for men. In addition to this, space finding impact everyone so it is important that </a:t>
            </a:r>
            <a:r>
              <a:rPr lang="en-US" dirty="0" err="1">
                <a:solidFill>
                  <a:schemeClr val="bg1"/>
                </a:solidFill>
              </a:rPr>
              <a:t>everyones</a:t>
            </a:r>
            <a:r>
              <a:rPr lang="en-US" dirty="0">
                <a:solidFill>
                  <a:schemeClr val="bg1"/>
                </a:solidFill>
              </a:rPr>
              <a:t> point of view is accounted for. </a:t>
            </a:r>
          </a:p>
          <a:p>
            <a:r>
              <a:rPr lang="en-US" dirty="0">
                <a:solidFill>
                  <a:schemeClr val="bg1"/>
                </a:solidFill>
              </a:rPr>
              <a:t>What's important about this work?</a:t>
            </a:r>
          </a:p>
          <a:p>
            <a:r>
              <a:rPr lang="en-US" dirty="0">
                <a:solidFill>
                  <a:schemeClr val="bg1"/>
                </a:solidFill>
              </a:rPr>
              <a:t>This work is important because it shows that this field is not just for men but anyone with in interest in space and that there is room for everyone.</a:t>
            </a:r>
          </a:p>
          <a:p>
            <a:r>
              <a:rPr lang="en-US">
                <a:solidFill>
                  <a:schemeClr val="bg1"/>
                </a:solidFill>
              </a:rPr>
              <a:t>Overall: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Astronauts are becoming more and more diverse. </a:t>
            </a:r>
          </a:p>
        </p:txBody>
      </p:sp>
    </p:spTree>
    <p:extLst>
      <p:ext uri="{BB962C8B-B14F-4D97-AF65-F5344CB8AC3E}">
        <p14:creationId xmlns:p14="http://schemas.microsoft.com/office/powerpoint/2010/main" val="299486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6B685-C64E-F0E4-7144-AC8E71B66570}"/>
              </a:ext>
            </a:extLst>
          </p:cNvPr>
          <p:cNvSpPr txBox="1"/>
          <p:nvPr/>
        </p:nvSpPr>
        <p:spPr>
          <a:xfrm>
            <a:off x="2536197" y="2875002"/>
            <a:ext cx="7422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419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9EB2-36E7-01D4-9BFD-E2B90DF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93" y="657833"/>
            <a:ext cx="10134600" cy="6650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Cynthia Cardenas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47920-E6EB-65C1-F6FF-CB276B31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434" y="1394851"/>
            <a:ext cx="2585045" cy="473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9DDBF-51A8-851D-AF00-87102BA34789}"/>
              </a:ext>
            </a:extLst>
          </p:cNvPr>
          <p:cNvSpPr txBox="1"/>
          <p:nvPr/>
        </p:nvSpPr>
        <p:spPr>
          <a:xfrm>
            <a:off x="3241964" y="2083072"/>
            <a:ext cx="62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Elementary Education</a:t>
            </a:r>
          </a:p>
        </p:txBody>
      </p:sp>
    </p:spTree>
    <p:extLst>
      <p:ext uri="{BB962C8B-B14F-4D97-AF65-F5344CB8AC3E}">
        <p14:creationId xmlns:p14="http://schemas.microsoft.com/office/powerpoint/2010/main" val="24104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347D-B230-13F5-78B2-1569E656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00484"/>
            <a:ext cx="10134600" cy="84860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48358-AC2D-3383-1219-34FB32D7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6201" y="1500735"/>
            <a:ext cx="2067568" cy="40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FCC1-EAE3-DE2E-B5A2-47290388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2" y="509575"/>
            <a:ext cx="10134600" cy="6307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Kendra Sawyer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80756-26FC-78EB-7A4B-5537E4132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759" y="1611847"/>
            <a:ext cx="2861094" cy="381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A333C-1EA7-F5A8-1845-3B6F224ECD1A}"/>
              </a:ext>
            </a:extLst>
          </p:cNvPr>
          <p:cNvSpPr txBox="1"/>
          <p:nvPr/>
        </p:nvSpPr>
        <p:spPr>
          <a:xfrm>
            <a:off x="4292044" y="1949674"/>
            <a:ext cx="46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BS Music Education</a:t>
            </a:r>
          </a:p>
        </p:txBody>
      </p:sp>
    </p:spTree>
    <p:extLst>
      <p:ext uri="{BB962C8B-B14F-4D97-AF65-F5344CB8AC3E}">
        <p14:creationId xmlns:p14="http://schemas.microsoft.com/office/powerpoint/2010/main" val="35263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ED88-916F-CC4C-6EC5-423529D7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9247"/>
            <a:ext cx="10134600" cy="457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Stacey Gonzalez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0FD5A-C377-98CE-5D85-5BAC43ED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853" y="1657596"/>
            <a:ext cx="3542807" cy="3542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881A1-EB9C-B317-F29D-1191920081F9}"/>
              </a:ext>
            </a:extLst>
          </p:cNvPr>
          <p:cNvSpPr txBox="1"/>
          <p:nvPr/>
        </p:nvSpPr>
        <p:spPr>
          <a:xfrm>
            <a:off x="4300748" y="1625068"/>
            <a:ext cx="6466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Political Science</a:t>
            </a:r>
          </a:p>
          <a:p>
            <a:r>
              <a:rPr lang="en-US" dirty="0">
                <a:solidFill>
                  <a:schemeClr val="bg1"/>
                </a:solidFill>
              </a:rPr>
              <a:t>BS Sociology </a:t>
            </a:r>
          </a:p>
          <a:p>
            <a:r>
              <a:rPr lang="en-US" dirty="0">
                <a:solidFill>
                  <a:schemeClr val="bg1"/>
                </a:solidFill>
              </a:rPr>
              <a:t>MS Psychology MPH Public Health and Epidemiology </a:t>
            </a:r>
          </a:p>
          <a:p>
            <a:r>
              <a:rPr lang="en-US" dirty="0" err="1">
                <a:solidFill>
                  <a:schemeClr val="bg1"/>
                </a:solidFill>
              </a:rPr>
              <a:t>Phd</a:t>
            </a:r>
            <a:r>
              <a:rPr lang="en-US" dirty="0">
                <a:solidFill>
                  <a:schemeClr val="bg1"/>
                </a:solidFill>
              </a:rPr>
              <a:t> International Psychology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Massive Incident Reaction Team certification from Homeland Security</a:t>
            </a:r>
          </a:p>
          <a:p>
            <a:r>
              <a:rPr lang="en-US" dirty="0">
                <a:solidFill>
                  <a:schemeClr val="bg1"/>
                </a:solidFill>
              </a:rPr>
              <a:t>Retired Commander of the United States Army Air Defense Artillery Certified Officer of the Philadelphia Police Department and Critical Incident and Trauma certification.</a:t>
            </a:r>
          </a:p>
          <a:p>
            <a:r>
              <a:rPr lang="en-US" dirty="0">
                <a:solidFill>
                  <a:schemeClr val="bg1"/>
                </a:solidFill>
              </a:rPr>
              <a:t>NCIC / PCIC certification, SQL certification, Bias and Diversity certification from the Anti-Defamation League </a:t>
            </a:r>
          </a:p>
        </p:txBody>
      </p:sp>
    </p:spTree>
    <p:extLst>
      <p:ext uri="{BB962C8B-B14F-4D97-AF65-F5344CB8AC3E}">
        <p14:creationId xmlns:p14="http://schemas.microsoft.com/office/powerpoint/2010/main" val="1891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9FDA-54D9-1F39-3870-632CD42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720"/>
            <a:ext cx="10134600" cy="6530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Kaity Tainer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BD765-A41C-4338-3191-AB00732C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758" y="1202258"/>
            <a:ext cx="2858172" cy="4304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0344E-5E0C-45D5-8D72-E92612795136}"/>
              </a:ext>
            </a:extLst>
          </p:cNvPr>
          <p:cNvSpPr txBox="1"/>
          <p:nvPr/>
        </p:nvSpPr>
        <p:spPr>
          <a:xfrm>
            <a:off x="4095149" y="2245996"/>
            <a:ext cx="628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Psychology (University of Washington, 2016)</a:t>
            </a:r>
          </a:p>
          <a:p>
            <a:r>
              <a:rPr lang="en-US" dirty="0">
                <a:solidFill>
                  <a:schemeClr val="bg1"/>
                </a:solidFill>
              </a:rPr>
              <a:t>USPA Member (2016)</a:t>
            </a:r>
          </a:p>
          <a:p>
            <a:r>
              <a:rPr lang="en-US" dirty="0">
                <a:solidFill>
                  <a:schemeClr val="bg1"/>
                </a:solidFill>
              </a:rPr>
              <a:t>Currently Employed: Electrician</a:t>
            </a:r>
          </a:p>
          <a:p>
            <a:r>
              <a:rPr lang="en-US" dirty="0">
                <a:solidFill>
                  <a:schemeClr val="bg1"/>
                </a:solidFill>
              </a:rPr>
              <a:t>Past employment: </a:t>
            </a:r>
          </a:p>
          <a:p>
            <a:r>
              <a:rPr lang="en-US" dirty="0">
                <a:solidFill>
                  <a:schemeClr val="bg1"/>
                </a:solidFill>
              </a:rPr>
              <a:t>Executive Assistant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98E9-BB3C-A525-0B84-F48B65B4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6" y="-122042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8240-C6A6-23C7-AC85-D89FBC1B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13" y="1315961"/>
            <a:ext cx="10134600" cy="39693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Due to direction from President Eisenhower NASA suggested astronauts be chosen from military </a:t>
            </a:r>
          </a:p>
          <a:p>
            <a:r>
              <a:rPr lang="en-US" dirty="0">
                <a:solidFill>
                  <a:schemeClr val="bg1"/>
                </a:solidFill>
              </a:rPr>
              <a:t>test pilots </a:t>
            </a:r>
          </a:p>
          <a:p>
            <a:r>
              <a:rPr lang="en-US" dirty="0">
                <a:solidFill>
                  <a:schemeClr val="bg1"/>
                </a:solidFill>
              </a:rPr>
              <a:t>We can see from 1959-1980 65% came from the military </a:t>
            </a:r>
          </a:p>
          <a:p>
            <a:r>
              <a:rPr lang="en-US" dirty="0">
                <a:solidFill>
                  <a:schemeClr val="bg1"/>
                </a:solidFill>
              </a:rPr>
              <a:t>Overall less women come from the military </a:t>
            </a:r>
          </a:p>
          <a:p>
            <a:r>
              <a:rPr lang="en-US" dirty="0">
                <a:solidFill>
                  <a:schemeClr val="bg1"/>
                </a:solidFill>
              </a:rPr>
              <a:t>The 1970s was a stepping stone that lead women a step closer to becoming astronauts. At the </a:t>
            </a:r>
          </a:p>
          <a:p>
            <a:r>
              <a:rPr lang="en-US" dirty="0">
                <a:solidFill>
                  <a:schemeClr val="bg1"/>
                </a:solidFill>
              </a:rPr>
              <a:t>same time, the military began accepting women for pilot training that eventually led to women </a:t>
            </a:r>
          </a:p>
          <a:p>
            <a:r>
              <a:rPr lang="en-US" dirty="0">
                <a:solidFill>
                  <a:schemeClr val="bg1"/>
                </a:solidFill>
              </a:rPr>
              <a:t>astronauts.[2] In 1977, the recruitment of NASA skyrocketed because of Nichelle Nichols's help.[3] </a:t>
            </a:r>
          </a:p>
          <a:p>
            <a:r>
              <a:rPr lang="en-US" dirty="0">
                <a:solidFill>
                  <a:schemeClr val="bg1"/>
                </a:solidFill>
              </a:rPr>
              <a:t>Part of the advantage Nichols had in the recruitment was that her role as Lieutenant Uhura on Star </a:t>
            </a:r>
          </a:p>
          <a:p>
            <a:r>
              <a:rPr lang="en-US" dirty="0">
                <a:solidFill>
                  <a:schemeClr val="bg1"/>
                </a:solidFill>
              </a:rPr>
              <a:t>Trek inspired young girls to become astronauts at NASA when they grow up.[3]</a:t>
            </a:r>
          </a:p>
        </p:txBody>
      </p:sp>
    </p:spTree>
    <p:extLst>
      <p:ext uri="{BB962C8B-B14F-4D97-AF65-F5344CB8AC3E}">
        <p14:creationId xmlns:p14="http://schemas.microsoft.com/office/powerpoint/2010/main" val="6214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6D-8D15-C1F5-9E06-A325BB0E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1" y="-180720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C99DA-1ED8-F324-FF5F-5042FCDD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89" y="1183935"/>
            <a:ext cx="10134600" cy="3969342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70’s: a springboard for women in astronomy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Women had worked behind the scenes since 1922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Cinema popularized women in the field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popular one: Star Trek</a:t>
            </a:r>
          </a:p>
        </p:txBody>
      </p:sp>
    </p:spTree>
    <p:extLst>
      <p:ext uri="{BB962C8B-B14F-4D97-AF65-F5344CB8AC3E}">
        <p14:creationId xmlns:p14="http://schemas.microsoft.com/office/powerpoint/2010/main" val="421625732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843</Words>
  <Application>Microsoft Office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Bembo</vt:lpstr>
      <vt:lpstr>Wingdings</vt:lpstr>
      <vt:lpstr>AdornVTI</vt:lpstr>
      <vt:lpstr>Men vs. Women</vt:lpstr>
      <vt:lpstr>Rachael Reich</vt:lpstr>
      <vt:lpstr>Cynthia Cardenas</vt:lpstr>
      <vt:lpstr>Elesha Hunter</vt:lpstr>
      <vt:lpstr>Kendra Sawyer</vt:lpstr>
      <vt:lpstr>Stacey Gonzalez</vt:lpstr>
      <vt:lpstr>Kaity Tainer </vt:lpstr>
      <vt:lpstr>Background</vt:lpstr>
      <vt:lpstr>Background</vt:lpstr>
      <vt:lpstr>Methods</vt:lpstr>
      <vt:lpstr>Variables</vt:lpstr>
      <vt:lpstr>Specific Methods Used:</vt:lpstr>
      <vt:lpstr>Evaluation Questions</vt:lpstr>
      <vt:lpstr>Assumptions/Predictions</vt:lpstr>
      <vt:lpstr>Exploratory Analysis</vt:lpstr>
      <vt:lpstr>Variables</vt:lpstr>
      <vt:lpstr>Correlations</vt:lpstr>
      <vt:lpstr>PowerPoint Presentation</vt:lpstr>
      <vt:lpstr>PowerPoint Presentation</vt:lpstr>
      <vt:lpstr>Results: Hiring Rates between Males and Females in NASA</vt:lpstr>
      <vt:lpstr>Results: Ratio of males to females that are sent on space missions </vt:lpstr>
      <vt:lpstr>Results: Exploratory Findings</vt:lpstr>
      <vt:lpstr>When we questioned if the budget had any influence on the hiring of females, we found that it had no significant influence on it at all.  </vt:lpstr>
      <vt:lpstr>We also questioned if the budget had any influence on the hiring of males, and found that it had no significant influence on hiring practices at all.  </vt:lpstr>
      <vt:lpstr>Summary/Regroup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vs. Women</dc:title>
  <dc:creator>Kaitlyn Tainer</dc:creator>
  <cp:lastModifiedBy>Kaitlyn Tainer</cp:lastModifiedBy>
  <cp:revision>12</cp:revision>
  <dcterms:created xsi:type="dcterms:W3CDTF">2022-05-13T00:02:30Z</dcterms:created>
  <dcterms:modified xsi:type="dcterms:W3CDTF">2022-05-22T18:16:37Z</dcterms:modified>
</cp:coreProperties>
</file>