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65" r:id="rId10"/>
    <p:sldId id="258" r:id="rId11"/>
    <p:sldId id="259" r:id="rId12"/>
    <p:sldId id="261" r:id="rId13"/>
    <p:sldId id="266" r:id="rId14"/>
    <p:sldId id="262" r:id="rId15"/>
    <p:sldId id="263" r:id="rId16"/>
    <p:sldId id="276" r:id="rId17"/>
    <p:sldId id="268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2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577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1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4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ew of earth from space">
            <a:extLst>
              <a:ext uri="{FF2B5EF4-FFF2-40B4-BE49-F238E27FC236}">
                <a16:creationId xmlns:a16="http://schemas.microsoft.com/office/drawing/2014/main" id="{B5CB0661-DC11-C8FC-E0D5-8CAAF4A65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r="13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5D749-3B15-A196-0B66-97F8254AF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/>
              <a:t>Men vs. Women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BCC96-9150-A10B-ED7F-6DFAE598C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dirty="0">
                <a:cs typeface="Aparajita" panose="020B0502040204020203" pitchFamily="18" charset="0"/>
              </a:rPr>
              <a:t>Who rules the sky (and beyond) when it comes to NASA hiring rates?</a:t>
            </a:r>
          </a:p>
        </p:txBody>
      </p:sp>
      <p:grpSp>
        <p:nvGrpSpPr>
          <p:cNvPr id="41" name="Group 2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B494B3-2652-95D7-7AE1-3747182096BD}"/>
              </a:ext>
            </a:extLst>
          </p:cNvPr>
          <p:cNvSpPr txBox="1"/>
          <p:nvPr/>
        </p:nvSpPr>
        <p:spPr>
          <a:xfrm>
            <a:off x="6607918" y="6098645"/>
            <a:ext cx="5500541" cy="646331"/>
          </a:xfrm>
          <a:prstGeom prst="rect">
            <a:avLst/>
          </a:prstGeom>
          <a:gradFill>
            <a:gsLst>
              <a:gs pos="31000">
                <a:schemeClr val="accent4">
                  <a:lumMod val="7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Kaity Tainer, Cynthia Cardenas, </a:t>
            </a:r>
            <a:r>
              <a:rPr lang="en-US" dirty="0" err="1">
                <a:solidFill>
                  <a:schemeClr val="bg1"/>
                </a:solidFill>
              </a:rPr>
              <a:t>Elesha</a:t>
            </a:r>
            <a:r>
              <a:rPr lang="en-US" dirty="0">
                <a:solidFill>
                  <a:schemeClr val="bg1"/>
                </a:solidFill>
              </a:rPr>
              <a:t> Hunter, Kendra Sawyer, Rachael Reich, Stacey Gonzalez</a:t>
            </a:r>
          </a:p>
        </p:txBody>
      </p:sp>
    </p:spTree>
    <p:extLst>
      <p:ext uri="{BB962C8B-B14F-4D97-AF65-F5344CB8AC3E}">
        <p14:creationId xmlns:p14="http://schemas.microsoft.com/office/powerpoint/2010/main" val="29255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316A-FD99-4DD3-643A-6098491A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BD2C-164C-BC3E-347F-9DD1392DB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Python for data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Wrangle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visualization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Gather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7852C-303A-76A1-A00E-22C33EACEF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9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FB99-CA9B-8C87-BE11-D1F9CFBF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Assumptions/Predictions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6B2A-8FDF-966E-9FF2-52D51EEE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4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CDBC-BDFD-1714-0FE6-B042F333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39B1-D86B-5FD8-6FC3-E257E4A5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1">
              <a:alpha val="35000"/>
            </a:schemeClr>
          </a:solidFill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1D616-5106-63B8-261E-A25B43A793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3C08-D485-E4E8-71AB-D2C8D352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2601-AC00-DD5A-D78C-6B1480399C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8D1EE-8D8F-414E-9B56-9CE92E908A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A53A-A3FB-80E9-11EB-2986020F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211E-0C05-4BB3-7B9A-68C464A1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8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C06F-E978-F4CF-C89D-38826F44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985800-8533-D986-6766-4675903B5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4014" y="151788"/>
            <a:ext cx="8243971" cy="3382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36061E-5A5A-D285-BFA4-1627CD42F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014" y="3533930"/>
            <a:ext cx="8243971" cy="31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0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8065-551F-EEFD-9ED5-40FB4D14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DDF459-671C-9124-43D9-B1ED4169D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32"/>
          <a:stretch/>
        </p:blipFill>
        <p:spPr>
          <a:xfrm>
            <a:off x="538737" y="1067640"/>
            <a:ext cx="11258963" cy="47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7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CF40-2389-AF66-C3DF-67044917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Summary/Regroup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DA3E-595F-D9F7-F487-C328DB63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5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393C-0CCA-F939-EFD7-9BBB430A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(Next analysis questions based on what we found)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F281-679F-08BB-AAE1-CD46D54339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3810A-80DF-1C00-0E51-121A178AE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A9F6-DC5F-BBB3-EACC-832323D4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4124-3471-DD01-C699-CBECB0EB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6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A8E6-A0C2-616E-D423-8867A5AB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Rachael Reich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CE675A-2C7F-08BE-100F-7E718AF6E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120" y="1328651"/>
            <a:ext cx="2617574" cy="4327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33118-57C7-9564-92D9-FB872638AE22}"/>
              </a:ext>
            </a:extLst>
          </p:cNvPr>
          <p:cNvSpPr txBox="1"/>
          <p:nvPr/>
        </p:nvSpPr>
        <p:spPr>
          <a:xfrm>
            <a:off x="4804268" y="2689412"/>
            <a:ext cx="45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17106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6B685-C64E-F0E4-7144-AC8E71B66570}"/>
              </a:ext>
            </a:extLst>
          </p:cNvPr>
          <p:cNvSpPr txBox="1"/>
          <p:nvPr/>
        </p:nvSpPr>
        <p:spPr>
          <a:xfrm>
            <a:off x="2536197" y="2875002"/>
            <a:ext cx="7422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419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9EB2-36E7-01D4-9BFD-E2B90DFC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93" y="657833"/>
            <a:ext cx="10134600" cy="6650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Cynthia Cardenas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547920-E6EB-65C1-F6FF-CB276B311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434" y="1394851"/>
            <a:ext cx="2585045" cy="473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29DDBF-51A8-851D-AF00-87102BA34789}"/>
              </a:ext>
            </a:extLst>
          </p:cNvPr>
          <p:cNvSpPr txBox="1"/>
          <p:nvPr/>
        </p:nvSpPr>
        <p:spPr>
          <a:xfrm>
            <a:off x="3241964" y="2083072"/>
            <a:ext cx="623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 Elementary Education</a:t>
            </a:r>
          </a:p>
        </p:txBody>
      </p:sp>
    </p:spTree>
    <p:extLst>
      <p:ext uri="{BB962C8B-B14F-4D97-AF65-F5344CB8AC3E}">
        <p14:creationId xmlns:p14="http://schemas.microsoft.com/office/powerpoint/2010/main" val="24104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347D-B230-13F5-78B2-1569E656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00484"/>
            <a:ext cx="10134600" cy="848607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Elesha</a:t>
            </a:r>
            <a:r>
              <a:rPr lang="en-US" dirty="0">
                <a:solidFill>
                  <a:schemeClr val="bg1"/>
                </a:solidFill>
              </a:rPr>
              <a:t> Hunter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48358-AC2D-3383-1219-34FB32D77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6201" y="1500735"/>
            <a:ext cx="2067568" cy="40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5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FCC1-EAE3-DE2E-B5A2-47290388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92" y="509575"/>
            <a:ext cx="10134600" cy="63074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Kendra Sawyer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80756-26FC-78EB-7A4B-5537E4132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9759" y="1611847"/>
            <a:ext cx="2861094" cy="3817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8A333C-1EA7-F5A8-1845-3B6F224ECD1A}"/>
              </a:ext>
            </a:extLst>
          </p:cNvPr>
          <p:cNvSpPr txBox="1"/>
          <p:nvPr/>
        </p:nvSpPr>
        <p:spPr>
          <a:xfrm>
            <a:off x="4292044" y="1949674"/>
            <a:ext cx="460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BS Music Education</a:t>
            </a:r>
          </a:p>
        </p:txBody>
      </p:sp>
    </p:spTree>
    <p:extLst>
      <p:ext uri="{BB962C8B-B14F-4D97-AF65-F5344CB8AC3E}">
        <p14:creationId xmlns:p14="http://schemas.microsoft.com/office/powerpoint/2010/main" val="352639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ED88-916F-CC4C-6EC5-423529D7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99247"/>
            <a:ext cx="10134600" cy="4574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Stacey Gonzalez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B0FD5A-C377-98CE-5D85-5BAC43EDF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853" y="1657596"/>
            <a:ext cx="3542807" cy="3542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881A1-EB9C-B317-F29D-1191920081F9}"/>
              </a:ext>
            </a:extLst>
          </p:cNvPr>
          <p:cNvSpPr txBox="1"/>
          <p:nvPr/>
        </p:nvSpPr>
        <p:spPr>
          <a:xfrm>
            <a:off x="4300748" y="1625068"/>
            <a:ext cx="6466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 Political Science</a:t>
            </a:r>
          </a:p>
          <a:p>
            <a:r>
              <a:rPr lang="en-US" dirty="0">
                <a:solidFill>
                  <a:schemeClr val="bg1"/>
                </a:solidFill>
              </a:rPr>
              <a:t>BS Sociology </a:t>
            </a:r>
          </a:p>
          <a:p>
            <a:r>
              <a:rPr lang="en-US" dirty="0">
                <a:solidFill>
                  <a:schemeClr val="bg1"/>
                </a:solidFill>
              </a:rPr>
              <a:t>MS Psychology MPH Public Health and Epidemiology </a:t>
            </a:r>
          </a:p>
          <a:p>
            <a:r>
              <a:rPr lang="en-US" dirty="0" err="1">
                <a:solidFill>
                  <a:schemeClr val="bg1"/>
                </a:solidFill>
              </a:rPr>
              <a:t>Phd</a:t>
            </a:r>
            <a:r>
              <a:rPr lang="en-US" dirty="0">
                <a:solidFill>
                  <a:schemeClr val="bg1"/>
                </a:solidFill>
              </a:rPr>
              <a:t> International Psychology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Massive Incident Reaction Team certification from Homeland Security</a:t>
            </a:r>
          </a:p>
          <a:p>
            <a:r>
              <a:rPr lang="en-US" dirty="0">
                <a:solidFill>
                  <a:schemeClr val="bg1"/>
                </a:solidFill>
              </a:rPr>
              <a:t>Retired Commander of the United States Army Air Defense Artillery Certified Officer of the Philadelphia Police Department and Critical Incident and Trauma certification.</a:t>
            </a:r>
          </a:p>
          <a:p>
            <a:r>
              <a:rPr lang="en-US" dirty="0">
                <a:solidFill>
                  <a:schemeClr val="bg1"/>
                </a:solidFill>
              </a:rPr>
              <a:t>NCIC / PCIC certification, SQL certification, Bias and Diversity certification from the Anti-Defamation League </a:t>
            </a:r>
          </a:p>
        </p:txBody>
      </p:sp>
    </p:spTree>
    <p:extLst>
      <p:ext uri="{BB962C8B-B14F-4D97-AF65-F5344CB8AC3E}">
        <p14:creationId xmlns:p14="http://schemas.microsoft.com/office/powerpoint/2010/main" val="1891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9FDA-54D9-1F39-3870-632CD42D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78720"/>
            <a:ext cx="10134600" cy="65301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Kaity Tainer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7BD765-A41C-4338-3191-AB00732C5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758" y="1202258"/>
            <a:ext cx="2858172" cy="4304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D0344E-5E0C-45D5-8D72-E92612795136}"/>
              </a:ext>
            </a:extLst>
          </p:cNvPr>
          <p:cNvSpPr txBox="1"/>
          <p:nvPr/>
        </p:nvSpPr>
        <p:spPr>
          <a:xfrm>
            <a:off x="4095149" y="2245996"/>
            <a:ext cx="6280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 Psychology (University of Washington, 2016)</a:t>
            </a:r>
          </a:p>
          <a:p>
            <a:r>
              <a:rPr lang="en-US" dirty="0">
                <a:solidFill>
                  <a:schemeClr val="bg1"/>
                </a:solidFill>
              </a:rPr>
              <a:t>USPA Member (2016)</a:t>
            </a:r>
          </a:p>
          <a:p>
            <a:r>
              <a:rPr lang="en-US" dirty="0">
                <a:solidFill>
                  <a:schemeClr val="bg1"/>
                </a:solidFill>
              </a:rPr>
              <a:t>Currently Employed: Electrician</a:t>
            </a:r>
          </a:p>
          <a:p>
            <a:r>
              <a:rPr lang="en-US" dirty="0">
                <a:solidFill>
                  <a:schemeClr val="bg1"/>
                </a:solidFill>
              </a:rPr>
              <a:t>Past employment: </a:t>
            </a:r>
          </a:p>
          <a:p>
            <a:r>
              <a:rPr lang="en-US" dirty="0">
                <a:solidFill>
                  <a:schemeClr val="bg1"/>
                </a:solidFill>
              </a:rPr>
              <a:t>Executive Assistant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98E9-BB3C-A525-0B84-F48B65B4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6" y="-122042"/>
            <a:ext cx="10134600" cy="12884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8240-C6A6-23C7-AC85-D89FBC1B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013" y="1315961"/>
            <a:ext cx="10134600" cy="396934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Due to direction from President Eisenhower NASA suggested astronauts be chosen from military </a:t>
            </a:r>
          </a:p>
          <a:p>
            <a:r>
              <a:rPr lang="en-US" dirty="0">
                <a:solidFill>
                  <a:schemeClr val="bg1"/>
                </a:solidFill>
              </a:rPr>
              <a:t>test pilots </a:t>
            </a:r>
          </a:p>
          <a:p>
            <a:r>
              <a:rPr lang="en-US" dirty="0">
                <a:solidFill>
                  <a:schemeClr val="bg1"/>
                </a:solidFill>
              </a:rPr>
              <a:t>We can see from 1959-1980 65% came from the military </a:t>
            </a:r>
          </a:p>
          <a:p>
            <a:r>
              <a:rPr lang="en-US" dirty="0">
                <a:solidFill>
                  <a:schemeClr val="bg1"/>
                </a:solidFill>
              </a:rPr>
              <a:t>Overall less women come from the military </a:t>
            </a:r>
          </a:p>
          <a:p>
            <a:r>
              <a:rPr lang="en-US" dirty="0">
                <a:solidFill>
                  <a:schemeClr val="bg1"/>
                </a:solidFill>
              </a:rPr>
              <a:t>The 1970s was a stepping stone that lead women a step closer to becoming astronauts. At the </a:t>
            </a:r>
          </a:p>
          <a:p>
            <a:r>
              <a:rPr lang="en-US" dirty="0">
                <a:solidFill>
                  <a:schemeClr val="bg1"/>
                </a:solidFill>
              </a:rPr>
              <a:t>same time, the military began accepting women for pilot training that eventually led to women </a:t>
            </a:r>
          </a:p>
          <a:p>
            <a:r>
              <a:rPr lang="en-US" dirty="0">
                <a:solidFill>
                  <a:schemeClr val="bg1"/>
                </a:solidFill>
              </a:rPr>
              <a:t>astronauts.[2] In 1977, the recruitment of NASA skyrocketed because of Nichelle Nichols's help.[3] </a:t>
            </a:r>
          </a:p>
          <a:p>
            <a:r>
              <a:rPr lang="en-US" dirty="0">
                <a:solidFill>
                  <a:schemeClr val="bg1"/>
                </a:solidFill>
              </a:rPr>
              <a:t>Part of the advantage Nichols had in the recruitment was that her role as Lieutenant Uhura on Star </a:t>
            </a:r>
          </a:p>
          <a:p>
            <a:r>
              <a:rPr lang="en-US" dirty="0">
                <a:solidFill>
                  <a:schemeClr val="bg1"/>
                </a:solidFill>
              </a:rPr>
              <a:t>Trek inspired young girls to become astronauts at NASA when they grow up.[3]</a:t>
            </a:r>
          </a:p>
        </p:txBody>
      </p:sp>
    </p:spTree>
    <p:extLst>
      <p:ext uri="{BB962C8B-B14F-4D97-AF65-F5344CB8AC3E}">
        <p14:creationId xmlns:p14="http://schemas.microsoft.com/office/powerpoint/2010/main" val="62142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626D-8D15-C1F5-9E06-A325BB0E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71" y="-180720"/>
            <a:ext cx="10134600" cy="12884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C99DA-1ED8-F324-FF5F-5042FCDD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89" y="1183935"/>
            <a:ext cx="10134600" cy="3969342"/>
          </a:xfrm>
          <a:noFill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70’s: a springboard for women in astronomy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Women had worked behind the scenes since 1922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Cinema popularized women in the field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popular one: Star Trek</a:t>
            </a:r>
          </a:p>
        </p:txBody>
      </p:sp>
    </p:spTree>
    <p:extLst>
      <p:ext uri="{BB962C8B-B14F-4D97-AF65-F5344CB8AC3E}">
        <p14:creationId xmlns:p14="http://schemas.microsoft.com/office/powerpoint/2010/main" val="421625732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334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Bembo</vt:lpstr>
      <vt:lpstr>Wingdings</vt:lpstr>
      <vt:lpstr>AdornVTI</vt:lpstr>
      <vt:lpstr>Men vs. Women</vt:lpstr>
      <vt:lpstr>Rachael Reich</vt:lpstr>
      <vt:lpstr>Cynthia Cardenas</vt:lpstr>
      <vt:lpstr>Elesha Hunter</vt:lpstr>
      <vt:lpstr>Kendra Sawyer</vt:lpstr>
      <vt:lpstr>Stacey Gonzalez</vt:lpstr>
      <vt:lpstr>Kaity Tainer </vt:lpstr>
      <vt:lpstr>Background</vt:lpstr>
      <vt:lpstr>Background</vt:lpstr>
      <vt:lpstr>Goals</vt:lpstr>
      <vt:lpstr>Assumptions/Predictions</vt:lpstr>
      <vt:lpstr>Exploratory Analysis</vt:lpstr>
      <vt:lpstr>Variables</vt:lpstr>
      <vt:lpstr>Correlations</vt:lpstr>
      <vt:lpstr>PowerPoint Presentation</vt:lpstr>
      <vt:lpstr>PowerPoint Presentation</vt:lpstr>
      <vt:lpstr>Summary/Regroup</vt:lpstr>
      <vt:lpstr>(Next analysis questions based on what we found)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 vs. Women</dc:title>
  <dc:creator>Kaitlyn Tainer</dc:creator>
  <cp:lastModifiedBy>Kaitlyn Tainer</cp:lastModifiedBy>
  <cp:revision>9</cp:revision>
  <dcterms:created xsi:type="dcterms:W3CDTF">2022-05-13T00:02:30Z</dcterms:created>
  <dcterms:modified xsi:type="dcterms:W3CDTF">2022-05-19T05:25:21Z</dcterms:modified>
</cp:coreProperties>
</file>