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  <p:sldMasterId id="2147483686" r:id="rId2"/>
  </p:sldMasterIdLst>
  <p:notesMasterIdLst>
    <p:notesMasterId r:id="rId15"/>
  </p:notesMasterIdLst>
  <p:sldIdLst>
    <p:sldId id="257" r:id="rId3"/>
    <p:sldId id="273" r:id="rId4"/>
    <p:sldId id="292" r:id="rId5"/>
    <p:sldId id="278" r:id="rId6"/>
    <p:sldId id="275" r:id="rId7"/>
    <p:sldId id="302" r:id="rId8"/>
    <p:sldId id="279" r:id="rId9"/>
    <p:sldId id="284" r:id="rId10"/>
    <p:sldId id="272" r:id="rId11"/>
    <p:sldId id="303" r:id="rId12"/>
    <p:sldId id="291" r:id="rId13"/>
    <p:sldId id="298" r:id="rId14"/>
  </p:sldIdLst>
  <p:sldSz cx="9144000" cy="6858000" type="screen4x3"/>
  <p:notesSz cx="6858000" cy="9144000"/>
  <p:embeddedFontLst>
    <p:embeddedFont>
      <p:font typeface="微软雅黑 Light" panose="020B0502040204020203" pitchFamily="34" charset="-122"/>
      <p:regular r:id="rId16"/>
    </p:embeddedFont>
    <p:embeddedFont>
      <p:font typeface="Microsoft New Tai Lue" panose="020B0502040204020203" pitchFamily="34" charset="0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华文细黑" panose="02010600040101010101" pitchFamily="2" charset="-122"/>
      <p:regular r:id="rId23"/>
    </p:embeddedFont>
    <p:embeddedFont>
      <p:font typeface="微软雅黑" panose="020B0503020204020204" pitchFamily="34" charset="-122"/>
      <p:regular r:id="rId24"/>
      <p:bold r:id="rId2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678CCE"/>
    <a:srgbClr val="618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6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A81FB-84C2-46F2-95AF-5B75DD96F234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3C80A-45EE-4FB3-AF5E-1F2A3F2A9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154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0" y="1174279"/>
            <a:ext cx="5940152" cy="0"/>
          </a:xfrm>
          <a:prstGeom prst="line">
            <a:avLst/>
          </a:prstGeom>
          <a:ln w="15875">
            <a:gradFill>
              <a:gsLst>
                <a:gs pos="13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65500" y="296900"/>
            <a:ext cx="7344618" cy="649287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10718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73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944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0" y="1174279"/>
            <a:ext cx="5940152" cy="0"/>
          </a:xfrm>
          <a:prstGeom prst="line">
            <a:avLst/>
          </a:prstGeom>
          <a:ln w="15875">
            <a:gradFill>
              <a:gsLst>
                <a:gs pos="13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65500" y="296900"/>
            <a:ext cx="7344618" cy="649287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22196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596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076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952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205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4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8560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75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7783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2021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3262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673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43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7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5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39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15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60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60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000">
              <a:schemeClr val="accent1">
                <a:lumMod val="5000"/>
                <a:lumOff val="95000"/>
                <a:alpha val="0"/>
              </a:schemeClr>
            </a:gs>
            <a:gs pos="0">
              <a:schemeClr val="accent2">
                <a:lumMod val="40000"/>
                <a:lumOff val="60000"/>
                <a:alpha val="55000"/>
              </a:schemeClr>
            </a:gs>
            <a:gs pos="100000">
              <a:schemeClr val="accent2">
                <a:lumMod val="40000"/>
                <a:lumOff val="60000"/>
                <a:alpha val="5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00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74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606019" y="4748578"/>
            <a:ext cx="2283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第二小组</a:t>
            </a:r>
            <a:endParaRPr lang="zh-CN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29075" y="3208456"/>
            <a:ext cx="8356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accent2"/>
                </a:solidFill>
              </a:rPr>
              <a:t>客户演示</a:t>
            </a:r>
            <a:endParaRPr lang="zh-CN" altLang="en-US" sz="5400" b="1" dirty="0">
              <a:solidFill>
                <a:schemeClr val="accent2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97147" y="3576763"/>
            <a:ext cx="1706950" cy="226519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 rot="19372238">
            <a:off x="1571896" y="-115346"/>
            <a:ext cx="6946439" cy="694643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 rot="19380000">
            <a:off x="885831" y="1225703"/>
            <a:ext cx="2088232" cy="216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7607845" y="480282"/>
            <a:ext cx="968742" cy="128556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62822" y="4848906"/>
            <a:ext cx="438448" cy="58183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平行四边形 11"/>
          <p:cNvSpPr/>
          <p:nvPr/>
        </p:nvSpPr>
        <p:spPr>
          <a:xfrm rot="19369914">
            <a:off x="451413" y="1283350"/>
            <a:ext cx="2755324" cy="288032"/>
          </a:xfrm>
          <a:prstGeom prst="parallelogram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平行四边形 13"/>
          <p:cNvSpPr/>
          <p:nvPr/>
        </p:nvSpPr>
        <p:spPr>
          <a:xfrm rot="19256375">
            <a:off x="7466353" y="4779771"/>
            <a:ext cx="2378777" cy="288032"/>
          </a:xfrm>
          <a:prstGeom prst="parallelogram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-748304" y="2606028"/>
            <a:ext cx="8356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accent2"/>
                </a:solidFill>
              </a:rPr>
              <a:t>选课系统</a:t>
            </a:r>
            <a:r>
              <a:rPr lang="en-US" altLang="zh-CN" sz="4000" b="1" dirty="0" smtClean="0">
                <a:solidFill>
                  <a:schemeClr val="accent2"/>
                </a:solidFill>
              </a:rPr>
              <a:t>pro</a:t>
            </a:r>
            <a:endParaRPr lang="zh-CN" altLang="en-US" sz="4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77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47564" y="541620"/>
            <a:ext cx="7344618" cy="649287"/>
          </a:xfrm>
        </p:spPr>
        <p:txBody>
          <a:bodyPr/>
          <a:lstStyle/>
          <a:p>
            <a:r>
              <a:rPr lang="zh-CN" altLang="en-US" sz="2400" dirty="0" smtClean="0"/>
              <a:t>收费模式</a:t>
            </a:r>
            <a:endParaRPr lang="zh-CN" altLang="en-US" sz="2000" b="0" dirty="0"/>
          </a:p>
        </p:txBody>
      </p:sp>
      <p:sp>
        <p:nvSpPr>
          <p:cNvPr id="3" name="矩形 2"/>
          <p:cNvSpPr/>
          <p:nvPr/>
        </p:nvSpPr>
        <p:spPr>
          <a:xfrm>
            <a:off x="978381" y="1546119"/>
            <a:ext cx="784887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基本服务收费规则：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我们的系统是高度定制化的，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所以服务费用需要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派售前团队与客户学校沟通调研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之后，按照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业务的复杂程度和学生规模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确定。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通常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万至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万不等，如果同时购买学生邮箱和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BBS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等附加功能会有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折扣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优惠。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 flipV="1">
            <a:off x="5763034" y="6086132"/>
            <a:ext cx="3528204" cy="11800"/>
          </a:xfrm>
          <a:prstGeom prst="line">
            <a:avLst/>
          </a:prstGeom>
          <a:ln w="15875">
            <a:gradFill>
              <a:gsLst>
                <a:gs pos="13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200000">
            <a:off x="-544974" y="1044116"/>
            <a:ext cx="2088232" cy="0"/>
          </a:xfrm>
          <a:prstGeom prst="line">
            <a:avLst/>
          </a:prstGeom>
          <a:ln w="15875">
            <a:gradFill>
              <a:gsLst>
                <a:gs pos="13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680667" y="4482765"/>
            <a:ext cx="28262" cy="2375235"/>
          </a:xfrm>
          <a:prstGeom prst="line">
            <a:avLst/>
          </a:prstGeom>
          <a:ln w="15875">
            <a:gradFill>
              <a:gsLst>
                <a:gs pos="13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2770" y="4131922"/>
            <a:ext cx="78488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功能升级扩展收费规则：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en-US" altLang="zh-CN" sz="2200" dirty="0" smtClean="0">
                <a:solidFill>
                  <a:srgbClr val="0070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sz="2000" dirty="0"/>
              <a:t>产品升级服务的费用也需要我们的团队和学校沟通之后</a:t>
            </a:r>
            <a:r>
              <a:rPr lang="zh-CN" altLang="en-US" sz="2000" dirty="0" smtClean="0"/>
              <a:t>确定。</a:t>
            </a:r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457200" algn="just">
              <a:lnSpc>
                <a:spcPct val="150000"/>
              </a:lnSpc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765167" y="1699059"/>
            <a:ext cx="803049" cy="262191"/>
            <a:chOff x="683546" y="2736327"/>
            <a:chExt cx="803049" cy="262191"/>
          </a:xfrm>
        </p:grpSpPr>
        <p:sp>
          <p:nvSpPr>
            <p:cNvPr id="21" name="矩形 20"/>
            <p:cNvSpPr/>
            <p:nvPr/>
          </p:nvSpPr>
          <p:spPr>
            <a:xfrm rot="18900000" flipH="1">
              <a:off x="861276" y="2736327"/>
              <a:ext cx="262191" cy="262191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 rot="18900000" flipH="1">
              <a:off x="683546" y="2960121"/>
              <a:ext cx="803049" cy="0"/>
            </a:xfrm>
            <a:prstGeom prst="line">
              <a:avLst/>
            </a:prstGeom>
            <a:ln w="25400">
              <a:gradFill>
                <a:gsLst>
                  <a:gs pos="0">
                    <a:schemeClr val="accent5">
                      <a:alpha val="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765167" y="4283202"/>
            <a:ext cx="803049" cy="262191"/>
            <a:chOff x="683546" y="2736327"/>
            <a:chExt cx="803049" cy="262191"/>
          </a:xfrm>
        </p:grpSpPr>
        <p:sp>
          <p:nvSpPr>
            <p:cNvPr id="30" name="矩形 29"/>
            <p:cNvSpPr/>
            <p:nvPr/>
          </p:nvSpPr>
          <p:spPr>
            <a:xfrm rot="18900000" flipH="1">
              <a:off x="861276" y="2736327"/>
              <a:ext cx="262191" cy="262191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 rot="18900000" flipH="1">
              <a:off x="683546" y="2960121"/>
              <a:ext cx="803049" cy="0"/>
            </a:xfrm>
            <a:prstGeom prst="line">
              <a:avLst/>
            </a:prstGeom>
            <a:ln w="25400">
              <a:gradFill>
                <a:gsLst>
                  <a:gs pos="0">
                    <a:schemeClr val="accent5">
                      <a:alpha val="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693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1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9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0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47564" y="541620"/>
            <a:ext cx="7344618" cy="649287"/>
          </a:xfrm>
        </p:spPr>
        <p:txBody>
          <a:bodyPr/>
          <a:lstStyle/>
          <a:p>
            <a:r>
              <a:rPr lang="zh-CN" altLang="en-US" sz="2400"/>
              <a:t>收费模式</a:t>
            </a:r>
            <a:endParaRPr lang="zh-CN" altLang="en-US" sz="2000" b="0" dirty="0"/>
          </a:p>
        </p:txBody>
      </p:sp>
      <p:sp>
        <p:nvSpPr>
          <p:cNvPr id="3" name="矩形 2"/>
          <p:cNvSpPr/>
          <p:nvPr/>
        </p:nvSpPr>
        <p:spPr>
          <a:xfrm>
            <a:off x="978381" y="1546119"/>
            <a:ext cx="78488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系统维护收费规则：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sz="2000" dirty="0" smtClean="0"/>
              <a:t>每年</a:t>
            </a:r>
            <a:r>
              <a:rPr lang="zh-CN" altLang="en-US" sz="2000" dirty="0"/>
              <a:t>收取一次维护费用，根据学生规模确定，用于支付给云服务厂商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indent="457200" algn="just">
              <a:lnSpc>
                <a:spcPct val="150000"/>
              </a:lnSpc>
            </a:pPr>
            <a:r>
              <a:rPr lang="zh-CN" altLang="en-US" sz="2000" dirty="0" smtClean="0"/>
              <a:t>如果</a:t>
            </a:r>
            <a:r>
              <a:rPr lang="zh-CN" altLang="en-US" sz="2000" dirty="0"/>
              <a:t>是我们系统的故障则是免费解决不收取</a:t>
            </a:r>
            <a:r>
              <a:rPr lang="zh-CN" altLang="en-US" sz="2000" dirty="0" smtClean="0"/>
              <a:t>费用。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 flipV="1">
            <a:off x="5763034" y="6086132"/>
            <a:ext cx="3528204" cy="11800"/>
          </a:xfrm>
          <a:prstGeom prst="line">
            <a:avLst/>
          </a:prstGeom>
          <a:ln w="15875">
            <a:gradFill>
              <a:gsLst>
                <a:gs pos="13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16200000">
            <a:off x="-544974" y="1044116"/>
            <a:ext cx="2088232" cy="0"/>
          </a:xfrm>
          <a:prstGeom prst="line">
            <a:avLst/>
          </a:prstGeom>
          <a:ln w="15875">
            <a:gradFill>
              <a:gsLst>
                <a:gs pos="13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680667" y="4482765"/>
            <a:ext cx="28262" cy="2375235"/>
          </a:xfrm>
          <a:prstGeom prst="line">
            <a:avLst/>
          </a:prstGeom>
          <a:ln w="15875">
            <a:gradFill>
              <a:gsLst>
                <a:gs pos="13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82770" y="4131922"/>
            <a:ext cx="78488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一些免费服务：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sz="2000" dirty="0" smtClean="0"/>
              <a:t>班</a:t>
            </a:r>
            <a:r>
              <a:rPr lang="zh-CN" altLang="en-US" sz="2000" dirty="0"/>
              <a:t>课</a:t>
            </a:r>
            <a:r>
              <a:rPr lang="en-US" altLang="zh-CN" sz="2000" dirty="0"/>
              <a:t>App</a:t>
            </a:r>
            <a:r>
              <a:rPr lang="zh-CN" altLang="en-US" sz="2000" dirty="0"/>
              <a:t>和数据分析和可视化工具是免费</a:t>
            </a:r>
            <a:r>
              <a:rPr lang="zh-CN" altLang="en-US" sz="2000" dirty="0" smtClean="0"/>
              <a:t>的。</a:t>
            </a:r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457200" algn="just">
              <a:lnSpc>
                <a:spcPct val="150000"/>
              </a:lnSpc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	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765167" y="1699059"/>
            <a:ext cx="803049" cy="262191"/>
            <a:chOff x="683546" y="2736327"/>
            <a:chExt cx="803049" cy="262191"/>
          </a:xfrm>
        </p:grpSpPr>
        <p:sp>
          <p:nvSpPr>
            <p:cNvPr id="21" name="矩形 20"/>
            <p:cNvSpPr/>
            <p:nvPr/>
          </p:nvSpPr>
          <p:spPr>
            <a:xfrm rot="18900000" flipH="1">
              <a:off x="861276" y="2736327"/>
              <a:ext cx="262191" cy="262191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 rot="18900000" flipH="1">
              <a:off x="683546" y="2960121"/>
              <a:ext cx="803049" cy="0"/>
            </a:xfrm>
            <a:prstGeom prst="line">
              <a:avLst/>
            </a:prstGeom>
            <a:ln w="25400">
              <a:gradFill>
                <a:gsLst>
                  <a:gs pos="0">
                    <a:schemeClr val="accent5">
                      <a:alpha val="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765167" y="4283202"/>
            <a:ext cx="803049" cy="262191"/>
            <a:chOff x="683546" y="2736327"/>
            <a:chExt cx="803049" cy="262191"/>
          </a:xfrm>
        </p:grpSpPr>
        <p:sp>
          <p:nvSpPr>
            <p:cNvPr id="30" name="矩形 29"/>
            <p:cNvSpPr/>
            <p:nvPr/>
          </p:nvSpPr>
          <p:spPr>
            <a:xfrm rot="18900000" flipH="1">
              <a:off x="861276" y="2736327"/>
              <a:ext cx="262191" cy="262191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 rot="18900000" flipH="1">
              <a:off x="683546" y="2960121"/>
              <a:ext cx="803049" cy="0"/>
            </a:xfrm>
            <a:prstGeom prst="line">
              <a:avLst/>
            </a:prstGeom>
            <a:ln w="25400">
              <a:gradFill>
                <a:gsLst>
                  <a:gs pos="0">
                    <a:schemeClr val="accent5">
                      <a:alpha val="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941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1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9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0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987175" y="3044280"/>
            <a:ext cx="31696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4400" dirty="0">
                <a:solidFill>
                  <a:srgbClr val="FFFFFF"/>
                </a:solidFill>
                <a:ea typeface="华文细黑" panose="02010600040101010101" pitchFamily="2" charset="-122"/>
              </a:rPr>
              <a:t>Thank you!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872000" y="1101414"/>
            <a:ext cx="5400000" cy="4655172"/>
            <a:chOff x="1872000" y="1101414"/>
            <a:chExt cx="5400000" cy="4655172"/>
          </a:xfrm>
        </p:grpSpPr>
        <p:sp>
          <p:nvSpPr>
            <p:cNvPr id="6" name="六边形 5"/>
            <p:cNvSpPr/>
            <p:nvPr/>
          </p:nvSpPr>
          <p:spPr>
            <a:xfrm rot="2460000">
              <a:off x="1872000" y="1101414"/>
              <a:ext cx="5400000" cy="4655172"/>
            </a:xfrm>
            <a:prstGeom prst="hexagon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六边形 3"/>
            <p:cNvSpPr/>
            <p:nvPr/>
          </p:nvSpPr>
          <p:spPr>
            <a:xfrm rot="600000">
              <a:off x="1872000" y="1101414"/>
              <a:ext cx="5400000" cy="4655172"/>
            </a:xfrm>
            <a:prstGeom prst="hexagon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六边形 4"/>
            <p:cNvSpPr/>
            <p:nvPr/>
          </p:nvSpPr>
          <p:spPr>
            <a:xfrm rot="1500000">
              <a:off x="1872000" y="1101414"/>
              <a:ext cx="5400000" cy="4655172"/>
            </a:xfrm>
            <a:prstGeom prst="hexagon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六边形 6"/>
            <p:cNvSpPr/>
            <p:nvPr/>
          </p:nvSpPr>
          <p:spPr>
            <a:xfrm rot="21240000">
              <a:off x="1872000" y="1101414"/>
              <a:ext cx="5400000" cy="4655172"/>
            </a:xfrm>
            <a:prstGeom prst="hexagon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989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79820">
                                      <p:cBhvr>
                                        <p:cTn id="1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9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3" grpId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六边形 21"/>
          <p:cNvSpPr>
            <a:spLocks noChangeAspect="1"/>
          </p:cNvSpPr>
          <p:nvPr/>
        </p:nvSpPr>
        <p:spPr>
          <a:xfrm rot="5400000">
            <a:off x="6693325" y="2833669"/>
            <a:ext cx="2113717" cy="1822170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正五边形 20"/>
          <p:cNvSpPr>
            <a:spLocks noChangeAspect="1"/>
          </p:cNvSpPr>
          <p:nvPr/>
        </p:nvSpPr>
        <p:spPr>
          <a:xfrm>
            <a:off x="4673490" y="2764358"/>
            <a:ext cx="1962038" cy="1868608"/>
          </a:xfrm>
          <a:prstGeom prst="pent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>
            <a:off x="488287" y="2764358"/>
            <a:ext cx="1935547" cy="1668574"/>
          </a:xfrm>
          <a:prstGeom prst="triangle">
            <a:avLst/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r>
              <a:rPr lang="en-US" altLang="zh-CN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2800" b="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b="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20994" y="3236920"/>
            <a:ext cx="12386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bg1"/>
                </a:solidFill>
                <a:latin typeface="+mn-ea"/>
              </a:rPr>
              <a:t>痛点分析</a:t>
            </a:r>
            <a:endParaRPr lang="zh-CN" altLang="en-US" sz="3000" dirty="0">
              <a:solidFill>
                <a:schemeClr val="bg1"/>
              </a:solidFill>
              <a:latin typeface="+mn-ea"/>
              <a:cs typeface="Microsoft New Tai Lue" panose="020B0502040204020203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 rot="18900000" flipH="1">
            <a:off x="2738375" y="3055158"/>
            <a:ext cx="1379191" cy="13791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816928" y="3236921"/>
            <a:ext cx="12386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bg1"/>
                </a:solidFill>
                <a:latin typeface="+mn-ea"/>
              </a:rPr>
              <a:t>解决方案</a:t>
            </a:r>
            <a:endParaRPr lang="zh-CN" altLang="en-US" sz="3000" dirty="0">
              <a:solidFill>
                <a:schemeClr val="bg1"/>
              </a:solidFill>
              <a:latin typeface="+mn-ea"/>
              <a:cs typeface="Microsoft New Tai Lue" panose="020B0502040204020203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003787" y="3236925"/>
            <a:ext cx="12386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bg1"/>
                </a:solidFill>
                <a:latin typeface="+mn-ea"/>
              </a:rPr>
              <a:t>产品特色</a:t>
            </a:r>
            <a:endParaRPr lang="zh-CN" altLang="en-US" sz="3000" dirty="0">
              <a:solidFill>
                <a:schemeClr val="bg1"/>
              </a:solidFill>
              <a:latin typeface="+mn-ea"/>
              <a:cs typeface="Microsoft New Tai Lue" panose="020B0502040204020203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106011" y="3236924"/>
            <a:ext cx="12386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000" dirty="0" smtClean="0">
                <a:solidFill>
                  <a:schemeClr val="bg1"/>
                </a:solidFill>
                <a:latin typeface="+mn-ea"/>
                <a:cs typeface="Microsoft New Tai Lue" panose="020B0502040204020203" pitchFamily="34" charset="0"/>
              </a:rPr>
              <a:t>盈利模式</a:t>
            </a:r>
            <a:endParaRPr lang="zh-CN" altLang="en-US" sz="3000" dirty="0">
              <a:solidFill>
                <a:schemeClr val="bg1"/>
              </a:solidFill>
              <a:latin typeface="+mn-ea"/>
              <a:cs typeface="Microsoft New Tai Lue" panose="020B0502040204020203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 flipV="1">
            <a:off x="5615796" y="6068432"/>
            <a:ext cx="3528204" cy="11800"/>
          </a:xfrm>
          <a:prstGeom prst="line">
            <a:avLst/>
          </a:prstGeom>
          <a:ln w="15875">
            <a:gradFill>
              <a:gsLst>
                <a:gs pos="13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8680667" y="4482765"/>
            <a:ext cx="28262" cy="2375235"/>
          </a:xfrm>
          <a:prstGeom prst="line">
            <a:avLst/>
          </a:prstGeom>
          <a:ln w="15875">
            <a:gradFill>
              <a:gsLst>
                <a:gs pos="13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429299" y="86659"/>
            <a:ext cx="28262" cy="1771195"/>
          </a:xfrm>
          <a:prstGeom prst="line">
            <a:avLst/>
          </a:prstGeom>
          <a:ln w="15875">
            <a:gradFill>
              <a:gsLst>
                <a:gs pos="13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平行四边形 17"/>
          <p:cNvSpPr/>
          <p:nvPr/>
        </p:nvSpPr>
        <p:spPr>
          <a:xfrm>
            <a:off x="457561" y="5786300"/>
            <a:ext cx="1475656" cy="288032"/>
          </a:xfrm>
          <a:prstGeom prst="parallelogram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平行四边形 23"/>
          <p:cNvSpPr/>
          <p:nvPr/>
        </p:nvSpPr>
        <p:spPr>
          <a:xfrm>
            <a:off x="7200969" y="1185576"/>
            <a:ext cx="1475656" cy="288032"/>
          </a:xfrm>
          <a:prstGeom prst="parallelogram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平行四边形 25"/>
          <p:cNvSpPr/>
          <p:nvPr/>
        </p:nvSpPr>
        <p:spPr>
          <a:xfrm>
            <a:off x="2158363" y="5786300"/>
            <a:ext cx="2555776" cy="288032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平行四边形 26"/>
          <p:cNvSpPr/>
          <p:nvPr/>
        </p:nvSpPr>
        <p:spPr>
          <a:xfrm>
            <a:off x="4403206" y="1185576"/>
            <a:ext cx="2555776" cy="288032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49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9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600"/>
                            </p:stCondLst>
                            <p:childTnLst>
                              <p:par>
                                <p:cTn id="4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6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6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6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6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1" grpId="0" animBg="1"/>
      <p:bldP spid="19" grpId="0" animBg="1"/>
      <p:bldP spid="2" grpId="0" build="p"/>
      <p:bldP spid="20" grpId="0"/>
      <p:bldP spid="42" grpId="0" animBg="1"/>
      <p:bldP spid="43" grpId="0"/>
      <p:bldP spid="46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/>
        </p:nvSpPr>
        <p:spPr>
          <a:xfrm>
            <a:off x="2905371" y="2012089"/>
            <a:ext cx="3333255" cy="2873495"/>
          </a:xfrm>
          <a:prstGeom prst="triangle">
            <a:avLst/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99017" y="3124759"/>
            <a:ext cx="19459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痛点</a:t>
            </a:r>
            <a:endParaRPr lang="en-US" altLang="zh-CN" sz="44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分析</a:t>
            </a:r>
            <a:endParaRPr lang="en-US" altLang="zh-CN" sz="4400" dirty="0" smtClean="0">
              <a:solidFill>
                <a:schemeClr val="bg1"/>
              </a:solidFill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262780" y="321480"/>
            <a:ext cx="3491880" cy="1008112"/>
          </a:xfrm>
          <a:prstGeom prst="parallelogram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平行四边形 4"/>
          <p:cNvSpPr/>
          <p:nvPr/>
        </p:nvSpPr>
        <p:spPr>
          <a:xfrm>
            <a:off x="1702940" y="825536"/>
            <a:ext cx="2448272" cy="648072"/>
          </a:xfrm>
          <a:prstGeom prst="parallelogram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5"/>
          <p:cNvSpPr txBox="1"/>
          <p:nvPr/>
        </p:nvSpPr>
        <p:spPr>
          <a:xfrm>
            <a:off x="2298025" y="895949"/>
            <a:ext cx="1258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Part 1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 flipV="1">
            <a:off x="5615796" y="6074332"/>
            <a:ext cx="3528204" cy="11800"/>
          </a:xfrm>
          <a:prstGeom prst="line">
            <a:avLst/>
          </a:prstGeom>
          <a:ln w="15875">
            <a:gradFill>
              <a:gsLst>
                <a:gs pos="13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8680667" y="4482765"/>
            <a:ext cx="28262" cy="2375235"/>
          </a:xfrm>
          <a:prstGeom prst="line">
            <a:avLst/>
          </a:prstGeom>
          <a:ln w="15875">
            <a:gradFill>
              <a:gsLst>
                <a:gs pos="13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平行四边形 14"/>
          <p:cNvSpPr/>
          <p:nvPr/>
        </p:nvSpPr>
        <p:spPr>
          <a:xfrm>
            <a:off x="457561" y="5786300"/>
            <a:ext cx="1475656" cy="288032"/>
          </a:xfrm>
          <a:prstGeom prst="parallelogram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7200969" y="1185576"/>
            <a:ext cx="1475656" cy="288032"/>
          </a:xfrm>
          <a:prstGeom prst="parallelogram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>
            <a:off x="2158363" y="5786300"/>
            <a:ext cx="2555776" cy="288032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17"/>
          <p:cNvSpPr/>
          <p:nvPr/>
        </p:nvSpPr>
        <p:spPr>
          <a:xfrm>
            <a:off x="4403206" y="1185576"/>
            <a:ext cx="2555776" cy="288032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3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51697" y="351167"/>
            <a:ext cx="7344618" cy="649287"/>
          </a:xfrm>
        </p:spPr>
        <p:txBody>
          <a:bodyPr/>
          <a:lstStyle/>
          <a:p>
            <a:r>
              <a:rPr lang="zh-CN" altLang="en-US" sz="3600" dirty="0" smtClean="0"/>
              <a:t>当前选课系统</a:t>
            </a:r>
            <a:endParaRPr lang="zh-CN" altLang="en-US" sz="3600" dirty="0"/>
          </a:p>
        </p:txBody>
      </p:sp>
      <p:grpSp>
        <p:nvGrpSpPr>
          <p:cNvPr id="19" name="组合 18"/>
          <p:cNvGrpSpPr/>
          <p:nvPr/>
        </p:nvGrpSpPr>
        <p:grpSpPr>
          <a:xfrm rot="5400000">
            <a:off x="-2329142" y="3315466"/>
            <a:ext cx="6766965" cy="318102"/>
            <a:chOff x="625288" y="3367627"/>
            <a:chExt cx="7893424" cy="318102"/>
          </a:xfrm>
        </p:grpSpPr>
        <p:cxnSp>
          <p:nvCxnSpPr>
            <p:cNvPr id="12" name="直接箭头连接符 11"/>
            <p:cNvCxnSpPr/>
            <p:nvPr/>
          </p:nvCxnSpPr>
          <p:spPr>
            <a:xfrm>
              <a:off x="625288" y="3563471"/>
              <a:ext cx="7893424" cy="0"/>
            </a:xfrm>
            <a:prstGeom prst="straightConnector1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17"/>
            <p:cNvGrpSpPr/>
            <p:nvPr/>
          </p:nvGrpSpPr>
          <p:grpSpPr>
            <a:xfrm>
              <a:off x="2086850" y="3367627"/>
              <a:ext cx="4400704" cy="318102"/>
              <a:chOff x="1944667" y="3367627"/>
              <a:chExt cx="4400704" cy="318102"/>
            </a:xfrm>
          </p:grpSpPr>
          <p:sp>
            <p:nvSpPr>
              <p:cNvPr id="14" name="矩形 13"/>
              <p:cNvSpPr>
                <a:spLocks noChangeAspect="1"/>
              </p:cNvSpPr>
              <p:nvPr/>
            </p:nvSpPr>
            <p:spPr>
              <a:xfrm rot="2700000">
                <a:off x="1944667" y="3441211"/>
                <a:ext cx="244518" cy="244518"/>
              </a:xfrm>
              <a:prstGeom prst="rect">
                <a:avLst/>
              </a:prstGeom>
              <a:solidFill>
                <a:schemeClr val="accent2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矩形 14"/>
              <p:cNvSpPr>
                <a:spLocks noChangeAspect="1"/>
              </p:cNvSpPr>
              <p:nvPr/>
            </p:nvSpPr>
            <p:spPr>
              <a:xfrm rot="2700000">
                <a:off x="4052682" y="3367627"/>
                <a:ext cx="244518" cy="244518"/>
              </a:xfrm>
              <a:prstGeom prst="rect">
                <a:avLst/>
              </a:prstGeom>
              <a:solidFill>
                <a:schemeClr val="accent2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矩形 15"/>
              <p:cNvSpPr>
                <a:spLocks noChangeAspect="1"/>
              </p:cNvSpPr>
              <p:nvPr/>
            </p:nvSpPr>
            <p:spPr>
              <a:xfrm rot="2700000">
                <a:off x="6100853" y="3416442"/>
                <a:ext cx="244518" cy="244518"/>
              </a:xfrm>
              <a:prstGeom prst="rect">
                <a:avLst/>
              </a:prstGeom>
              <a:solidFill>
                <a:schemeClr val="accent2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3" name="矩形 22"/>
          <p:cNvSpPr/>
          <p:nvPr/>
        </p:nvSpPr>
        <p:spPr>
          <a:xfrm>
            <a:off x="1017546" y="1260586"/>
            <a:ext cx="20463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性能不稳定：</a:t>
            </a:r>
            <a:endParaRPr lang="zh-CN" altLang="en-US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30570" y="4851329"/>
            <a:ext cx="20463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不便捷：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17546" y="3042922"/>
            <a:ext cx="20463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/>
              <a:t>业务有漏洞：</a:t>
            </a:r>
            <a:endParaRPr lang="zh-CN" altLang="en-US" sz="20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72046" y="2009527"/>
            <a:ext cx="606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选课系统难以承载选课时巨大的</a:t>
            </a:r>
            <a:r>
              <a:rPr lang="zh-CN" altLang="en-US" dirty="0" smtClean="0"/>
              <a:t>流量</a:t>
            </a:r>
            <a:r>
              <a:rPr lang="zh-CN" altLang="en-US" dirty="0"/>
              <a:t>。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672046" y="3744436"/>
            <a:ext cx="6069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选课系统的更新慢于业务需求的更新，例如选课系统中的课程与培养方案中不一致</a:t>
            </a:r>
            <a:r>
              <a:rPr lang="zh-CN" altLang="en-US" dirty="0" smtClean="0"/>
              <a:t>等等。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672046" y="5606167"/>
            <a:ext cx="606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选课系统的页面交互设计不合理，操作</a:t>
            </a:r>
            <a:r>
              <a:rPr lang="zh-CN" altLang="en-US" dirty="0" smtClean="0"/>
              <a:t>繁琐。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398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9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4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9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3" grpId="0"/>
      <p:bldP spid="24" grpId="0"/>
      <p:bldP spid="25" grpId="0"/>
      <p:bldP spid="4" grpId="0"/>
      <p:bldP spid="22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spect="1"/>
          </p:cNvSpPr>
          <p:nvPr/>
        </p:nvSpPr>
        <p:spPr>
          <a:xfrm rot="2700000">
            <a:off x="3276000" y="2133000"/>
            <a:ext cx="2592000" cy="2592000"/>
          </a:xfrm>
          <a:prstGeom prst="rect">
            <a:avLst/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99019" y="2705725"/>
            <a:ext cx="19459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解决</a:t>
            </a:r>
            <a:endParaRPr lang="en-US" altLang="zh-CN" sz="44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方案</a:t>
            </a:r>
          </a:p>
        </p:txBody>
      </p:sp>
      <p:sp>
        <p:nvSpPr>
          <p:cNvPr id="15" name="平行四边形 14"/>
          <p:cNvSpPr/>
          <p:nvPr/>
        </p:nvSpPr>
        <p:spPr>
          <a:xfrm>
            <a:off x="457561" y="5786300"/>
            <a:ext cx="1475656" cy="288032"/>
          </a:xfrm>
          <a:prstGeom prst="parallelogram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7200969" y="1185576"/>
            <a:ext cx="1475656" cy="288032"/>
          </a:xfrm>
          <a:prstGeom prst="parallelogram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平行四边形 21"/>
          <p:cNvSpPr/>
          <p:nvPr/>
        </p:nvSpPr>
        <p:spPr>
          <a:xfrm>
            <a:off x="262780" y="321480"/>
            <a:ext cx="3491880" cy="1008112"/>
          </a:xfrm>
          <a:prstGeom prst="parallelogram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平行四边形 22"/>
          <p:cNvSpPr/>
          <p:nvPr/>
        </p:nvSpPr>
        <p:spPr>
          <a:xfrm>
            <a:off x="1702940" y="825536"/>
            <a:ext cx="2448272" cy="648072"/>
          </a:xfrm>
          <a:prstGeom prst="parallelogram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5"/>
          <p:cNvSpPr txBox="1"/>
          <p:nvPr/>
        </p:nvSpPr>
        <p:spPr>
          <a:xfrm>
            <a:off x="2298025" y="895949"/>
            <a:ext cx="1258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Part 2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H="1" flipV="1">
            <a:off x="5615796" y="6062532"/>
            <a:ext cx="3528204" cy="11800"/>
          </a:xfrm>
          <a:prstGeom prst="line">
            <a:avLst/>
          </a:prstGeom>
          <a:ln w="15875">
            <a:gradFill>
              <a:gsLst>
                <a:gs pos="13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8680667" y="4482765"/>
            <a:ext cx="28262" cy="2375235"/>
          </a:xfrm>
          <a:prstGeom prst="line">
            <a:avLst/>
          </a:prstGeom>
          <a:ln w="15875">
            <a:gradFill>
              <a:gsLst>
                <a:gs pos="13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平行四边形 26"/>
          <p:cNvSpPr/>
          <p:nvPr/>
        </p:nvSpPr>
        <p:spPr>
          <a:xfrm>
            <a:off x="2158363" y="5786300"/>
            <a:ext cx="2555776" cy="288032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平行四边形 27"/>
          <p:cNvSpPr/>
          <p:nvPr/>
        </p:nvSpPr>
        <p:spPr>
          <a:xfrm>
            <a:off x="4403206" y="1185576"/>
            <a:ext cx="2555776" cy="288032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89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51697" y="351167"/>
            <a:ext cx="7344618" cy="649287"/>
          </a:xfrm>
        </p:spPr>
        <p:txBody>
          <a:bodyPr/>
          <a:lstStyle/>
          <a:p>
            <a:r>
              <a:rPr lang="zh-CN" altLang="en-US" sz="3600" dirty="0" smtClean="0"/>
              <a:t>解决方案</a:t>
            </a:r>
            <a:endParaRPr lang="zh-CN" altLang="en-US" sz="3600" dirty="0"/>
          </a:p>
        </p:txBody>
      </p:sp>
      <p:grpSp>
        <p:nvGrpSpPr>
          <p:cNvPr id="19" name="组合 18"/>
          <p:cNvGrpSpPr/>
          <p:nvPr/>
        </p:nvGrpSpPr>
        <p:grpSpPr>
          <a:xfrm rot="5400000">
            <a:off x="-2352268" y="3338592"/>
            <a:ext cx="6766965" cy="271850"/>
            <a:chOff x="625288" y="3413879"/>
            <a:chExt cx="7893424" cy="271850"/>
          </a:xfrm>
        </p:grpSpPr>
        <p:cxnSp>
          <p:nvCxnSpPr>
            <p:cNvPr id="12" name="直接箭头连接符 11"/>
            <p:cNvCxnSpPr/>
            <p:nvPr/>
          </p:nvCxnSpPr>
          <p:spPr>
            <a:xfrm>
              <a:off x="625288" y="3563471"/>
              <a:ext cx="7893424" cy="0"/>
            </a:xfrm>
            <a:prstGeom prst="straightConnector1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17"/>
            <p:cNvGrpSpPr/>
            <p:nvPr/>
          </p:nvGrpSpPr>
          <p:grpSpPr>
            <a:xfrm>
              <a:off x="2086850" y="3413879"/>
              <a:ext cx="4400704" cy="271850"/>
              <a:chOff x="1944667" y="3413879"/>
              <a:chExt cx="4400704" cy="271850"/>
            </a:xfrm>
          </p:grpSpPr>
          <p:sp>
            <p:nvSpPr>
              <p:cNvPr id="14" name="矩形 13"/>
              <p:cNvSpPr>
                <a:spLocks noChangeAspect="1"/>
              </p:cNvSpPr>
              <p:nvPr/>
            </p:nvSpPr>
            <p:spPr>
              <a:xfrm rot="2700000">
                <a:off x="1944667" y="3441211"/>
                <a:ext cx="244518" cy="244518"/>
              </a:xfrm>
              <a:prstGeom prst="rect">
                <a:avLst/>
              </a:prstGeom>
              <a:solidFill>
                <a:schemeClr val="accent2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矩形 14"/>
              <p:cNvSpPr>
                <a:spLocks noChangeAspect="1"/>
              </p:cNvSpPr>
              <p:nvPr/>
            </p:nvSpPr>
            <p:spPr>
              <a:xfrm rot="2700000">
                <a:off x="4067617" y="3413879"/>
                <a:ext cx="244518" cy="244518"/>
              </a:xfrm>
              <a:prstGeom prst="rect">
                <a:avLst/>
              </a:prstGeom>
              <a:solidFill>
                <a:schemeClr val="accent2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矩形 15"/>
              <p:cNvSpPr>
                <a:spLocks noChangeAspect="1"/>
              </p:cNvSpPr>
              <p:nvPr/>
            </p:nvSpPr>
            <p:spPr>
              <a:xfrm rot="2700000">
                <a:off x="6100853" y="3416442"/>
                <a:ext cx="244518" cy="244518"/>
              </a:xfrm>
              <a:prstGeom prst="rect">
                <a:avLst/>
              </a:prstGeom>
              <a:solidFill>
                <a:schemeClr val="accent2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3" name="矩形 22"/>
          <p:cNvSpPr/>
          <p:nvPr/>
        </p:nvSpPr>
        <p:spPr>
          <a:xfrm>
            <a:off x="1017546" y="1260586"/>
            <a:ext cx="20463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性能保障：</a:t>
            </a:r>
            <a:endParaRPr lang="zh-CN" altLang="en-US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42318" y="4811838"/>
            <a:ext cx="20463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优化：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91133" y="3043111"/>
            <a:ext cx="20463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/>
              <a:t>业务定制：</a:t>
            </a:r>
            <a:endParaRPr lang="zh-CN" altLang="en-US" sz="20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72046" y="2065890"/>
            <a:ext cx="606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优秀的后端团队和可靠的云服务厂商保证系统的健壮</a:t>
            </a:r>
            <a:r>
              <a:rPr lang="zh-CN" altLang="en-US" dirty="0" smtClean="0"/>
              <a:t>性。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72046" y="3709276"/>
            <a:ext cx="6069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提供可选的产品升级服务，帮组客户应对需求的变更，保证系统的</a:t>
            </a:r>
            <a:r>
              <a:rPr lang="zh-CN" altLang="en-US" dirty="0" smtClean="0"/>
              <a:t>扩展性。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672046" y="5462862"/>
            <a:ext cx="606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专业的交互设计师和</a:t>
            </a:r>
            <a:r>
              <a:rPr lang="en-US" altLang="zh-CN" dirty="0"/>
              <a:t>UI</a:t>
            </a:r>
            <a:r>
              <a:rPr lang="zh-CN" altLang="en-US" dirty="0"/>
              <a:t>设计师保证系统的易用</a:t>
            </a:r>
            <a:r>
              <a:rPr lang="zh-CN" altLang="en-US" dirty="0" smtClean="0"/>
              <a:t>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954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9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4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9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3" grpId="0"/>
      <p:bldP spid="24" grpId="0"/>
      <p:bldP spid="25" grpId="0"/>
      <p:bldP spid="4" grpId="0"/>
      <p:bldP spid="22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五边形 1"/>
          <p:cNvSpPr>
            <a:spLocks noChangeAspect="1"/>
          </p:cNvSpPr>
          <p:nvPr/>
        </p:nvSpPr>
        <p:spPr>
          <a:xfrm>
            <a:off x="3097800" y="2025000"/>
            <a:ext cx="2948400" cy="2808000"/>
          </a:xfrm>
          <a:prstGeom prst="pent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244602" y="2834671"/>
            <a:ext cx="26547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产品</a:t>
            </a:r>
            <a:endParaRPr lang="en-US" altLang="zh-CN" sz="44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特色</a:t>
            </a:r>
            <a:endParaRPr lang="en-US" altLang="zh-CN" sz="4400" dirty="0" smtClean="0">
              <a:solidFill>
                <a:schemeClr val="bg1"/>
              </a:solidFill>
            </a:endParaRPr>
          </a:p>
        </p:txBody>
      </p:sp>
      <p:sp>
        <p:nvSpPr>
          <p:cNvPr id="14" name="平行四边形 13"/>
          <p:cNvSpPr/>
          <p:nvPr/>
        </p:nvSpPr>
        <p:spPr>
          <a:xfrm>
            <a:off x="457561" y="5786300"/>
            <a:ext cx="1475656" cy="288032"/>
          </a:xfrm>
          <a:prstGeom prst="parallelogram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/>
        </p:nvSpPr>
        <p:spPr>
          <a:xfrm>
            <a:off x="7200969" y="1185576"/>
            <a:ext cx="1475656" cy="288032"/>
          </a:xfrm>
          <a:prstGeom prst="parallelogram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262780" y="321480"/>
            <a:ext cx="3491880" cy="1008112"/>
          </a:xfrm>
          <a:prstGeom prst="parallelogram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>
            <a:off x="1702940" y="825536"/>
            <a:ext cx="2448272" cy="648072"/>
          </a:xfrm>
          <a:prstGeom prst="parallelogram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5"/>
          <p:cNvSpPr txBox="1"/>
          <p:nvPr/>
        </p:nvSpPr>
        <p:spPr>
          <a:xfrm>
            <a:off x="2298025" y="895949"/>
            <a:ext cx="1258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Part 3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H="1" flipV="1">
            <a:off x="5615796" y="6062532"/>
            <a:ext cx="3528204" cy="11800"/>
          </a:xfrm>
          <a:prstGeom prst="line">
            <a:avLst/>
          </a:prstGeom>
          <a:ln w="15875">
            <a:gradFill>
              <a:gsLst>
                <a:gs pos="13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680667" y="4482765"/>
            <a:ext cx="28262" cy="2375235"/>
          </a:xfrm>
          <a:prstGeom prst="line">
            <a:avLst/>
          </a:prstGeom>
          <a:ln w="15875">
            <a:gradFill>
              <a:gsLst>
                <a:gs pos="13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平行四边形 20"/>
          <p:cNvSpPr/>
          <p:nvPr/>
        </p:nvSpPr>
        <p:spPr>
          <a:xfrm>
            <a:off x="2158363" y="5786300"/>
            <a:ext cx="2555776" cy="288032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平行四边形 21"/>
          <p:cNvSpPr/>
          <p:nvPr/>
        </p:nvSpPr>
        <p:spPr>
          <a:xfrm>
            <a:off x="4403206" y="1185576"/>
            <a:ext cx="2555776" cy="288032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>
            <a:spLocks noChangeAspect="1"/>
          </p:cNvSpPr>
          <p:nvPr/>
        </p:nvSpPr>
        <p:spPr>
          <a:xfrm rot="16200000" flipH="1">
            <a:off x="6273890" y="1705121"/>
            <a:ext cx="1051770" cy="952235"/>
          </a:xfrm>
          <a:custGeom>
            <a:avLst/>
            <a:gdLst>
              <a:gd name="connsiteX0" fmla="*/ 0 w 1067699"/>
              <a:gd name="connsiteY0" fmla="*/ 920432 h 920433"/>
              <a:gd name="connsiteX1" fmla="*/ 564574 w 1067699"/>
              <a:gd name="connsiteY1" fmla="*/ 0 h 920433"/>
              <a:gd name="connsiteX2" fmla="*/ 1067699 w 1067699"/>
              <a:gd name="connsiteY2" fmla="*/ 0 h 920433"/>
              <a:gd name="connsiteX3" fmla="*/ 1067699 w 1067699"/>
              <a:gd name="connsiteY3" fmla="*/ 920433 h 920433"/>
              <a:gd name="connsiteX4" fmla="*/ 0 w 1067699"/>
              <a:gd name="connsiteY4" fmla="*/ 920433 h 920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7699" h="920433">
                <a:moveTo>
                  <a:pt x="0" y="920432"/>
                </a:moveTo>
                <a:lnTo>
                  <a:pt x="564574" y="0"/>
                </a:lnTo>
                <a:lnTo>
                  <a:pt x="1067699" y="0"/>
                </a:lnTo>
                <a:lnTo>
                  <a:pt x="1067699" y="920433"/>
                </a:lnTo>
                <a:lnTo>
                  <a:pt x="0" y="920433"/>
                </a:lnTo>
                <a:close/>
              </a:path>
            </a:pathLst>
          </a:cu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任意多边形 16"/>
          <p:cNvSpPr>
            <a:spLocks noChangeAspect="1"/>
          </p:cNvSpPr>
          <p:nvPr/>
        </p:nvSpPr>
        <p:spPr>
          <a:xfrm rot="5400000">
            <a:off x="3857968" y="2262837"/>
            <a:ext cx="2135400" cy="920435"/>
          </a:xfrm>
          <a:custGeom>
            <a:avLst/>
            <a:gdLst>
              <a:gd name="connsiteX0" fmla="*/ 0 w 2135400"/>
              <a:gd name="connsiteY0" fmla="*/ 920432 h 920435"/>
              <a:gd name="connsiteX1" fmla="*/ 564574 w 2135400"/>
              <a:gd name="connsiteY1" fmla="*/ 0 h 920435"/>
              <a:gd name="connsiteX2" fmla="*/ 1570826 w 2135400"/>
              <a:gd name="connsiteY2" fmla="*/ 0 h 920435"/>
              <a:gd name="connsiteX3" fmla="*/ 2135400 w 2135400"/>
              <a:gd name="connsiteY3" fmla="*/ 920432 h 920435"/>
              <a:gd name="connsiteX4" fmla="*/ 2135399 w 2135400"/>
              <a:gd name="connsiteY4" fmla="*/ 920435 h 920435"/>
              <a:gd name="connsiteX5" fmla="*/ 1067699 w 2135400"/>
              <a:gd name="connsiteY5" fmla="*/ 920435 h 920435"/>
              <a:gd name="connsiteX6" fmla="*/ 2 w 2135400"/>
              <a:gd name="connsiteY6" fmla="*/ 920435 h 92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5400" h="920435">
                <a:moveTo>
                  <a:pt x="0" y="920432"/>
                </a:moveTo>
                <a:lnTo>
                  <a:pt x="564574" y="0"/>
                </a:lnTo>
                <a:lnTo>
                  <a:pt x="1570826" y="0"/>
                </a:lnTo>
                <a:lnTo>
                  <a:pt x="2135400" y="920432"/>
                </a:lnTo>
                <a:lnTo>
                  <a:pt x="2135399" y="920435"/>
                </a:lnTo>
                <a:lnTo>
                  <a:pt x="1067699" y="920435"/>
                </a:lnTo>
                <a:lnTo>
                  <a:pt x="2" y="920435"/>
                </a:lnTo>
                <a:close/>
              </a:path>
            </a:pathLst>
          </a:cu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任意多边形 15"/>
          <p:cNvSpPr>
            <a:spLocks noChangeAspect="1"/>
          </p:cNvSpPr>
          <p:nvPr/>
        </p:nvSpPr>
        <p:spPr>
          <a:xfrm rot="5400000" flipH="1" flipV="1">
            <a:off x="6263766" y="2767014"/>
            <a:ext cx="1083630" cy="963851"/>
          </a:xfrm>
          <a:custGeom>
            <a:avLst/>
            <a:gdLst>
              <a:gd name="connsiteX0" fmla="*/ 0 w 1067699"/>
              <a:gd name="connsiteY0" fmla="*/ 920432 h 920433"/>
              <a:gd name="connsiteX1" fmla="*/ 564574 w 1067699"/>
              <a:gd name="connsiteY1" fmla="*/ 0 h 920433"/>
              <a:gd name="connsiteX2" fmla="*/ 1067699 w 1067699"/>
              <a:gd name="connsiteY2" fmla="*/ 0 h 920433"/>
              <a:gd name="connsiteX3" fmla="*/ 1067699 w 1067699"/>
              <a:gd name="connsiteY3" fmla="*/ 920433 h 920433"/>
              <a:gd name="connsiteX4" fmla="*/ 0 w 1067699"/>
              <a:gd name="connsiteY4" fmla="*/ 920433 h 920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7699" h="920433">
                <a:moveTo>
                  <a:pt x="0" y="920432"/>
                </a:moveTo>
                <a:lnTo>
                  <a:pt x="564574" y="0"/>
                </a:lnTo>
                <a:lnTo>
                  <a:pt x="1067699" y="0"/>
                </a:lnTo>
                <a:lnTo>
                  <a:pt x="1067699" y="920433"/>
                </a:lnTo>
                <a:lnTo>
                  <a:pt x="0" y="920433"/>
                </a:lnTo>
                <a:close/>
              </a:path>
            </a:pathLst>
          </a:cu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产品特色</a:t>
            </a:r>
            <a:endParaRPr lang="zh-CN" altLang="en-US" b="0" dirty="0"/>
          </a:p>
        </p:txBody>
      </p:sp>
      <p:sp>
        <p:nvSpPr>
          <p:cNvPr id="32" name="任意多边形 31"/>
          <p:cNvSpPr>
            <a:spLocks noChangeAspect="1"/>
          </p:cNvSpPr>
          <p:nvPr/>
        </p:nvSpPr>
        <p:spPr>
          <a:xfrm rot="5400000">
            <a:off x="1758009" y="1729521"/>
            <a:ext cx="1067699" cy="920433"/>
          </a:xfrm>
          <a:custGeom>
            <a:avLst/>
            <a:gdLst>
              <a:gd name="connsiteX0" fmla="*/ 0 w 1067699"/>
              <a:gd name="connsiteY0" fmla="*/ 920432 h 920433"/>
              <a:gd name="connsiteX1" fmla="*/ 564574 w 1067699"/>
              <a:gd name="connsiteY1" fmla="*/ 0 h 920433"/>
              <a:gd name="connsiteX2" fmla="*/ 1067699 w 1067699"/>
              <a:gd name="connsiteY2" fmla="*/ 0 h 920433"/>
              <a:gd name="connsiteX3" fmla="*/ 1067699 w 1067699"/>
              <a:gd name="connsiteY3" fmla="*/ 920433 h 920433"/>
              <a:gd name="connsiteX4" fmla="*/ 0 w 1067699"/>
              <a:gd name="connsiteY4" fmla="*/ 920433 h 920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7699" h="920433">
                <a:moveTo>
                  <a:pt x="0" y="920432"/>
                </a:moveTo>
                <a:lnTo>
                  <a:pt x="564574" y="0"/>
                </a:lnTo>
                <a:lnTo>
                  <a:pt x="1067699" y="0"/>
                </a:lnTo>
                <a:lnTo>
                  <a:pt x="1067699" y="920433"/>
                </a:lnTo>
                <a:lnTo>
                  <a:pt x="0" y="920433"/>
                </a:lnTo>
                <a:close/>
              </a:path>
            </a:pathLst>
          </a:cu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六边形 5"/>
          <p:cNvSpPr>
            <a:spLocks noChangeAspect="1"/>
          </p:cNvSpPr>
          <p:nvPr/>
        </p:nvSpPr>
        <p:spPr>
          <a:xfrm rot="5400000">
            <a:off x="952745" y="1965916"/>
            <a:ext cx="1757795" cy="1515341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任意多边形 32"/>
          <p:cNvSpPr>
            <a:spLocks noChangeAspect="1"/>
          </p:cNvSpPr>
          <p:nvPr/>
        </p:nvSpPr>
        <p:spPr>
          <a:xfrm rot="5400000">
            <a:off x="6668409" y="2263369"/>
            <a:ext cx="2135400" cy="920435"/>
          </a:xfrm>
          <a:custGeom>
            <a:avLst/>
            <a:gdLst>
              <a:gd name="connsiteX0" fmla="*/ 0 w 2135400"/>
              <a:gd name="connsiteY0" fmla="*/ 920432 h 920435"/>
              <a:gd name="connsiteX1" fmla="*/ 564574 w 2135400"/>
              <a:gd name="connsiteY1" fmla="*/ 0 h 920435"/>
              <a:gd name="connsiteX2" fmla="*/ 1570826 w 2135400"/>
              <a:gd name="connsiteY2" fmla="*/ 0 h 920435"/>
              <a:gd name="connsiteX3" fmla="*/ 2135400 w 2135400"/>
              <a:gd name="connsiteY3" fmla="*/ 920432 h 920435"/>
              <a:gd name="connsiteX4" fmla="*/ 2135399 w 2135400"/>
              <a:gd name="connsiteY4" fmla="*/ 920435 h 920435"/>
              <a:gd name="connsiteX5" fmla="*/ 1067699 w 2135400"/>
              <a:gd name="connsiteY5" fmla="*/ 920435 h 920435"/>
              <a:gd name="connsiteX6" fmla="*/ 2 w 2135400"/>
              <a:gd name="connsiteY6" fmla="*/ 920435 h 92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5400" h="920435">
                <a:moveTo>
                  <a:pt x="0" y="920432"/>
                </a:moveTo>
                <a:lnTo>
                  <a:pt x="564574" y="0"/>
                </a:lnTo>
                <a:lnTo>
                  <a:pt x="1570826" y="0"/>
                </a:lnTo>
                <a:lnTo>
                  <a:pt x="2135400" y="920432"/>
                </a:lnTo>
                <a:lnTo>
                  <a:pt x="2135399" y="920435"/>
                </a:lnTo>
                <a:lnTo>
                  <a:pt x="1067699" y="920435"/>
                </a:lnTo>
                <a:lnTo>
                  <a:pt x="2" y="920435"/>
                </a:lnTo>
                <a:close/>
              </a:path>
            </a:pathLst>
          </a:cu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六边形 7"/>
          <p:cNvSpPr>
            <a:spLocks noChangeAspect="1"/>
          </p:cNvSpPr>
          <p:nvPr/>
        </p:nvSpPr>
        <p:spPr>
          <a:xfrm rot="5400000">
            <a:off x="3577587" y="1966037"/>
            <a:ext cx="1757795" cy="1515341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352668" y="2199176"/>
            <a:ext cx="957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accent2"/>
                </a:solidFill>
              </a:rPr>
              <a:t>便</a:t>
            </a:r>
            <a:endParaRPr lang="zh-CN" altLang="en-US" sz="5400" b="1" dirty="0">
              <a:solidFill>
                <a:schemeClr val="accent2"/>
              </a:solidFill>
            </a:endParaRPr>
          </a:p>
        </p:txBody>
      </p:sp>
      <p:sp>
        <p:nvSpPr>
          <p:cNvPr id="10" name="六边形 9"/>
          <p:cNvSpPr>
            <a:spLocks noChangeAspect="1"/>
          </p:cNvSpPr>
          <p:nvPr/>
        </p:nvSpPr>
        <p:spPr>
          <a:xfrm rot="5400000">
            <a:off x="6378239" y="1965916"/>
            <a:ext cx="1757795" cy="1515341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991606" y="2170012"/>
            <a:ext cx="957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accent2"/>
                </a:solidFill>
              </a:rPr>
              <a:t>全</a:t>
            </a:r>
            <a:endParaRPr lang="zh-CN" altLang="en-US" sz="5400" b="1" dirty="0">
              <a:solidFill>
                <a:schemeClr val="accent2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808536" y="2189737"/>
            <a:ext cx="957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accent2"/>
                </a:solidFill>
              </a:rPr>
              <a:t>益</a:t>
            </a:r>
            <a:endParaRPr lang="zh-CN" altLang="en-US" sz="5400" b="1" dirty="0">
              <a:solidFill>
                <a:schemeClr val="accent2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98158" y="3835050"/>
            <a:ext cx="18669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提供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与</a:t>
            </a:r>
            <a:r>
              <a:rPr lang="zh-CN" altLang="en-US" sz="2000" dirty="0"/>
              <a:t>选课系统配套的面向教师</a:t>
            </a:r>
            <a:r>
              <a:rPr lang="zh-CN" altLang="en-US" sz="2000" dirty="0" smtClean="0"/>
              <a:t>和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学生</a:t>
            </a:r>
            <a:r>
              <a:rPr lang="zh-CN" altLang="en-US" sz="2000" dirty="0"/>
              <a:t>的班课</a:t>
            </a:r>
            <a:r>
              <a:rPr lang="en-US" altLang="zh-CN" sz="2000" dirty="0"/>
              <a:t>App</a:t>
            </a:r>
            <a:endParaRPr lang="zh-CN" altLang="en-US" sz="2000" dirty="0">
              <a:latin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567044" y="3835050"/>
            <a:ext cx="19546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可选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学生</a:t>
            </a:r>
            <a:r>
              <a:rPr lang="zh-CN" altLang="en-US" sz="2000" dirty="0"/>
              <a:t>邮箱、</a:t>
            </a:r>
            <a:r>
              <a:rPr lang="en-US" altLang="zh-CN" sz="2000" dirty="0"/>
              <a:t>BBS</a:t>
            </a:r>
            <a:r>
              <a:rPr lang="zh-CN" altLang="en-US" sz="2000" dirty="0"/>
              <a:t>等附加</a:t>
            </a:r>
            <a:r>
              <a:rPr lang="zh-CN" altLang="en-US" sz="2000" dirty="0" smtClean="0"/>
              <a:t>功能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等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数字化</a:t>
            </a:r>
            <a:r>
              <a:rPr lang="zh-CN" altLang="en-US" sz="2000" dirty="0"/>
              <a:t>校园一站式服务</a:t>
            </a:r>
            <a:endParaRPr lang="zh-CN" altLang="en-US" sz="2000" dirty="0">
              <a:latin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323656" y="3835050"/>
            <a:ext cx="18669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提供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选课数据分析可视化工具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和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在线</a:t>
            </a:r>
            <a:r>
              <a:rPr lang="zh-CN" altLang="en-US" sz="2000" dirty="0"/>
              <a:t>问卷调查</a:t>
            </a:r>
            <a:r>
              <a:rPr lang="zh-CN" altLang="en-US" sz="2000" dirty="0" smtClean="0"/>
              <a:t>功能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帮助</a:t>
            </a:r>
            <a:r>
              <a:rPr lang="zh-CN" altLang="en-US" sz="2000" dirty="0"/>
              <a:t>学校改善课程质量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950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6" grpId="0" animBg="1"/>
      <p:bldP spid="32" grpId="0" animBg="1"/>
      <p:bldP spid="33" grpId="0" animBg="1"/>
      <p:bldP spid="19" grpId="0"/>
      <p:bldP spid="20" grpId="0"/>
      <p:bldP spid="21" grpId="0"/>
      <p:bldP spid="26" grpId="0"/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边形 5"/>
          <p:cNvSpPr>
            <a:spLocks noChangeAspect="1"/>
          </p:cNvSpPr>
          <p:nvPr/>
        </p:nvSpPr>
        <p:spPr>
          <a:xfrm rot="5400000">
            <a:off x="2970000" y="2047965"/>
            <a:ext cx="3204000" cy="2762070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44603" y="2705725"/>
            <a:ext cx="26547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盈利</a:t>
            </a:r>
            <a:endParaRPr lang="en-US" altLang="zh-CN" sz="44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模式</a:t>
            </a:r>
          </a:p>
        </p:txBody>
      </p:sp>
      <p:sp>
        <p:nvSpPr>
          <p:cNvPr id="15" name="平行四边形 14"/>
          <p:cNvSpPr/>
          <p:nvPr/>
        </p:nvSpPr>
        <p:spPr>
          <a:xfrm>
            <a:off x="609961" y="5938700"/>
            <a:ext cx="1475656" cy="288032"/>
          </a:xfrm>
          <a:prstGeom prst="parallelogram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7353369" y="1337976"/>
            <a:ext cx="1475656" cy="288032"/>
          </a:xfrm>
          <a:prstGeom prst="parallelogram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 flipH="1" flipV="1">
            <a:off x="5615796" y="6235198"/>
            <a:ext cx="3528204" cy="11800"/>
          </a:xfrm>
          <a:prstGeom prst="line">
            <a:avLst/>
          </a:prstGeom>
          <a:ln w="15875">
            <a:gradFill>
              <a:gsLst>
                <a:gs pos="13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680667" y="4482765"/>
            <a:ext cx="28262" cy="2375235"/>
          </a:xfrm>
          <a:prstGeom prst="line">
            <a:avLst/>
          </a:prstGeom>
          <a:ln w="15875">
            <a:gradFill>
              <a:gsLst>
                <a:gs pos="13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平行四边形 30"/>
          <p:cNvSpPr/>
          <p:nvPr/>
        </p:nvSpPr>
        <p:spPr>
          <a:xfrm>
            <a:off x="415180" y="473880"/>
            <a:ext cx="3491880" cy="1008112"/>
          </a:xfrm>
          <a:prstGeom prst="parallelogram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平行四边形 31"/>
          <p:cNvSpPr/>
          <p:nvPr/>
        </p:nvSpPr>
        <p:spPr>
          <a:xfrm>
            <a:off x="1855340" y="977936"/>
            <a:ext cx="2448272" cy="648072"/>
          </a:xfrm>
          <a:prstGeom prst="parallelogram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5"/>
          <p:cNvSpPr txBox="1"/>
          <p:nvPr/>
        </p:nvSpPr>
        <p:spPr>
          <a:xfrm>
            <a:off x="2450425" y="1048349"/>
            <a:ext cx="1258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Part 4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2310763" y="5938700"/>
            <a:ext cx="2555776" cy="288032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平行四边形 34"/>
          <p:cNvSpPr/>
          <p:nvPr/>
        </p:nvSpPr>
        <p:spPr>
          <a:xfrm>
            <a:off x="4555606" y="1337976"/>
            <a:ext cx="2555776" cy="288032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67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theme/theme1.xml><?xml version="1.0" encoding="utf-8"?>
<a:theme xmlns:a="http://schemas.openxmlformats.org/drawingml/2006/main" name="1_Office 主题">
  <a:themeElements>
    <a:clrScheme name="论文蓝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65FAA"/>
      </a:accent1>
      <a:accent2>
        <a:srgbClr val="4472C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主题">
  <a:themeElements>
    <a:clrScheme name="论文蓝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65FAA"/>
      </a:accent1>
      <a:accent2>
        <a:srgbClr val="4472C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914</TotalTime>
  <Words>333</Words>
  <Application>Microsoft Office PowerPoint</Application>
  <PresentationFormat>全屏显示(4:3)</PresentationFormat>
  <Paragraphs>67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宋体</vt:lpstr>
      <vt:lpstr>微软雅黑 Light</vt:lpstr>
      <vt:lpstr>Microsoft New Tai Lue</vt:lpstr>
      <vt:lpstr>Calibri</vt:lpstr>
      <vt:lpstr>华文细黑</vt:lpstr>
      <vt:lpstr>微软雅黑</vt:lpstr>
      <vt:lpstr>Arial</vt:lpstr>
      <vt:lpstr>1_Office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www.pptbz.com</dc:creator>
  <cp:lastModifiedBy>hasee</cp:lastModifiedBy>
  <cp:revision>171</cp:revision>
  <dcterms:created xsi:type="dcterms:W3CDTF">2015-04-19T07:39:12Z</dcterms:created>
  <dcterms:modified xsi:type="dcterms:W3CDTF">2018-05-22T22:47:20Z</dcterms:modified>
</cp:coreProperties>
</file>