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2" r:id="rId2"/>
    <p:sldId id="267" r:id="rId3"/>
    <p:sldId id="264" r:id="rId4"/>
    <p:sldId id="263"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DF6551"/>
    <a:srgbClr val="1C1547"/>
    <a:srgbClr val="000560"/>
    <a:srgbClr val="231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69098-9DB1-489E-B019-537D43BC5C25}" type="datetimeFigureOut">
              <a:rPr lang="en-US" smtClean="0"/>
              <a:t>12/24/2019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01564-CC3F-41C8-84D6-BF7EDDBF5560}" type="slidenum">
              <a:rPr lang="en-US" smtClean="0"/>
              <a:t>‹#›</a:t>
            </a:fld>
            <a:endParaRPr lang="en-US"/>
          </a:p>
        </p:txBody>
      </p:sp>
    </p:spTree>
    <p:extLst>
      <p:ext uri="{BB962C8B-B14F-4D97-AF65-F5344CB8AC3E}">
        <p14:creationId xmlns:p14="http://schemas.microsoft.com/office/powerpoint/2010/main" val="281025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32869F-B7EF-48EB-8B45-70C683DAFEA6}" type="datetime1">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138630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1C9392-5CB1-405B-B3CD-4BB5F236C65C}" type="datetime1">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210533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A37B05-F8E0-4626-97CD-886B5F545511}" type="datetime1">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428534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C2BCF-E721-46CF-96FD-47B9B4900503}" type="datetime1">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111945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FAAA-BA2C-4691-A959-524C10DAED93}" type="datetime1">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237099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1CBBD1-A485-4BEC-85EE-6848AA2E7453}" type="datetime1">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305468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764A6-A69E-46D8-99A5-5DF67E3C43A8}" type="datetime1">
              <a:rPr lang="en-US" smtClean="0"/>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2830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28EE44-9DE6-424D-9179-BBA4A43ED7D3}" type="datetime1">
              <a:rPr lang="en-US" smtClean="0"/>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104766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CE1B4-DD9C-4C9F-AB4E-69EFF1BA9929}" type="datetime1">
              <a:rPr lang="en-US" smtClean="0"/>
              <a:t>12/24/2019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405892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104C5F-8E13-4383-8FB8-209733FEEDB0}" type="datetime1">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27357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A4A3C5-22F8-4F5D-B1A4-B9E8795C26FC}" type="datetime1">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20F5D-9F4A-4BAB-8E9D-4698426A0947}" type="slidenum">
              <a:rPr lang="en-US" smtClean="0"/>
              <a:t>‹#›</a:t>
            </a:fld>
            <a:endParaRPr lang="en-US"/>
          </a:p>
        </p:txBody>
      </p:sp>
    </p:spTree>
    <p:extLst>
      <p:ext uri="{BB962C8B-B14F-4D97-AF65-F5344CB8AC3E}">
        <p14:creationId xmlns:p14="http://schemas.microsoft.com/office/powerpoint/2010/main" val="273233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9D70D-12B7-449D-A55D-14ABF1526EA3}" type="datetime1">
              <a:rPr lang="en-US" smtClean="0"/>
              <a:t>12/24/2019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20F5D-9F4A-4BAB-8E9D-4698426A0947}" type="slidenum">
              <a:rPr lang="en-US" smtClean="0"/>
              <a:t>‹#›</a:t>
            </a:fld>
            <a:endParaRPr lang="en-US"/>
          </a:p>
        </p:txBody>
      </p:sp>
    </p:spTree>
    <p:extLst>
      <p:ext uri="{BB962C8B-B14F-4D97-AF65-F5344CB8AC3E}">
        <p14:creationId xmlns:p14="http://schemas.microsoft.com/office/powerpoint/2010/main" val="2265875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D820F5D-9F4A-4BAB-8E9D-4698426A0947}" type="slidenum">
              <a:rPr lang="en-US" smtClean="0"/>
              <a:t>1</a:t>
            </a:fld>
            <a:endParaRPr lang="en-US"/>
          </a:p>
        </p:txBody>
      </p:sp>
      <p:sp>
        <p:nvSpPr>
          <p:cNvPr id="8" name="TextBox 7"/>
          <p:cNvSpPr txBox="1"/>
          <p:nvPr/>
        </p:nvSpPr>
        <p:spPr>
          <a:xfrm>
            <a:off x="3484909" y="341063"/>
            <a:ext cx="4707889" cy="584775"/>
          </a:xfrm>
          <a:prstGeom prst="rect">
            <a:avLst/>
          </a:prstGeom>
          <a:noFill/>
        </p:spPr>
        <p:txBody>
          <a:bodyPr wrap="square" rtlCol="0">
            <a:spAutoFit/>
          </a:bodyPr>
          <a:lstStyle/>
          <a:p>
            <a:pPr algn="ctr"/>
            <a:r>
              <a:rPr lang="en-US" sz="3200" b="1" dirty="0"/>
              <a:t>TEAM INFORMATION</a:t>
            </a:r>
          </a:p>
        </p:txBody>
      </p:sp>
      <p:sp>
        <p:nvSpPr>
          <p:cNvPr id="13" name="Hexagon 12"/>
          <p:cNvSpPr/>
          <p:nvPr/>
        </p:nvSpPr>
        <p:spPr>
          <a:xfrm rot="5400000">
            <a:off x="132344" y="1337033"/>
            <a:ext cx="1919304" cy="1763893"/>
          </a:xfrm>
          <a:prstGeom prst="hexagon">
            <a:avLst/>
          </a:prstGeom>
          <a:blipFill dpi="0" rotWithShape="0">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p:cNvSpPr/>
          <p:nvPr/>
        </p:nvSpPr>
        <p:spPr>
          <a:xfrm rot="5400000">
            <a:off x="2184264" y="1362807"/>
            <a:ext cx="1883765" cy="1676806"/>
          </a:xfrm>
          <a:prstGeom prst="hexagon">
            <a:avLst/>
          </a:prstGeom>
          <a:blipFill dpi="0" rotWithShape="0">
            <a:blip r:embed="rId3"/>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rot="16200000">
            <a:off x="4377947" y="1410522"/>
            <a:ext cx="1672463" cy="1792671"/>
          </a:xfrm>
          <a:prstGeom prst="hexagon">
            <a:avLst/>
          </a:prstGeom>
          <a:blipFill dpi="0" rotWithShape="0">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57280" y="3364714"/>
            <a:ext cx="1797933" cy="646331"/>
          </a:xfrm>
          <a:prstGeom prst="rect">
            <a:avLst/>
          </a:prstGeom>
          <a:noFill/>
        </p:spPr>
        <p:txBody>
          <a:bodyPr wrap="square" rtlCol="0">
            <a:spAutoFit/>
          </a:bodyPr>
          <a:lstStyle/>
          <a:p>
            <a:pPr algn="ctr"/>
            <a:r>
              <a:rPr lang="en-US" b="1" dirty="0" err="1"/>
              <a:t>Ridwanul</a:t>
            </a:r>
            <a:r>
              <a:rPr lang="en-US" b="1" dirty="0"/>
              <a:t> </a:t>
            </a:r>
            <a:r>
              <a:rPr lang="en-US" b="1" dirty="0" err="1"/>
              <a:t>Haque</a:t>
            </a:r>
            <a:r>
              <a:rPr lang="en-US" b="1" dirty="0"/>
              <a:t>           </a:t>
            </a:r>
            <a:r>
              <a:rPr lang="en-US" dirty="0"/>
              <a:t>1721144042</a:t>
            </a:r>
          </a:p>
        </p:txBody>
      </p:sp>
      <p:sp>
        <p:nvSpPr>
          <p:cNvPr id="22" name="TextBox 21"/>
          <p:cNvSpPr txBox="1"/>
          <p:nvPr/>
        </p:nvSpPr>
        <p:spPr>
          <a:xfrm>
            <a:off x="115485" y="3336907"/>
            <a:ext cx="1865933" cy="923330"/>
          </a:xfrm>
          <a:prstGeom prst="rect">
            <a:avLst/>
          </a:prstGeom>
          <a:noFill/>
        </p:spPr>
        <p:txBody>
          <a:bodyPr wrap="square" rtlCol="0">
            <a:spAutoFit/>
          </a:bodyPr>
          <a:lstStyle/>
          <a:p>
            <a:pPr algn="ctr"/>
            <a:r>
              <a:rPr lang="en-US" b="1" dirty="0"/>
              <a:t>Md. </a:t>
            </a:r>
            <a:r>
              <a:rPr lang="en-US" b="1" dirty="0" err="1"/>
              <a:t>Saif</a:t>
            </a:r>
            <a:r>
              <a:rPr lang="en-US" b="1" dirty="0"/>
              <a:t> </a:t>
            </a:r>
            <a:r>
              <a:rPr lang="en-US" b="1" dirty="0" err="1"/>
              <a:t>Ahammod</a:t>
            </a:r>
            <a:r>
              <a:rPr lang="en-US" b="1" dirty="0"/>
              <a:t> Khan</a:t>
            </a:r>
          </a:p>
          <a:p>
            <a:pPr algn="ctr"/>
            <a:r>
              <a:rPr lang="en-US" dirty="0"/>
              <a:t>1721779642</a:t>
            </a:r>
          </a:p>
        </p:txBody>
      </p:sp>
      <p:sp>
        <p:nvSpPr>
          <p:cNvPr id="23" name="TextBox 22"/>
          <p:cNvSpPr txBox="1"/>
          <p:nvPr/>
        </p:nvSpPr>
        <p:spPr>
          <a:xfrm>
            <a:off x="2093150" y="3253243"/>
            <a:ext cx="1865933" cy="923330"/>
          </a:xfrm>
          <a:prstGeom prst="rect">
            <a:avLst/>
          </a:prstGeom>
          <a:noFill/>
        </p:spPr>
        <p:txBody>
          <a:bodyPr wrap="square" rtlCol="0">
            <a:spAutoFit/>
          </a:bodyPr>
          <a:lstStyle/>
          <a:p>
            <a:pPr algn="ctr"/>
            <a:r>
              <a:rPr lang="en-US" b="1" dirty="0" err="1"/>
              <a:t>Nasim</a:t>
            </a:r>
            <a:r>
              <a:rPr lang="en-US" b="1" dirty="0"/>
              <a:t> Mahmud </a:t>
            </a:r>
            <a:r>
              <a:rPr lang="en-US" b="1" dirty="0" err="1"/>
              <a:t>Mishu</a:t>
            </a:r>
            <a:endParaRPr lang="en-US" b="1" dirty="0"/>
          </a:p>
          <a:p>
            <a:pPr algn="ctr"/>
            <a:r>
              <a:rPr lang="en-US" dirty="0"/>
              <a:t>1721387042</a:t>
            </a:r>
          </a:p>
        </p:txBody>
      </p:sp>
      <p:pic>
        <p:nvPicPr>
          <p:cNvPr id="4" name="Picture 3">
            <a:extLst>
              <a:ext uri="{FF2B5EF4-FFF2-40B4-BE49-F238E27FC236}">
                <a16:creationId xmlns:a16="http://schemas.microsoft.com/office/drawing/2014/main" id="{FC942FDA-F264-4AA5-BA44-80027D3B4E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5735" y="1593009"/>
            <a:ext cx="4953751" cy="3715313"/>
          </a:xfrm>
          <a:prstGeom prst="rect">
            <a:avLst/>
          </a:prstGeom>
        </p:spPr>
      </p:pic>
      <p:sp>
        <p:nvSpPr>
          <p:cNvPr id="5" name="TextBox 4">
            <a:extLst>
              <a:ext uri="{FF2B5EF4-FFF2-40B4-BE49-F238E27FC236}">
                <a16:creationId xmlns:a16="http://schemas.microsoft.com/office/drawing/2014/main" id="{74F4C56E-4EC8-4179-BD42-1482B88AFDB1}"/>
              </a:ext>
            </a:extLst>
          </p:cNvPr>
          <p:cNvSpPr txBox="1"/>
          <p:nvPr/>
        </p:nvSpPr>
        <p:spPr>
          <a:xfrm flipH="1">
            <a:off x="6715735" y="5539948"/>
            <a:ext cx="3582852" cy="584775"/>
          </a:xfrm>
          <a:prstGeom prst="rect">
            <a:avLst/>
          </a:prstGeom>
          <a:noFill/>
        </p:spPr>
        <p:txBody>
          <a:bodyPr wrap="square" rtlCol="0">
            <a:spAutoFit/>
          </a:bodyPr>
          <a:lstStyle/>
          <a:p>
            <a:r>
              <a:rPr lang="en-US" sz="3200" dirty="0"/>
              <a:t>DEX_BOT</a:t>
            </a:r>
          </a:p>
        </p:txBody>
      </p:sp>
      <p:sp>
        <p:nvSpPr>
          <p:cNvPr id="6" name="TextBox 5">
            <a:extLst>
              <a:ext uri="{FF2B5EF4-FFF2-40B4-BE49-F238E27FC236}">
                <a16:creationId xmlns:a16="http://schemas.microsoft.com/office/drawing/2014/main" id="{4C6CEB59-0C45-4931-A725-0396048C32E4}"/>
              </a:ext>
            </a:extLst>
          </p:cNvPr>
          <p:cNvSpPr txBox="1"/>
          <p:nvPr/>
        </p:nvSpPr>
        <p:spPr>
          <a:xfrm>
            <a:off x="341657" y="4708157"/>
            <a:ext cx="3151632" cy="1200329"/>
          </a:xfrm>
          <a:prstGeom prst="rect">
            <a:avLst/>
          </a:prstGeom>
          <a:noFill/>
        </p:spPr>
        <p:txBody>
          <a:bodyPr wrap="none" rtlCol="0">
            <a:spAutoFit/>
          </a:bodyPr>
          <a:lstStyle/>
          <a:p>
            <a:r>
              <a:rPr lang="en-US" dirty="0"/>
              <a:t>Course: Cse323</a:t>
            </a:r>
          </a:p>
          <a:p>
            <a:r>
              <a:rPr lang="en-US" dirty="0"/>
              <a:t>Project Name: Disaster Bot</a:t>
            </a:r>
          </a:p>
          <a:p>
            <a:r>
              <a:rPr lang="en-US" dirty="0"/>
              <a:t>Submitted to: Dr. Nova Ahmed</a:t>
            </a:r>
          </a:p>
          <a:p>
            <a:endParaRPr lang="en-US" dirty="0"/>
          </a:p>
        </p:txBody>
      </p:sp>
    </p:spTree>
    <p:extLst>
      <p:ext uri="{BB962C8B-B14F-4D97-AF65-F5344CB8AC3E}">
        <p14:creationId xmlns:p14="http://schemas.microsoft.com/office/powerpoint/2010/main" val="136636397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D820F5D-9F4A-4BAB-8E9D-4698426A0947}" type="slidenum">
              <a:rPr lang="en-US" smtClean="0"/>
              <a:t>2</a:t>
            </a:fld>
            <a:endParaRPr lang="en-US"/>
          </a:p>
        </p:txBody>
      </p:sp>
      <p:sp>
        <p:nvSpPr>
          <p:cNvPr id="3" name="Rectangle 2">
            <a:extLst>
              <a:ext uri="{FF2B5EF4-FFF2-40B4-BE49-F238E27FC236}">
                <a16:creationId xmlns:a16="http://schemas.microsoft.com/office/drawing/2014/main" id="{08B6EEB0-F00F-4DAC-8E30-EFCDF430B4C7}"/>
              </a:ext>
            </a:extLst>
          </p:cNvPr>
          <p:cNvSpPr/>
          <p:nvPr/>
        </p:nvSpPr>
        <p:spPr>
          <a:xfrm>
            <a:off x="1457739" y="203576"/>
            <a:ext cx="9515061" cy="830997"/>
          </a:xfrm>
          <a:prstGeom prst="rect">
            <a:avLst/>
          </a:prstGeom>
        </p:spPr>
        <p:txBody>
          <a:bodyPr wrap="square">
            <a:spAutoFit/>
          </a:bodyPr>
          <a:lstStyle/>
          <a:p>
            <a:pPr algn="ctr"/>
            <a:r>
              <a:rPr lang="en-US" sz="2400" b="1" dirty="0">
                <a:latin typeface="Microsoft JhengHei" panose="020B0604030504040204" pitchFamily="34" charset="-120"/>
                <a:ea typeface="Microsoft JhengHei" panose="020B0604030504040204" pitchFamily="34" charset="-120"/>
              </a:rPr>
              <a:t>Disaster </a:t>
            </a:r>
            <a:r>
              <a:rPr lang="en-US" sz="2400" b="1" dirty="0" err="1">
                <a:latin typeface="Microsoft JhengHei" panose="020B0604030504040204" pitchFamily="34" charset="-120"/>
                <a:ea typeface="Microsoft JhengHei" panose="020B0604030504040204" pitchFamily="34" charset="-120"/>
              </a:rPr>
              <a:t>Strucked</a:t>
            </a:r>
            <a:r>
              <a:rPr lang="en-US" sz="2400" b="1" dirty="0">
                <a:latin typeface="Microsoft JhengHei" panose="020B0604030504040204" pitchFamily="34" charset="-120"/>
                <a:ea typeface="Microsoft JhengHei" panose="020B0604030504040204" pitchFamily="34" charset="-120"/>
              </a:rPr>
              <a:t> Environment Condition Analysis</a:t>
            </a:r>
          </a:p>
          <a:p>
            <a:pPr algn="ctr"/>
            <a:endParaRPr lang="en-US" sz="2400" b="1" dirty="0"/>
          </a:p>
        </p:txBody>
      </p:sp>
      <p:sp>
        <p:nvSpPr>
          <p:cNvPr id="5" name="TextBox 4">
            <a:extLst>
              <a:ext uri="{FF2B5EF4-FFF2-40B4-BE49-F238E27FC236}">
                <a16:creationId xmlns:a16="http://schemas.microsoft.com/office/drawing/2014/main" id="{51D75677-2EF0-42A4-AF1E-571E879DDDF4}"/>
              </a:ext>
            </a:extLst>
          </p:cNvPr>
          <p:cNvSpPr txBox="1"/>
          <p:nvPr/>
        </p:nvSpPr>
        <p:spPr>
          <a:xfrm flipH="1">
            <a:off x="574480" y="706159"/>
            <a:ext cx="11043039" cy="4031873"/>
          </a:xfrm>
          <a:prstGeom prst="rect">
            <a:avLst/>
          </a:prstGeom>
          <a:noFill/>
        </p:spPr>
        <p:txBody>
          <a:bodyPr wrap="square" rtlCol="0">
            <a:spAutoFit/>
          </a:bodyPr>
          <a:lstStyle/>
          <a:p>
            <a:pPr marL="285750" indent="-285750">
              <a:buFont typeface="Wingdings" panose="05000000000000000000" pitchFamily="2" charset="2"/>
              <a:buChar char="ü"/>
            </a:pPr>
            <a:r>
              <a:rPr lang="en-US" sz="1600" b="1" dirty="0"/>
              <a:t>Motivation:  </a:t>
            </a:r>
          </a:p>
          <a:p>
            <a:r>
              <a:rPr lang="en-US" sz="1600" dirty="0"/>
              <a:t>The main purpose to develop </a:t>
            </a:r>
            <a:r>
              <a:rPr lang="en-US" sz="1600" b="1" dirty="0" err="1"/>
              <a:t>Dex</a:t>
            </a:r>
            <a:r>
              <a:rPr lang="en-US" sz="1600" b="1" dirty="0"/>
              <a:t>-Bot</a:t>
            </a:r>
            <a:r>
              <a:rPr lang="en-US" sz="1600" dirty="0"/>
              <a:t> is, it can respond quickly and effectively. Also can explore collapsed building or affected area and locate victims in there, and can analyze the condition of the environment of the affected area.</a:t>
            </a:r>
          </a:p>
          <a:p>
            <a:endParaRPr lang="en-US" sz="1600" b="1" dirty="0"/>
          </a:p>
          <a:p>
            <a:pPr marL="285750" indent="-285750">
              <a:buFont typeface="Wingdings" panose="05000000000000000000" pitchFamily="2" charset="2"/>
              <a:buChar char="ü"/>
            </a:pPr>
            <a:r>
              <a:rPr lang="en-US" sz="1600" b="1" dirty="0"/>
              <a:t>Introduction: </a:t>
            </a:r>
          </a:p>
          <a:p>
            <a:r>
              <a:rPr lang="en-US" sz="1600" dirty="0"/>
              <a:t>We introduce </a:t>
            </a:r>
            <a:r>
              <a:rPr lang="en-US" sz="1600" dirty="0" err="1"/>
              <a:t>Dex</a:t>
            </a:r>
            <a:r>
              <a:rPr lang="en-US" sz="1600" dirty="0"/>
              <a:t>-Bot as Disaster Exploring Robot. The robot is designed to explore collapsed building or any affected area where any victim is  stuck and initially  a rescue team cannot rescue or send help without locating the victim, there our </a:t>
            </a:r>
            <a:r>
              <a:rPr lang="en-US" sz="1600" dirty="0" err="1"/>
              <a:t>Dex</a:t>
            </a:r>
            <a:r>
              <a:rPr lang="en-US" sz="1600" dirty="0"/>
              <a:t>-Bot start its work. Here,</a:t>
            </a:r>
          </a:p>
          <a:p>
            <a:pPr marL="285750" indent="-285750">
              <a:buFont typeface="Arial" panose="020B0604020202020204" pitchFamily="34" charset="0"/>
              <a:buChar char="•"/>
            </a:pPr>
            <a:r>
              <a:rPr lang="en-US" sz="1600" b="1" dirty="0">
                <a:latin typeface="+mj-lt"/>
              </a:rPr>
              <a:t>Arduino Nano </a:t>
            </a:r>
            <a:r>
              <a:rPr lang="en-US" sz="1600" dirty="0"/>
              <a:t>is working as the main control unit of </a:t>
            </a:r>
            <a:r>
              <a:rPr lang="en-US" sz="1600" dirty="0" err="1"/>
              <a:t>Dex</a:t>
            </a:r>
            <a:r>
              <a:rPr lang="en-US" sz="1600" dirty="0"/>
              <a:t>-Bot. </a:t>
            </a:r>
          </a:p>
          <a:p>
            <a:pPr marL="285750" indent="-285750">
              <a:buFont typeface="Arial" panose="020B0604020202020204" pitchFamily="34" charset="0"/>
              <a:buChar char="•"/>
            </a:pPr>
            <a:r>
              <a:rPr lang="en-US" sz="1600" b="1" dirty="0">
                <a:latin typeface="+mj-lt"/>
              </a:rPr>
              <a:t>Live stream using Raspberry Pi </a:t>
            </a:r>
            <a:r>
              <a:rPr lang="en-US" sz="1600" dirty="0"/>
              <a:t>to know the surrounding and locate victim in affected area</a:t>
            </a:r>
          </a:p>
          <a:p>
            <a:pPr marL="285750" indent="-285750">
              <a:buFont typeface="Arial" panose="020B0604020202020204" pitchFamily="34" charset="0"/>
              <a:buChar char="•"/>
            </a:pPr>
            <a:r>
              <a:rPr lang="en-US" sz="1600" b="1" dirty="0">
                <a:latin typeface="+mj-lt"/>
              </a:rPr>
              <a:t>Differential Wheel </a:t>
            </a:r>
            <a:r>
              <a:rPr lang="en-US" sz="1600" dirty="0"/>
              <a:t>to run on rough terrain.</a:t>
            </a:r>
          </a:p>
          <a:p>
            <a:pPr marL="285750" indent="-285750">
              <a:buFont typeface="Arial" panose="020B0604020202020204" pitchFamily="34" charset="0"/>
              <a:buChar char="•"/>
            </a:pPr>
            <a:r>
              <a:rPr lang="en-US" sz="1600" dirty="0"/>
              <a:t> </a:t>
            </a:r>
            <a:r>
              <a:rPr lang="en-US" sz="1600" b="1" dirty="0">
                <a:latin typeface="+mj-lt"/>
              </a:rPr>
              <a:t>Two way Control </a:t>
            </a:r>
            <a:r>
              <a:rPr lang="en-US" sz="1600" dirty="0"/>
              <a:t>system, </a:t>
            </a:r>
            <a:r>
              <a:rPr lang="en-US" sz="1600" b="1" dirty="0">
                <a:latin typeface="+mj-lt"/>
              </a:rPr>
              <a:t>Autonomous</a:t>
            </a:r>
            <a:r>
              <a:rPr lang="en-US" sz="1600" dirty="0"/>
              <a:t> and </a:t>
            </a:r>
            <a:r>
              <a:rPr lang="en-US" sz="1600" b="1" dirty="0">
                <a:latin typeface="+mj-lt"/>
              </a:rPr>
              <a:t>Manual Control</a:t>
            </a:r>
            <a:r>
              <a:rPr lang="en-US" sz="1600" dirty="0"/>
              <a:t>.</a:t>
            </a:r>
          </a:p>
          <a:p>
            <a:pPr marL="285750" indent="-285750">
              <a:buFont typeface="Arial" panose="020B0604020202020204" pitchFamily="34" charset="0"/>
              <a:buChar char="•"/>
            </a:pPr>
            <a:r>
              <a:rPr lang="en-US" sz="1600" b="1" dirty="0">
                <a:latin typeface="+mj-lt"/>
              </a:rPr>
              <a:t>Node MCU </a:t>
            </a:r>
            <a:r>
              <a:rPr lang="en-US" sz="1600" dirty="0"/>
              <a:t>to store sensor values in </a:t>
            </a:r>
            <a:r>
              <a:rPr lang="en-US" sz="1600" b="1" dirty="0">
                <a:latin typeface="+mj-lt"/>
              </a:rPr>
              <a:t>Real Time </a:t>
            </a:r>
            <a:r>
              <a:rPr lang="en-US" sz="1600" b="1" dirty="0" err="1">
                <a:latin typeface="+mj-lt"/>
              </a:rPr>
              <a:t>DataBase</a:t>
            </a:r>
            <a:r>
              <a:rPr lang="en-US" sz="1600" dirty="0"/>
              <a:t>.</a:t>
            </a:r>
          </a:p>
          <a:p>
            <a:pPr marL="285750" indent="-285750">
              <a:buFont typeface="Arial" panose="020B0604020202020204" pitchFamily="34" charset="0"/>
              <a:buChar char="•"/>
            </a:pPr>
            <a:r>
              <a:rPr lang="en-US" sz="1600" b="1" dirty="0" err="1">
                <a:latin typeface="+mj-lt"/>
              </a:rPr>
              <a:t>FireBase</a:t>
            </a:r>
            <a:r>
              <a:rPr lang="en-US" sz="1600" dirty="0"/>
              <a:t> to main </a:t>
            </a:r>
            <a:r>
              <a:rPr lang="en-US" sz="1600" dirty="0" err="1"/>
              <a:t>DataBase</a:t>
            </a:r>
            <a:r>
              <a:rPr lang="en-US" sz="1600" dirty="0"/>
              <a:t>.</a:t>
            </a:r>
          </a:p>
          <a:p>
            <a:pPr marL="285750" indent="-285750">
              <a:buFont typeface="Arial" panose="020B0604020202020204" pitchFamily="34" charset="0"/>
              <a:buChar char="•"/>
            </a:pPr>
            <a:r>
              <a:rPr lang="en-US" sz="1600" b="1" dirty="0">
                <a:latin typeface="+mj-lt"/>
              </a:rPr>
              <a:t>Android App </a:t>
            </a:r>
            <a:r>
              <a:rPr lang="en-US" sz="1600" dirty="0"/>
              <a:t>to show </a:t>
            </a:r>
            <a:r>
              <a:rPr lang="en-US" sz="1600" b="1" dirty="0">
                <a:latin typeface="+mj-lt"/>
              </a:rPr>
              <a:t>Real time location </a:t>
            </a:r>
            <a:r>
              <a:rPr lang="en-US" sz="1600" dirty="0"/>
              <a:t>and Environment Condition analysis by showing different </a:t>
            </a:r>
            <a:r>
              <a:rPr lang="en-US" sz="1600" b="1" dirty="0">
                <a:latin typeface="+mj-lt"/>
              </a:rPr>
              <a:t>sensor value</a:t>
            </a:r>
            <a:r>
              <a:rPr lang="en-US" sz="1600" dirty="0"/>
              <a:t>.</a:t>
            </a:r>
          </a:p>
          <a:p>
            <a:endParaRPr lang="en-US" sz="1600" dirty="0"/>
          </a:p>
        </p:txBody>
      </p:sp>
      <p:sp>
        <p:nvSpPr>
          <p:cNvPr id="4" name="TextBox 3">
            <a:extLst>
              <a:ext uri="{FF2B5EF4-FFF2-40B4-BE49-F238E27FC236}">
                <a16:creationId xmlns:a16="http://schemas.microsoft.com/office/drawing/2014/main" id="{A7648A06-C9D8-4E96-BB18-0205F68854E9}"/>
              </a:ext>
            </a:extLst>
          </p:cNvPr>
          <p:cNvSpPr txBox="1"/>
          <p:nvPr/>
        </p:nvSpPr>
        <p:spPr>
          <a:xfrm>
            <a:off x="574480" y="5061584"/>
            <a:ext cx="11043039" cy="1323439"/>
          </a:xfrm>
          <a:prstGeom prst="rect">
            <a:avLst/>
          </a:prstGeom>
          <a:noFill/>
        </p:spPr>
        <p:txBody>
          <a:bodyPr wrap="square" rtlCol="0">
            <a:spAutoFit/>
          </a:bodyPr>
          <a:lstStyle/>
          <a:p>
            <a:pPr marL="285750" indent="-285750">
              <a:buFont typeface="Wingdings" panose="05000000000000000000" pitchFamily="2" charset="2"/>
              <a:buChar char="ü"/>
            </a:pPr>
            <a:r>
              <a:rPr lang="en-US" sz="1600" b="1" dirty="0" err="1"/>
              <a:t>Dex</a:t>
            </a:r>
            <a:r>
              <a:rPr lang="en-US" sz="1600" b="1" dirty="0"/>
              <a:t>-Bot C-Section:</a:t>
            </a:r>
          </a:p>
          <a:p>
            <a:r>
              <a:rPr lang="en-US" sz="1600" dirty="0"/>
              <a:t>We have mainly divide </a:t>
            </a:r>
            <a:r>
              <a:rPr lang="en-US" sz="1600" dirty="0" err="1"/>
              <a:t>Dex</a:t>
            </a:r>
            <a:r>
              <a:rPr lang="en-US" sz="1600" dirty="0"/>
              <a:t>-Bot in  5 different sections to do the work done.</a:t>
            </a:r>
          </a:p>
          <a:p>
            <a:r>
              <a:rPr lang="en-US" sz="1600" b="1" dirty="0">
                <a:latin typeface="+mj-lt"/>
              </a:rPr>
              <a:t>1. Design 		2.Control   	  3.Sensor handle using Node MCU 	4.Database and Android App 	       5.Live stream using Raspberry pi</a:t>
            </a:r>
          </a:p>
          <a:p>
            <a:endParaRPr lang="en-US" sz="1600" dirty="0"/>
          </a:p>
        </p:txBody>
      </p:sp>
    </p:spTree>
    <p:extLst>
      <p:ext uri="{BB962C8B-B14F-4D97-AF65-F5344CB8AC3E}">
        <p14:creationId xmlns:p14="http://schemas.microsoft.com/office/powerpoint/2010/main" val="13902852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D820F5D-9F4A-4BAB-8E9D-4698426A0947}" type="slidenum">
              <a:rPr lang="en-US" smtClean="0"/>
              <a:t>3</a:t>
            </a:fld>
            <a:endParaRPr lang="en-US" dirty="0"/>
          </a:p>
        </p:txBody>
      </p:sp>
      <p:sp>
        <p:nvSpPr>
          <p:cNvPr id="6" name="TextBox 5">
            <a:extLst>
              <a:ext uri="{FF2B5EF4-FFF2-40B4-BE49-F238E27FC236}">
                <a16:creationId xmlns:a16="http://schemas.microsoft.com/office/drawing/2014/main" id="{AF8B1A35-08AB-4C3B-84AD-7DA6FC30B0B0}"/>
              </a:ext>
            </a:extLst>
          </p:cNvPr>
          <p:cNvSpPr txBox="1"/>
          <p:nvPr/>
        </p:nvSpPr>
        <p:spPr>
          <a:xfrm>
            <a:off x="562427" y="537386"/>
            <a:ext cx="7059389" cy="2031325"/>
          </a:xfrm>
          <a:prstGeom prst="rect">
            <a:avLst/>
          </a:prstGeom>
          <a:noFill/>
        </p:spPr>
        <p:txBody>
          <a:bodyPr wrap="square" rtlCol="0">
            <a:spAutoFit/>
          </a:bodyPr>
          <a:lstStyle/>
          <a:p>
            <a:pPr marL="285750" indent="-285750">
              <a:buFont typeface="Wingdings" panose="05000000000000000000" pitchFamily="2" charset="2"/>
              <a:buChar char="Ø"/>
            </a:pPr>
            <a:r>
              <a:rPr lang="en-US" b="1" dirty="0"/>
              <a:t>Design:</a:t>
            </a:r>
          </a:p>
          <a:p>
            <a:pPr marL="285750" indent="-285750">
              <a:buFont typeface="Arial" panose="020B0604020202020204" pitchFamily="34" charset="0"/>
              <a:buChar char="•"/>
            </a:pPr>
            <a:r>
              <a:rPr lang="en-US" dirty="0"/>
              <a:t>We have used </a:t>
            </a:r>
            <a:r>
              <a:rPr lang="en-US" b="1" dirty="0">
                <a:latin typeface="+mj-lt"/>
              </a:rPr>
              <a:t>Differential Wheel </a:t>
            </a:r>
            <a:r>
              <a:rPr lang="en-US" b="1" dirty="0"/>
              <a:t>system</a:t>
            </a:r>
            <a:r>
              <a:rPr lang="en-US" dirty="0"/>
              <a:t> to run the </a:t>
            </a:r>
            <a:r>
              <a:rPr lang="en-US" dirty="0" err="1"/>
              <a:t>Dex</a:t>
            </a:r>
            <a:r>
              <a:rPr lang="en-US" dirty="0"/>
              <a:t>-Bot in rough terrain.</a:t>
            </a:r>
          </a:p>
          <a:p>
            <a:pPr marL="285750" indent="-285750">
              <a:buFont typeface="Arial" panose="020B0604020202020204" pitchFamily="34" charset="0"/>
              <a:buChar char="•"/>
            </a:pPr>
            <a:r>
              <a:rPr lang="en-US" dirty="0"/>
              <a:t>We have </a:t>
            </a:r>
            <a:r>
              <a:rPr lang="en-US" b="1" dirty="0">
                <a:latin typeface="+mj-lt"/>
              </a:rPr>
              <a:t>PCB</a:t>
            </a:r>
            <a:r>
              <a:rPr lang="en-US" dirty="0">
                <a:latin typeface="+mj-lt"/>
              </a:rPr>
              <a:t> </a:t>
            </a:r>
            <a:r>
              <a:rPr lang="en-US" dirty="0"/>
              <a:t>to make the Bot compact.</a:t>
            </a:r>
          </a:p>
          <a:p>
            <a:pPr marL="285750" indent="-285750">
              <a:buFont typeface="Arial" panose="020B0604020202020204" pitchFamily="34" charset="0"/>
              <a:buChar char="•"/>
            </a:pPr>
            <a:r>
              <a:rPr lang="en-US" dirty="0"/>
              <a:t> It will have a </a:t>
            </a:r>
            <a:r>
              <a:rPr lang="en-US" b="1" dirty="0">
                <a:latin typeface="+mj-lt"/>
              </a:rPr>
              <a:t>buzzer</a:t>
            </a:r>
            <a:r>
              <a:rPr lang="en-US" dirty="0"/>
              <a:t> if the bot got disconnected we can rescue the bot by the alarm or we can get near to the victim by following the alarm.</a:t>
            </a:r>
          </a:p>
          <a:p>
            <a:endParaRPr lang="en-US" dirty="0"/>
          </a:p>
        </p:txBody>
      </p:sp>
      <p:sp>
        <p:nvSpPr>
          <p:cNvPr id="9" name="TextBox 8">
            <a:extLst>
              <a:ext uri="{FF2B5EF4-FFF2-40B4-BE49-F238E27FC236}">
                <a16:creationId xmlns:a16="http://schemas.microsoft.com/office/drawing/2014/main" id="{91CDDDF6-0521-41D9-8DB1-E2690ECF2F3C}"/>
              </a:ext>
            </a:extLst>
          </p:cNvPr>
          <p:cNvSpPr txBox="1"/>
          <p:nvPr/>
        </p:nvSpPr>
        <p:spPr>
          <a:xfrm>
            <a:off x="562427" y="3187112"/>
            <a:ext cx="7160991" cy="2585323"/>
          </a:xfrm>
          <a:prstGeom prst="rect">
            <a:avLst/>
          </a:prstGeom>
          <a:noFill/>
        </p:spPr>
        <p:txBody>
          <a:bodyPr wrap="square" rtlCol="0">
            <a:spAutoFit/>
          </a:bodyPr>
          <a:lstStyle/>
          <a:p>
            <a:pPr marL="285750" indent="-285750">
              <a:buFont typeface="Wingdings" panose="05000000000000000000" pitchFamily="2" charset="2"/>
              <a:buChar char="Ø"/>
            </a:pPr>
            <a:r>
              <a:rPr lang="en-US" b="1" dirty="0"/>
              <a:t>Sensor handle using Node MCU: </a:t>
            </a:r>
          </a:p>
          <a:p>
            <a:r>
              <a:rPr lang="en-US" b="1" dirty="0">
                <a:latin typeface="+mj-lt"/>
              </a:rPr>
              <a:t>Sensor used: </a:t>
            </a:r>
          </a:p>
          <a:p>
            <a:pPr marL="285750" indent="-285750">
              <a:buFont typeface="Arial" panose="020B0604020202020204" pitchFamily="34" charset="0"/>
              <a:buChar char="•"/>
            </a:pPr>
            <a:r>
              <a:rPr lang="en-US" dirty="0"/>
              <a:t>Temperature  </a:t>
            </a:r>
          </a:p>
          <a:p>
            <a:pPr marL="285750" indent="-285750">
              <a:buFont typeface="Arial" panose="020B0604020202020204" pitchFamily="34" charset="0"/>
              <a:buChar char="•"/>
            </a:pPr>
            <a:r>
              <a:rPr lang="en-US" dirty="0"/>
              <a:t>Gas and </a:t>
            </a:r>
          </a:p>
          <a:p>
            <a:pPr marL="285750" indent="-285750">
              <a:buFont typeface="Arial" panose="020B0604020202020204" pitchFamily="34" charset="0"/>
              <a:buChar char="•"/>
            </a:pPr>
            <a:r>
              <a:rPr lang="en-US" dirty="0"/>
              <a:t>GPS</a:t>
            </a:r>
          </a:p>
          <a:p>
            <a:r>
              <a:rPr lang="en-US" b="1" dirty="0">
                <a:latin typeface="+mj-lt"/>
              </a:rPr>
              <a:t>Node MCU </a:t>
            </a:r>
            <a:r>
              <a:rPr lang="en-US" dirty="0"/>
              <a:t>is main board in </a:t>
            </a:r>
            <a:r>
              <a:rPr lang="en-US" dirty="0" err="1"/>
              <a:t>Dex</a:t>
            </a:r>
            <a:r>
              <a:rPr lang="en-US" dirty="0"/>
              <a:t>-Bot operating sensors. Instead using Arduino we are using Node MCU to  analysis the disaster environment as in the same we are pushing the sensors data and location to our Real Time Database.</a:t>
            </a:r>
          </a:p>
        </p:txBody>
      </p:sp>
      <p:pic>
        <p:nvPicPr>
          <p:cNvPr id="14" name="Picture 13">
            <a:extLst>
              <a:ext uri="{FF2B5EF4-FFF2-40B4-BE49-F238E27FC236}">
                <a16:creationId xmlns:a16="http://schemas.microsoft.com/office/drawing/2014/main" id="{22B15084-31A9-4FD2-AE10-D313FD1A8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4555" y="3187112"/>
            <a:ext cx="3395018" cy="2966946"/>
          </a:xfrm>
          <a:prstGeom prst="rect">
            <a:avLst/>
          </a:prstGeom>
        </p:spPr>
      </p:pic>
      <p:pic>
        <p:nvPicPr>
          <p:cNvPr id="18" name="Picture 17">
            <a:extLst>
              <a:ext uri="{FF2B5EF4-FFF2-40B4-BE49-F238E27FC236}">
                <a16:creationId xmlns:a16="http://schemas.microsoft.com/office/drawing/2014/main" id="{0F64889F-100B-49C3-9443-B8D150ACC4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4555" y="275770"/>
            <a:ext cx="2873829" cy="2554555"/>
          </a:xfrm>
          <a:prstGeom prst="rect">
            <a:avLst/>
          </a:prstGeom>
        </p:spPr>
      </p:pic>
    </p:spTree>
    <p:extLst>
      <p:ext uri="{BB962C8B-B14F-4D97-AF65-F5344CB8AC3E}">
        <p14:creationId xmlns:p14="http://schemas.microsoft.com/office/powerpoint/2010/main" val="3999128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D820F5D-9F4A-4BAB-8E9D-4698426A0947}" type="slidenum">
              <a:rPr lang="en-US" smtClean="0"/>
              <a:t>4</a:t>
            </a:fld>
            <a:endParaRPr lang="en-US"/>
          </a:p>
        </p:txBody>
      </p:sp>
      <p:sp>
        <p:nvSpPr>
          <p:cNvPr id="7" name="TextBox 6">
            <a:extLst>
              <a:ext uri="{FF2B5EF4-FFF2-40B4-BE49-F238E27FC236}">
                <a16:creationId xmlns:a16="http://schemas.microsoft.com/office/drawing/2014/main" id="{7DDDF426-84B8-4B69-BBD9-0565DFF2EA22}"/>
              </a:ext>
            </a:extLst>
          </p:cNvPr>
          <p:cNvSpPr txBox="1"/>
          <p:nvPr/>
        </p:nvSpPr>
        <p:spPr>
          <a:xfrm>
            <a:off x="587460" y="625538"/>
            <a:ext cx="8346581" cy="2585323"/>
          </a:xfrm>
          <a:prstGeom prst="rect">
            <a:avLst/>
          </a:prstGeom>
          <a:noFill/>
        </p:spPr>
        <p:txBody>
          <a:bodyPr wrap="square" rtlCol="0">
            <a:spAutoFit/>
          </a:bodyPr>
          <a:lstStyle/>
          <a:p>
            <a:pPr marL="285750" indent="-285750">
              <a:buFont typeface="Wingdings" panose="05000000000000000000" pitchFamily="2" charset="2"/>
              <a:buChar char="Ø"/>
            </a:pPr>
            <a:r>
              <a:rPr lang="en-US" b="1" dirty="0"/>
              <a:t>Control:</a:t>
            </a:r>
          </a:p>
          <a:p>
            <a:r>
              <a:rPr lang="en-US" dirty="0"/>
              <a:t>We used Arduino Nano as main control board and L298 motor driver to pass the voltage to the motor.  </a:t>
            </a:r>
          </a:p>
          <a:p>
            <a:r>
              <a:rPr lang="en-US" dirty="0"/>
              <a:t>We </a:t>
            </a:r>
            <a:r>
              <a:rPr lang="en-US" dirty="0" err="1"/>
              <a:t>devided</a:t>
            </a:r>
            <a:r>
              <a:rPr lang="en-US" dirty="0"/>
              <a:t> main control system in 2 ways.</a:t>
            </a:r>
          </a:p>
          <a:p>
            <a:pPr marL="285750" indent="-285750">
              <a:buFont typeface="Arial" panose="020B0604020202020204" pitchFamily="34" charset="0"/>
              <a:buChar char="•"/>
            </a:pPr>
            <a:r>
              <a:rPr lang="en-US" b="1" dirty="0"/>
              <a:t>Autonomous : </a:t>
            </a:r>
            <a:r>
              <a:rPr lang="en-US" dirty="0"/>
              <a:t>Using Ultrasonic sonar sensor by avoiding obstacle we make the bot autonomous with Arduino </a:t>
            </a:r>
            <a:r>
              <a:rPr lang="en-US" dirty="0" err="1"/>
              <a:t>programe</a:t>
            </a:r>
            <a:r>
              <a:rPr lang="en-US" dirty="0"/>
              <a:t>.  </a:t>
            </a:r>
          </a:p>
          <a:p>
            <a:pPr marL="285750" indent="-285750">
              <a:buFont typeface="Arial" panose="020B0604020202020204" pitchFamily="34" charset="0"/>
              <a:buChar char="•"/>
            </a:pPr>
            <a:r>
              <a:rPr lang="en-US" b="1" dirty="0" err="1">
                <a:latin typeface="+mj-lt"/>
              </a:rPr>
              <a:t>Maual</a:t>
            </a:r>
            <a:r>
              <a:rPr lang="en-US" b="1" dirty="0">
                <a:latin typeface="+mj-lt"/>
              </a:rPr>
              <a:t> control: </a:t>
            </a:r>
            <a:r>
              <a:rPr lang="en-US" dirty="0"/>
              <a:t>Using </a:t>
            </a:r>
            <a:r>
              <a:rPr lang="en-US" dirty="0" err="1"/>
              <a:t>FlySky</a:t>
            </a:r>
            <a:r>
              <a:rPr lang="en-US" dirty="0"/>
              <a:t> FS-CT6B 2.4GHz 6 Channel Transmitter and Receiver Radio System we can control the Bot manually with Arduino </a:t>
            </a:r>
            <a:r>
              <a:rPr lang="en-US" dirty="0" err="1"/>
              <a:t>programe</a:t>
            </a:r>
            <a:r>
              <a:rPr lang="en-US" dirty="0"/>
              <a:t> if needed.</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26E0FB8F-7C28-4E0B-9FF7-F05E33BB9DE9}"/>
              </a:ext>
            </a:extLst>
          </p:cNvPr>
          <p:cNvSpPr txBox="1"/>
          <p:nvPr/>
        </p:nvSpPr>
        <p:spPr>
          <a:xfrm>
            <a:off x="587460" y="3830752"/>
            <a:ext cx="5076527" cy="1477328"/>
          </a:xfrm>
          <a:prstGeom prst="rect">
            <a:avLst/>
          </a:prstGeom>
          <a:noFill/>
        </p:spPr>
        <p:txBody>
          <a:bodyPr wrap="square" rtlCol="0">
            <a:spAutoFit/>
          </a:bodyPr>
          <a:lstStyle/>
          <a:p>
            <a:pPr marL="285750" indent="-285750">
              <a:buFont typeface="Wingdings" panose="05000000000000000000" pitchFamily="2" charset="2"/>
              <a:buChar char="Ø"/>
            </a:pPr>
            <a:r>
              <a:rPr lang="en-US" b="1" dirty="0"/>
              <a:t>Database and Android App: </a:t>
            </a:r>
          </a:p>
          <a:p>
            <a:pPr marL="285750" indent="-285750">
              <a:buFont typeface="Wingdings" panose="05000000000000000000" pitchFamily="2" charset="2"/>
              <a:buChar char="Ø"/>
            </a:pPr>
            <a:endParaRPr lang="en-US" b="1" dirty="0"/>
          </a:p>
          <a:p>
            <a:pPr marL="285750" indent="-285750">
              <a:buFont typeface="Courier New" panose="02070309020205020404" pitchFamily="49" charset="0"/>
              <a:buChar char="o"/>
            </a:pPr>
            <a:r>
              <a:rPr lang="en-US" b="1" dirty="0">
                <a:latin typeface="+mj-lt"/>
              </a:rPr>
              <a:t>Firebase: </a:t>
            </a:r>
            <a:r>
              <a:rPr lang="en-US" dirty="0"/>
              <a:t>we have used firebase to store all our sensor value to our Realtime database.</a:t>
            </a:r>
          </a:p>
          <a:p>
            <a:endParaRPr lang="en-US" dirty="0"/>
          </a:p>
        </p:txBody>
      </p:sp>
      <p:pic>
        <p:nvPicPr>
          <p:cNvPr id="5" name="Picture 4">
            <a:extLst>
              <a:ext uri="{FF2B5EF4-FFF2-40B4-BE49-F238E27FC236}">
                <a16:creationId xmlns:a16="http://schemas.microsoft.com/office/drawing/2014/main" id="{7CDD5AE3-BD40-476A-A62A-3E14B998E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5600" y="751231"/>
            <a:ext cx="2358940" cy="2459630"/>
          </a:xfrm>
          <a:prstGeom prst="rect">
            <a:avLst/>
          </a:prstGeom>
        </p:spPr>
      </p:pic>
      <p:pic>
        <p:nvPicPr>
          <p:cNvPr id="13" name="Picture 12">
            <a:extLst>
              <a:ext uri="{FF2B5EF4-FFF2-40B4-BE49-F238E27FC236}">
                <a16:creationId xmlns:a16="http://schemas.microsoft.com/office/drawing/2014/main" id="{DE7E80D7-F2B0-4AB1-9024-A9771FA17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241" y="3737115"/>
            <a:ext cx="3506507" cy="2283376"/>
          </a:xfrm>
          <a:prstGeom prst="rect">
            <a:avLst/>
          </a:prstGeom>
        </p:spPr>
      </p:pic>
    </p:spTree>
    <p:extLst>
      <p:ext uri="{BB962C8B-B14F-4D97-AF65-F5344CB8AC3E}">
        <p14:creationId xmlns:p14="http://schemas.microsoft.com/office/powerpoint/2010/main" val="133495514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D820F5D-9F4A-4BAB-8E9D-4698426A0947}" type="slidenum">
              <a:rPr lang="en-US" smtClean="0"/>
              <a:t>5</a:t>
            </a:fld>
            <a:endParaRPr lang="en-US"/>
          </a:p>
        </p:txBody>
      </p:sp>
      <p:sp>
        <p:nvSpPr>
          <p:cNvPr id="8" name="TextBox 7">
            <a:extLst>
              <a:ext uri="{FF2B5EF4-FFF2-40B4-BE49-F238E27FC236}">
                <a16:creationId xmlns:a16="http://schemas.microsoft.com/office/drawing/2014/main" id="{07C114A2-782B-4626-A040-ABC1FD5D8085}"/>
              </a:ext>
            </a:extLst>
          </p:cNvPr>
          <p:cNvSpPr txBox="1"/>
          <p:nvPr/>
        </p:nvSpPr>
        <p:spPr>
          <a:xfrm flipH="1">
            <a:off x="576943" y="3907064"/>
            <a:ext cx="6838769" cy="1754326"/>
          </a:xfrm>
          <a:prstGeom prst="rect">
            <a:avLst/>
          </a:prstGeom>
          <a:noFill/>
        </p:spPr>
        <p:txBody>
          <a:bodyPr wrap="square" rtlCol="0">
            <a:spAutoFit/>
          </a:bodyPr>
          <a:lstStyle/>
          <a:p>
            <a:pPr marL="285750" indent="-285750">
              <a:buFont typeface="Wingdings" panose="05000000000000000000" pitchFamily="2" charset="2"/>
              <a:buChar char="Ø"/>
            </a:pPr>
            <a:r>
              <a:rPr lang="en-US" b="1" dirty="0"/>
              <a:t>Live stream using Raspberry pi:</a:t>
            </a:r>
          </a:p>
          <a:p>
            <a:pPr marL="285750" indent="-285750">
              <a:buFont typeface="Arial" panose="020B0604020202020204" pitchFamily="34" charset="0"/>
              <a:buChar char="•"/>
            </a:pPr>
            <a:r>
              <a:rPr lang="en-US" b="1" dirty="0">
                <a:latin typeface="+mj-lt"/>
              </a:rPr>
              <a:t>VNC viewer </a:t>
            </a:r>
            <a:r>
              <a:rPr lang="en-US" dirty="0"/>
              <a:t>we have used to stream live video using </a:t>
            </a:r>
            <a:r>
              <a:rPr lang="en-US" b="1" dirty="0">
                <a:latin typeface="+mj-lt"/>
              </a:rPr>
              <a:t>Raspberry pi Camera with Raspberry pi </a:t>
            </a:r>
            <a:r>
              <a:rPr lang="en-US" dirty="0"/>
              <a:t>if we need to see the disaster area or to find victims. </a:t>
            </a:r>
          </a:p>
          <a:p>
            <a:pPr marL="285750" indent="-285750">
              <a:buFont typeface="Arial" panose="020B0604020202020204" pitchFamily="34" charset="0"/>
              <a:buChar char="•"/>
            </a:pPr>
            <a:r>
              <a:rPr lang="en-US" dirty="0"/>
              <a:t>VLC media player to watch the live stream. </a:t>
            </a:r>
          </a:p>
          <a:p>
            <a:endParaRPr lang="en-US" b="1" dirty="0"/>
          </a:p>
        </p:txBody>
      </p:sp>
      <p:pic>
        <p:nvPicPr>
          <p:cNvPr id="5" name="Picture 4">
            <a:extLst>
              <a:ext uri="{FF2B5EF4-FFF2-40B4-BE49-F238E27FC236}">
                <a16:creationId xmlns:a16="http://schemas.microsoft.com/office/drawing/2014/main" id="{8959C248-435F-46FA-934A-11F6279F00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9343" y="3668032"/>
            <a:ext cx="3265714" cy="2449286"/>
          </a:xfrm>
          <a:prstGeom prst="rect">
            <a:avLst/>
          </a:prstGeom>
        </p:spPr>
      </p:pic>
      <p:sp>
        <p:nvSpPr>
          <p:cNvPr id="6" name="TextBox 5">
            <a:extLst>
              <a:ext uri="{FF2B5EF4-FFF2-40B4-BE49-F238E27FC236}">
                <a16:creationId xmlns:a16="http://schemas.microsoft.com/office/drawing/2014/main" id="{DD2CFF48-C698-416A-BA1D-FDAABD4847DC}"/>
              </a:ext>
            </a:extLst>
          </p:cNvPr>
          <p:cNvSpPr txBox="1"/>
          <p:nvPr/>
        </p:nvSpPr>
        <p:spPr>
          <a:xfrm flipH="1">
            <a:off x="683986" y="1076643"/>
            <a:ext cx="6624682" cy="1200329"/>
          </a:xfrm>
          <a:prstGeom prst="rect">
            <a:avLst/>
          </a:prstGeom>
          <a:noFill/>
        </p:spPr>
        <p:txBody>
          <a:bodyPr wrap="square" rtlCol="0">
            <a:spAutoFit/>
          </a:bodyPr>
          <a:lstStyle/>
          <a:p>
            <a:pPr marL="285750" indent="-285750">
              <a:buFont typeface="Courier New" panose="02070309020205020404" pitchFamily="49" charset="0"/>
              <a:buChar char="o"/>
            </a:pPr>
            <a:r>
              <a:rPr lang="en-US" b="1" dirty="0"/>
              <a:t>Android: </a:t>
            </a:r>
            <a:r>
              <a:rPr lang="en-US" dirty="0"/>
              <a:t>We have build an android app to have Real time location of our robot. And using the data stored in Firebase we show them in the app to analysis the victim condition or environment.</a:t>
            </a:r>
          </a:p>
          <a:p>
            <a:endParaRPr lang="en-US" dirty="0"/>
          </a:p>
        </p:txBody>
      </p:sp>
      <p:pic>
        <p:nvPicPr>
          <p:cNvPr id="12" name="Picture 11">
            <a:extLst>
              <a:ext uri="{FF2B5EF4-FFF2-40B4-BE49-F238E27FC236}">
                <a16:creationId xmlns:a16="http://schemas.microsoft.com/office/drawing/2014/main" id="{4F404E57-6093-4668-895F-C1B2645679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1352" y="403988"/>
            <a:ext cx="1518262" cy="3025012"/>
          </a:xfrm>
          <a:prstGeom prst="rect">
            <a:avLst/>
          </a:prstGeom>
        </p:spPr>
      </p:pic>
      <p:pic>
        <p:nvPicPr>
          <p:cNvPr id="13" name="Picture 12">
            <a:extLst>
              <a:ext uri="{FF2B5EF4-FFF2-40B4-BE49-F238E27FC236}">
                <a16:creationId xmlns:a16="http://schemas.microsoft.com/office/drawing/2014/main" id="{2F656D40-556B-4CCE-82D3-18F914146D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3938" y="403984"/>
            <a:ext cx="1518262" cy="3025016"/>
          </a:xfrm>
          <a:prstGeom prst="rect">
            <a:avLst/>
          </a:prstGeom>
        </p:spPr>
      </p:pic>
    </p:spTree>
    <p:extLst>
      <p:ext uri="{BB962C8B-B14F-4D97-AF65-F5344CB8AC3E}">
        <p14:creationId xmlns:p14="http://schemas.microsoft.com/office/powerpoint/2010/main" val="141623086"/>
      </p:ext>
    </p:extLst>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558</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Microsoft JhengHei</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Ridwanul Haque</cp:lastModifiedBy>
  <cp:revision>169</cp:revision>
  <dcterms:created xsi:type="dcterms:W3CDTF">2019-07-11T21:00:51Z</dcterms:created>
  <dcterms:modified xsi:type="dcterms:W3CDTF">2019-12-24T04:28:36Z</dcterms:modified>
</cp:coreProperties>
</file>