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9144000" cy="6858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59" autoAdjust="0"/>
    <p:restoredTop sz="95234" autoAdjust="0"/>
  </p:normalViewPr>
  <p:slideViewPr>
    <p:cSldViewPr snapToGrid="0" snapToObjects="1">
      <p:cViewPr varScale="1">
        <p:scale>
          <a:sx n="108" d="100"/>
          <a:sy n="108" d="100"/>
        </p:scale>
        <p:origin x="71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C369-13E3-C04F-AA91-3C19CF4D27E6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B745-3CC2-3B46-A8BC-FE1F07A083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823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D42C8-A255-5F4D-A951-1B90F54B60E2}" type="datetimeFigureOut">
              <a:rPr lang="nl-NL" smtClean="0"/>
              <a:t>9-11-2018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75814-5E86-5743-808B-FA33B96378E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88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lichtblau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991" y="234261"/>
            <a:ext cx="6598342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75991" y="2439519"/>
            <a:ext cx="4196618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11" name="Afbeelding 10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360001" y="6174000"/>
            <a:ext cx="2106474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6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donkerblau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991" y="234261"/>
            <a:ext cx="6598342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75991" y="2439519"/>
            <a:ext cx="4196618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3"/>
          <a:stretch/>
        </p:blipFill>
        <p:spPr>
          <a:xfrm>
            <a:off x="360000" y="6173999"/>
            <a:ext cx="2099789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ranj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991" y="234261"/>
            <a:ext cx="6598342" cy="2205258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75991" y="2439519"/>
            <a:ext cx="4196618" cy="175260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titelstijl van het model te bewerken</a:t>
            </a:r>
          </a:p>
        </p:txBody>
      </p:sp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9"/>
          <a:stretch/>
        </p:blipFill>
        <p:spPr>
          <a:xfrm>
            <a:off x="360000" y="6173999"/>
            <a:ext cx="2079737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6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Afbeelding 6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360001" y="6174000"/>
            <a:ext cx="2106474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 donkerblau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Afbeelding 8" descr="UM40_RGB_B_diap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97"/>
          <a:stretch/>
        </p:blipFill>
        <p:spPr>
          <a:xfrm>
            <a:off x="360000" y="6173999"/>
            <a:ext cx="2086421" cy="5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dia lichtblau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Afbeelding 7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54"/>
          <a:stretch/>
        </p:blipFill>
        <p:spPr>
          <a:xfrm>
            <a:off x="360001" y="6174000"/>
            <a:ext cx="2066368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8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/Foto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00" y="414259"/>
            <a:ext cx="3934625" cy="1565897"/>
          </a:xfr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0001" y="1980156"/>
            <a:ext cx="3934624" cy="3810096"/>
          </a:xfrm>
        </p:spPr>
        <p:txBody>
          <a:bodyPr/>
          <a:lstStyle>
            <a:lvl3pPr marL="715962" indent="0">
              <a:buNone/>
              <a:defRPr/>
            </a:lvl3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95043" y="6318628"/>
            <a:ext cx="55073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745252" y="6318628"/>
            <a:ext cx="3449951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95204" y="6318399"/>
            <a:ext cx="569977" cy="365125"/>
          </a:xfrm>
        </p:spPr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4595043" y="0"/>
            <a:ext cx="4548957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nl-NL"/>
          </a:p>
        </p:txBody>
      </p:sp>
      <p:pic>
        <p:nvPicPr>
          <p:cNvPr id="9" name="Afbeelding 8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360001" y="6174000"/>
            <a:ext cx="2106474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nl-NL" dirty="0"/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E6163B54-6A74-EE44-A442-C45AB9F085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1" y="6254750"/>
            <a:ext cx="2033950" cy="30162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800"/>
            </a:lvl1pPr>
            <a:lvl2pPr marL="358775" indent="0">
              <a:buNone/>
              <a:defRPr sz="800"/>
            </a:lvl2pPr>
            <a:lvl3pPr marL="715962" indent="0">
              <a:buNone/>
              <a:defRPr sz="800"/>
            </a:lvl3pPr>
            <a:lvl4pPr marL="1074738" indent="0">
              <a:buNone/>
              <a:defRPr sz="800"/>
            </a:lvl4pPr>
            <a:lvl5pPr marL="1433512" indent="0">
              <a:buNone/>
              <a:defRPr sz="800"/>
            </a:lvl5pPr>
          </a:lstStyle>
          <a:p>
            <a:pPr lvl="0"/>
            <a:r>
              <a:rPr lang="nl-N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82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/>
          </p:nvPr>
        </p:nvSpPr>
        <p:spPr>
          <a:xfrm>
            <a:off x="360363" y="1296000"/>
            <a:ext cx="8326437" cy="4309230"/>
          </a:xfrm>
        </p:spPr>
        <p:txBody>
          <a:bodyPr/>
          <a:lstStyle/>
          <a:p>
            <a:endParaRPr lang="nl-NL"/>
          </a:p>
        </p:txBody>
      </p:sp>
      <p:pic>
        <p:nvPicPr>
          <p:cNvPr id="8" name="Afbeelding 7" descr="UM40_RGB_B_blauw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41"/>
          <a:stretch/>
        </p:blipFill>
        <p:spPr>
          <a:xfrm>
            <a:off x="360001" y="6174000"/>
            <a:ext cx="2106474" cy="5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359999" y="414260"/>
            <a:ext cx="8326799" cy="756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59999" y="1296000"/>
            <a:ext cx="8326799" cy="3627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Klik</a:t>
            </a:r>
            <a:r>
              <a:rPr lang="en-GB" noProof="0" dirty="0"/>
              <a:t> om de </a:t>
            </a:r>
            <a:r>
              <a:rPr lang="en-GB" noProof="0" dirty="0" err="1"/>
              <a:t>tekststijl</a:t>
            </a:r>
            <a:r>
              <a:rPr lang="en-GB" noProof="0" dirty="0"/>
              <a:t> van het model </a:t>
            </a:r>
            <a:r>
              <a:rPr lang="en-GB" noProof="0" dirty="0" err="1"/>
              <a:t>te</a:t>
            </a:r>
            <a:r>
              <a:rPr lang="en-GB" noProof="0" dirty="0"/>
              <a:t> </a:t>
            </a:r>
            <a:r>
              <a:rPr lang="en-GB" noProof="0" dirty="0" err="1"/>
              <a:t>bewerken</a:t>
            </a:r>
            <a:endParaRPr lang="en-GB" noProof="0" dirty="0"/>
          </a:p>
          <a:p>
            <a:pPr lvl="1"/>
            <a:r>
              <a:rPr lang="en-GB" noProof="0" dirty="0" err="1"/>
              <a:t>Tweede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Derde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Vierde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Vijfde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234467" y="6318628"/>
            <a:ext cx="91446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j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217546" y="6318628"/>
            <a:ext cx="3977658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16141" y="6318399"/>
            <a:ext cx="37065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+mn-lt"/>
                <a:cs typeface="Verdana"/>
              </a:defRPr>
            </a:lvl1pPr>
          </a:lstStyle>
          <a:p>
            <a:fld id="{09B7AD4A-C94A-7B42-9E17-606C7F366C4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81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5" r:id="rId5"/>
    <p:sldLayoutId id="2147483656" r:id="rId6"/>
    <p:sldLayoutId id="2147483663" r:id="rId7"/>
    <p:sldLayoutId id="2147483659" r:id="rId8"/>
    <p:sldLayoutId id="2147483654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3600" kern="1200">
          <a:solidFill>
            <a:schemeClr val="tx1"/>
          </a:solidFill>
          <a:latin typeface="+mj-lt"/>
          <a:ea typeface="+mn-ea"/>
          <a:cs typeface="Verdana"/>
        </a:defRPr>
      </a:lvl1pPr>
      <a:lvl2pPr marL="717550" indent="-358775" algn="l" defTabSz="457200" rtl="0" eaLnBrk="1" latinLnBrk="0" hangingPunct="1">
        <a:spcBef>
          <a:spcPts val="0"/>
        </a:spcBef>
        <a:buFont typeface="Lucida Grande"/>
        <a:buChar char="-"/>
        <a:defRPr sz="3200" kern="1200">
          <a:solidFill>
            <a:schemeClr val="tx1"/>
          </a:solidFill>
          <a:latin typeface="+mj-lt"/>
          <a:ea typeface="+mn-ea"/>
          <a:cs typeface="Verdana"/>
        </a:defRPr>
      </a:lvl2pPr>
      <a:lvl3pPr marL="1073150" indent="-357188" algn="l" defTabSz="457200" rtl="0" eaLnBrk="1" latinLnBrk="0" hangingPunct="1">
        <a:spcBef>
          <a:spcPts val="0"/>
        </a:spcBef>
        <a:buFont typeface="Lucida Grande"/>
        <a:buChar char="-"/>
        <a:defRPr sz="2800" kern="1200">
          <a:solidFill>
            <a:schemeClr val="tx1"/>
          </a:solidFill>
          <a:latin typeface="+mj-lt"/>
          <a:ea typeface="+mn-ea"/>
          <a:cs typeface="Verdana"/>
        </a:defRPr>
      </a:lvl3pPr>
      <a:lvl4pPr marL="1430338" indent="-355600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4pPr>
      <a:lvl5pPr marL="1793875" indent="-360363" algn="l" defTabSz="457200" rtl="0" eaLnBrk="1" latinLnBrk="0" hangingPunct="1">
        <a:spcBef>
          <a:spcPts val="0"/>
        </a:spcBef>
        <a:buFont typeface="Lucida Grande"/>
        <a:buChar char="-"/>
        <a:defRPr sz="2400" kern="1200">
          <a:solidFill>
            <a:schemeClr val="tx1"/>
          </a:solidFill>
          <a:latin typeface="+mj-lt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990" y="234260"/>
            <a:ext cx="7268601" cy="2623239"/>
          </a:xfrm>
        </p:spPr>
        <p:txBody>
          <a:bodyPr>
            <a:noAutofit/>
          </a:bodyPr>
          <a:lstStyle/>
          <a:p>
            <a:r>
              <a:rPr lang="en-US" altLang="en-US" sz="4400" dirty="0" err="1">
                <a:ea typeface="ＭＳ Ｐゴシック" panose="020B0600070205080204" pitchFamily="34" charset="-128"/>
              </a:rPr>
              <a:t>Spatio</a:t>
            </a:r>
            <a:r>
              <a:rPr lang="en-US" altLang="en-US" sz="4400" dirty="0">
                <a:ea typeface="ＭＳ Ｐゴシック" panose="020B0600070205080204" pitchFamily="34" charset="-128"/>
              </a:rPr>
              <a:t>-temporal dynamics of regional mortality in EU Member States between 2002 and 2016</a:t>
            </a:r>
            <a:endParaRPr lang="nl-NL" sz="4400" b="0" dirty="0">
              <a:solidFill>
                <a:srgbClr val="00142E"/>
              </a:solidFill>
            </a:endParaRP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75990" y="3102375"/>
            <a:ext cx="4713427" cy="1752600"/>
          </a:xfrm>
        </p:spPr>
        <p:txBody>
          <a:bodyPr/>
          <a:lstStyle/>
          <a:p>
            <a:r>
              <a:rPr lang="nl-NL" b="1" u="sng" dirty="0"/>
              <a:t>Rok </a:t>
            </a:r>
            <a:r>
              <a:rPr lang="nl-NL" b="1" u="sng" dirty="0" smtClean="0"/>
              <a:t>Hrzic</a:t>
            </a:r>
            <a:r>
              <a:rPr lang="nl-NL" b="1" u="sng" baseline="30000" dirty="0" smtClean="0"/>
              <a:t>1</a:t>
            </a:r>
            <a:r>
              <a:rPr lang="nl-NL" b="1" dirty="0"/>
              <a:t>, Tobias Vogt</a:t>
            </a:r>
            <a:r>
              <a:rPr lang="nl-NL" b="1" baseline="30000" dirty="0"/>
              <a:t>2</a:t>
            </a:r>
            <a:r>
              <a:rPr lang="nl-NL" b="1" dirty="0"/>
              <a:t>, Helmut Brand</a:t>
            </a:r>
            <a:r>
              <a:rPr lang="nl-NL" b="1" baseline="30000" dirty="0"/>
              <a:t>1</a:t>
            </a:r>
            <a:endParaRPr lang="nl-NL" b="1" dirty="0"/>
          </a:p>
          <a:p>
            <a:endParaRPr lang="en-GB" dirty="0" smtClean="0"/>
          </a:p>
          <a:p>
            <a:r>
              <a:rPr lang="en-GB" dirty="0" smtClean="0"/>
              <a:t>1</a:t>
            </a:r>
            <a:r>
              <a:rPr lang="en-GB" dirty="0"/>
              <a:t>. Maastricht University, Department of International </a:t>
            </a:r>
            <a:r>
              <a:rPr lang="en-GB" dirty="0" smtClean="0"/>
              <a:t>Health, </a:t>
            </a:r>
            <a:r>
              <a:rPr lang="en-US" altLang="en-US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Care and Public Health Research Institute (CAPHRI</a:t>
            </a:r>
            <a:r>
              <a:rPr lang="en-US" altLang="en-US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)</a:t>
            </a:r>
            <a:endParaRPr lang="nl-NL" dirty="0"/>
          </a:p>
          <a:p>
            <a:r>
              <a:rPr lang="en-GB" dirty="0"/>
              <a:t>2. University of Groningen, Population Research Centre</a:t>
            </a:r>
            <a:endParaRPr lang="nl-NL" dirty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30 November </a:t>
            </a:r>
            <a:r>
              <a:rPr lang="en-GB" dirty="0"/>
              <a:t>2018</a:t>
            </a:r>
          </a:p>
          <a:p>
            <a:endParaRPr lang="en-GB" dirty="0"/>
          </a:p>
        </p:txBody>
      </p:sp>
      <p:pic>
        <p:nvPicPr>
          <p:cNvPr id="8" name="Afbeelding 7" descr="Future l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919" y="3596031"/>
            <a:ext cx="3532883" cy="326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nl-NL" dirty="0"/>
          </a:p>
        </p:txBody>
      </p:sp>
      <p:pic>
        <p:nvPicPr>
          <p:cNvPr id="1026" name="Picture 2" descr="https://upload.wikimedia.org/wikipedia/commons/thumb/2/2a/Iron_Curtain_map.svg/1000px-Iron_Curtain_map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191" y="976868"/>
            <a:ext cx="4878766" cy="52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39119" y="3007688"/>
            <a:ext cx="207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mortality in middle and old 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093" y="3007688"/>
            <a:ext cx="207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mortality in middle and old age</a:t>
            </a:r>
          </a:p>
        </p:txBody>
      </p:sp>
      <p:sp>
        <p:nvSpPr>
          <p:cNvPr id="6" name="Right Arrow 5"/>
          <p:cNvSpPr/>
          <p:nvPr/>
        </p:nvSpPr>
        <p:spPr>
          <a:xfrm rot="19465053">
            <a:off x="4729876" y="3780230"/>
            <a:ext cx="880411" cy="3303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170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3</a:t>
            </a:fld>
            <a:endParaRPr lang="nl-NL"/>
          </a:p>
        </p:txBody>
      </p:sp>
      <p:grpSp>
        <p:nvGrpSpPr>
          <p:cNvPr id="9" name="Group 8"/>
          <p:cNvGrpSpPr/>
          <p:nvPr/>
        </p:nvGrpSpPr>
        <p:grpSpPr>
          <a:xfrm>
            <a:off x="234988" y="1108433"/>
            <a:ext cx="2196618" cy="2246905"/>
            <a:chOff x="766610" y="1612234"/>
            <a:chExt cx="2636092" cy="2696438"/>
          </a:xfrm>
        </p:grpSpPr>
        <p:sp>
          <p:nvSpPr>
            <p:cNvPr id="13" name="Cube 12"/>
            <p:cNvSpPr/>
            <p:nvPr/>
          </p:nvSpPr>
          <p:spPr>
            <a:xfrm>
              <a:off x="1454259" y="2256889"/>
              <a:ext cx="1343891" cy="1343890"/>
            </a:xfrm>
            <a:prstGeom prst="cube">
              <a:avLst>
                <a:gd name="adj" fmla="val 64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7913" y="3994722"/>
              <a:ext cx="483236" cy="31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Age</a:t>
              </a:r>
              <a:endParaRPr lang="nl-NL" dirty="0"/>
            </a:p>
          </p:txBody>
        </p:sp>
        <p:sp>
          <p:nvSpPr>
            <p:cNvPr id="12" name="Cube 11"/>
            <p:cNvSpPr/>
            <p:nvPr/>
          </p:nvSpPr>
          <p:spPr>
            <a:xfrm>
              <a:off x="1344399" y="2381197"/>
              <a:ext cx="1343891" cy="1343890"/>
            </a:xfrm>
            <a:prstGeom prst="cube">
              <a:avLst>
                <a:gd name="adj" fmla="val 64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Cube 10"/>
            <p:cNvSpPr/>
            <p:nvPr/>
          </p:nvSpPr>
          <p:spPr>
            <a:xfrm>
              <a:off x="1234539" y="2488684"/>
              <a:ext cx="1343891" cy="1343890"/>
            </a:xfrm>
            <a:prstGeom prst="cube">
              <a:avLst>
                <a:gd name="adj" fmla="val 64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Cube 9"/>
            <p:cNvSpPr/>
            <p:nvPr/>
          </p:nvSpPr>
          <p:spPr>
            <a:xfrm>
              <a:off x="1123130" y="2620567"/>
              <a:ext cx="1343891" cy="1343890"/>
            </a:xfrm>
            <a:prstGeom prst="cube">
              <a:avLst>
                <a:gd name="adj" fmla="val 6443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577124" y="3136624"/>
              <a:ext cx="692922" cy="31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Region</a:t>
              </a:r>
              <a:endParaRPr lang="nl-NL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8650836">
              <a:off x="2415986" y="3692418"/>
              <a:ext cx="594812" cy="31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Years</a:t>
              </a:r>
              <a:endParaRPr lang="nl-NL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0010" y="1612234"/>
              <a:ext cx="2552692" cy="7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Eurostat </a:t>
              </a:r>
            </a:p>
            <a:p>
              <a:pPr algn="ctr"/>
              <a:r>
                <a:rPr lang="en-US" sz="1600" i="1" dirty="0" smtClean="0"/>
                <a:t>regional male mortality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4958" y="3633567"/>
            <a:ext cx="2364686" cy="2235421"/>
            <a:chOff x="3759320" y="1608699"/>
            <a:chExt cx="2837785" cy="2682656"/>
          </a:xfrm>
        </p:grpSpPr>
        <p:sp>
          <p:nvSpPr>
            <p:cNvPr id="14" name="Cube 13"/>
            <p:cNvSpPr/>
            <p:nvPr/>
          </p:nvSpPr>
          <p:spPr>
            <a:xfrm>
              <a:off x="4506267" y="2256889"/>
              <a:ext cx="1343891" cy="1343890"/>
            </a:xfrm>
            <a:prstGeom prst="cube">
              <a:avLst>
                <a:gd name="adj" fmla="val 644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Cube 14"/>
            <p:cNvSpPr/>
            <p:nvPr/>
          </p:nvSpPr>
          <p:spPr>
            <a:xfrm>
              <a:off x="4396407" y="2381197"/>
              <a:ext cx="1343891" cy="1343890"/>
            </a:xfrm>
            <a:prstGeom prst="cube">
              <a:avLst>
                <a:gd name="adj" fmla="val 644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Cube 15"/>
            <p:cNvSpPr/>
            <p:nvPr/>
          </p:nvSpPr>
          <p:spPr>
            <a:xfrm>
              <a:off x="4286547" y="2488684"/>
              <a:ext cx="1343891" cy="1343890"/>
            </a:xfrm>
            <a:prstGeom prst="cube">
              <a:avLst>
                <a:gd name="adj" fmla="val 644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Cube 16"/>
            <p:cNvSpPr/>
            <p:nvPr/>
          </p:nvSpPr>
          <p:spPr>
            <a:xfrm>
              <a:off x="4175138" y="2620567"/>
              <a:ext cx="1343891" cy="1343890"/>
            </a:xfrm>
            <a:prstGeom prst="cube">
              <a:avLst>
                <a:gd name="adj" fmla="val 644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29920" y="3977405"/>
              <a:ext cx="483236" cy="31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Age</a:t>
              </a:r>
              <a:endParaRPr lang="nl-NL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635389" y="3091105"/>
              <a:ext cx="692921" cy="31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Region</a:t>
              </a:r>
              <a:endParaRPr lang="nl-NL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650836">
              <a:off x="5527342" y="3646897"/>
              <a:ext cx="594813" cy="3139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Years</a:t>
              </a:r>
              <a:endParaRPr lang="nl-NL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59320" y="1608699"/>
              <a:ext cx="2837785" cy="70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 smtClean="0"/>
                <a:t>Eurostat </a:t>
              </a:r>
            </a:p>
            <a:p>
              <a:pPr algn="ctr"/>
              <a:r>
                <a:rPr lang="en-US" sz="1600" i="1" dirty="0" smtClean="0"/>
                <a:t>regional female mortality</a:t>
              </a:r>
              <a:endParaRPr lang="nl-NL" sz="1600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91025" y="1467389"/>
            <a:ext cx="3059016" cy="3875311"/>
            <a:chOff x="2862105" y="1140958"/>
            <a:chExt cx="3322586" cy="4209214"/>
          </a:xfrm>
        </p:grpSpPr>
        <p:pic>
          <p:nvPicPr>
            <p:cNvPr id="2050" name="Picture 2" descr="Image result for k means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289" y="2508585"/>
              <a:ext cx="2924218" cy="284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3106223" y="1140958"/>
              <a:ext cx="26721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K-means clustering algorithm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62105" y="1500155"/>
              <a:ext cx="3322586" cy="702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latin typeface="+mj-lt"/>
                </a:rPr>
                <a:t>a</a:t>
              </a:r>
              <a:r>
                <a:rPr lang="en-US" sz="1200" i="1" dirty="0" smtClean="0">
                  <a:latin typeface="+mj-lt"/>
                </a:rPr>
                <a:t>ims to group observations (</a:t>
              </a:r>
              <a:r>
                <a:rPr lang="en-US" sz="1200" b="1" i="1" dirty="0" smtClean="0">
                  <a:latin typeface="+mj-lt"/>
                </a:rPr>
                <a:t>regions</a:t>
              </a:r>
              <a:r>
                <a:rPr lang="en-US" sz="1200" i="1" dirty="0" smtClean="0">
                  <a:latin typeface="+mj-lt"/>
                </a:rPr>
                <a:t>) into clusters in which each observation belongs to the cluster with the nearest mean.</a:t>
              </a:r>
              <a:endParaRPr lang="nl-NL" sz="1200" i="1" dirty="0">
                <a:latin typeface="+mj-lt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 rot="1592943">
            <a:off x="2008480" y="2390279"/>
            <a:ext cx="761389" cy="4836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ight Arrow 28"/>
          <p:cNvSpPr/>
          <p:nvPr/>
        </p:nvSpPr>
        <p:spPr>
          <a:xfrm rot="19941019">
            <a:off x="2015303" y="4393742"/>
            <a:ext cx="761389" cy="4836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42" y="787345"/>
            <a:ext cx="2555238" cy="18251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/>
          <a:srcRect l="19051" r="8268"/>
          <a:stretch/>
        </p:blipFill>
        <p:spPr>
          <a:xfrm>
            <a:off x="6283830" y="3405268"/>
            <a:ext cx="2780565" cy="2732682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 rot="19288180">
            <a:off x="5518341" y="2193405"/>
            <a:ext cx="761389" cy="4836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TextBox 31"/>
          <p:cNvSpPr txBox="1"/>
          <p:nvPr/>
        </p:nvSpPr>
        <p:spPr>
          <a:xfrm>
            <a:off x="6672868" y="394243"/>
            <a:ext cx="1720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Elbow plots </a:t>
            </a:r>
          </a:p>
          <a:p>
            <a:pPr algn="ctr"/>
            <a:r>
              <a:rPr lang="en-US" sz="1200" i="1" dirty="0" smtClean="0"/>
              <a:t>were used to determine </a:t>
            </a:r>
          </a:p>
          <a:p>
            <a:pPr algn="ctr"/>
            <a:r>
              <a:rPr lang="en-US" sz="1200" i="1" dirty="0" smtClean="0"/>
              <a:t>optimal cluster number</a:t>
            </a:r>
            <a:endParaRPr lang="en-US" sz="1200" i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270780" y="6044180"/>
            <a:ext cx="224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Choropleths </a:t>
            </a:r>
          </a:p>
          <a:p>
            <a:pPr algn="ctr"/>
            <a:r>
              <a:rPr lang="en-US" sz="1200" i="1" dirty="0" smtClean="0"/>
              <a:t>were examined to determine the </a:t>
            </a:r>
          </a:p>
          <a:p>
            <a:pPr algn="ctr"/>
            <a:r>
              <a:rPr lang="en-US" sz="1200" i="1" dirty="0" smtClean="0"/>
              <a:t>position of the east-west border</a:t>
            </a:r>
            <a:endParaRPr lang="en-US" sz="1200" i="1" dirty="0" smtClean="0"/>
          </a:p>
        </p:txBody>
      </p:sp>
      <p:sp>
        <p:nvSpPr>
          <p:cNvPr id="34" name="Right Arrow 33"/>
          <p:cNvSpPr/>
          <p:nvPr/>
        </p:nvSpPr>
        <p:spPr>
          <a:xfrm rot="5400000">
            <a:off x="7259800" y="2730823"/>
            <a:ext cx="761389" cy="48360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34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4</a:t>
            </a:fld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" y="1170260"/>
            <a:ext cx="4572000" cy="457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34" y="117026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messages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We examined the borders of the east-west EU mortality gap using K-means clustering of regional </a:t>
            </a:r>
            <a:r>
              <a:rPr lang="en-GB" dirty="0" smtClean="0"/>
              <a:t>data</a:t>
            </a:r>
          </a:p>
          <a:p>
            <a:pPr lvl="0"/>
            <a:endParaRPr lang="nl-NL" dirty="0"/>
          </a:p>
          <a:p>
            <a:pPr lvl="0"/>
            <a:r>
              <a:rPr lang="en-GB" dirty="0"/>
              <a:t>We found a persistent, yet changing low regional mortality border that does not precisely reflect political borders between western and CEE Member States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AD4A-C94A-7B42-9E17-606C7F366C4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23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astricht University">
  <a:themeElements>
    <a:clrScheme name="UM">
      <a:dk1>
        <a:srgbClr val="001C3D"/>
      </a:dk1>
      <a:lt1>
        <a:srgbClr val="FFFFFF"/>
      </a:lt1>
      <a:dk2>
        <a:srgbClr val="00A2DB"/>
      </a:dk2>
      <a:lt2>
        <a:srgbClr val="FFFFFF"/>
      </a:lt2>
      <a:accent1>
        <a:srgbClr val="E84E10"/>
      </a:accent1>
      <a:accent2>
        <a:srgbClr val="00A2DB"/>
      </a:accent2>
      <a:accent3>
        <a:srgbClr val="001C3D"/>
      </a:accent3>
      <a:accent4>
        <a:srgbClr val="F3A687"/>
      </a:accent4>
      <a:accent5>
        <a:srgbClr val="7FD0ED"/>
      </a:accent5>
      <a:accent6>
        <a:srgbClr val="7F8D9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173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Lucida Grande</vt:lpstr>
      <vt:lpstr>Verdana</vt:lpstr>
      <vt:lpstr>Maastricht University</vt:lpstr>
      <vt:lpstr>Spatio-temporal dynamics of regional mortality in EU Member States between 2002 and 2016</vt:lpstr>
      <vt:lpstr>Background</vt:lpstr>
      <vt:lpstr>Methods</vt:lpstr>
      <vt:lpstr>Results</vt:lpstr>
      <vt:lpstr>Key messages</vt:lpstr>
    </vt:vector>
  </TitlesOfParts>
  <Manager/>
  <Company>Maastricht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cp:keywords/>
  <dc:description/>
  <cp:lastModifiedBy>Hrzic Rok (INTHEALTH)</cp:lastModifiedBy>
  <cp:revision>173</cp:revision>
  <cp:lastPrinted>2016-01-22T13:02:05Z</cp:lastPrinted>
  <dcterms:created xsi:type="dcterms:W3CDTF">2016-01-20T13:07:02Z</dcterms:created>
  <dcterms:modified xsi:type="dcterms:W3CDTF">2018-11-09T13:47:21Z</dcterms:modified>
  <cp:category/>
</cp:coreProperties>
</file>