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72" r:id="rId10"/>
    <p:sldId id="265" r:id="rId11"/>
    <p:sldId id="273" r:id="rId12"/>
    <p:sldId id="266" r:id="rId13"/>
    <p:sldId id="274" r:id="rId14"/>
    <p:sldId id="267" r:id="rId15"/>
    <p:sldId id="275" r:id="rId16"/>
    <p:sldId id="268" r:id="rId17"/>
    <p:sldId id="269" r:id="rId18"/>
    <p:sldId id="270" r:id="rId19"/>
    <p:sldId id="271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958"/>
    <a:srgbClr val="FFCC99"/>
    <a:srgbClr val="CCCCFF"/>
    <a:srgbClr val="FF9999"/>
    <a:srgbClr val="800000"/>
    <a:srgbClr val="2F5597"/>
    <a:srgbClr val="99CCFF"/>
    <a:srgbClr val="66CCFF"/>
    <a:srgbClr val="3399FF"/>
    <a:srgbClr val="092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4A3C9-8696-4A3A-BE18-F52E0B28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3A3F6D-5C5D-41FE-8444-4F22673A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7C55A-B38F-4656-A0ED-02C8768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FE776-17DB-4CBD-9983-94187C6A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CAF78-A7BE-496B-B0CB-39C565C0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3A235-8879-43C0-8EA3-02AC4BDF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B5337F-24CF-4780-8AE4-1A485254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B6B24-5B23-4862-B191-9CB0F5A0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5C61F-5561-48A8-BD9B-68BEB18F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B70B0-CDAA-4621-B881-D7C79FC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FE718-5F71-4095-910F-93340074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B4F825-34FE-4C8D-8B2D-7874BEB0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DB6B7-3492-4AE3-9D50-B9323FBE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15E7D-8CAB-4953-ADB4-C555C2FE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4472C-9C9C-4993-8A4A-97787ED6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5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473AF-AD90-4B1B-B264-88E7E7DE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15767-D388-4CFB-BD41-C2A2BAD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22894-DE3C-40BF-8BDC-F33F05F5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D0D45-9328-4983-833B-898E2930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CA592-9E77-471C-BC56-5E3DE3F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C30DE-B837-4893-9A82-E0CC3067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CED54-16CB-4B66-8A30-49159455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3AAD4-56A7-4F3B-A617-36FF65CF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10BC6-4995-44ED-AFE7-ED3166C8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457A6-50B5-4D63-BB99-F732DFAC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3695-5F65-41E9-8738-EA1E2D0E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18D8-10CF-4A0A-8E23-546F80F07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1A99F7-2315-4CF2-8326-F20E722B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2D6770-E5F0-4CD4-B5EE-49DEDA2D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CA618B-9995-468F-A306-3128A9A9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2CA17-9964-4049-8C49-5728F52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BDA08-C87B-4537-BA73-D47B3AD7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FA93AF-E228-4E7D-BCED-BB59A33C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98476-2222-4EB6-9A6D-A20C2F66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0CBE34-B463-43D3-9A50-7F945C2C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0816E-2311-4358-95B0-9CE786C2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EA035-E2D1-4F6C-ABF4-0BA9EB90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DA726E-6E94-45D5-BD67-7CEEC6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7CE426-DC57-4534-B6A3-43B570A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8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AA3D3-B5C6-4EE7-9924-A79570FA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49F4B1-EFB3-4F91-B26C-E2AAE66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E6CF98-04E4-47AB-82B5-98C003D9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37792-0400-46C2-B030-4436095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ADB41F-D9E7-445C-B32A-2F65BB39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97E8BB-3A25-43C0-866B-D4D2F78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E211-47A1-48AD-8EAB-233F0137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8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A82B3-9D37-43E9-8B2B-744FE185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81FDF-E231-4EDF-9469-F7C3CC08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2F05CE-0F3F-4C05-82E7-D2EA709B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B073C3-1FD5-4A0F-BC7D-6F441E1D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8B0F8-450F-4CFB-82D9-B8D996B0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C9174-13D5-41FB-8791-882E419F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1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6DA7-92B3-4ECF-8A36-B60483FB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925343-23B7-4EDC-A74E-81570894F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400CBD-AA2D-42DF-9154-848F4C3C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8C367B-9834-4BBE-B393-8A2F007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94ED6E-CDAB-48DB-9662-9CD402AA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045A7C-DA34-4C46-A505-D990DFC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D9F1E5F-0EFA-460B-9CFB-8273FA0A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5F03FD-6B68-4667-B712-915BF30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6813D-54E9-4CF2-A58E-EE003E23A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9824-B4F4-4E7B-AED6-C5DEB539B74E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B20F3-0A0D-491E-8ECA-908F2FA4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C3B6A-114E-4827-971E-273CCA12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694F0-76AB-4959-A409-2B0F5F72D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B</a:t>
            </a:r>
            <a:b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Reorder</a:t>
            </a:r>
            <a:endParaRPr lang="zh-TW" altLang="en-US" sz="4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6B2D77-E167-4A7C-8005-41E62262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746854"/>
            <a:ext cx="10058399" cy="82792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B3958"/>
                </a:solidFill>
              </a:rPr>
              <a:t>110061575</a:t>
            </a:r>
            <a:br>
              <a:rPr lang="en-US" altLang="zh-TW" dirty="0">
                <a:solidFill>
                  <a:srgbClr val="0B3958"/>
                </a:solidFill>
              </a:rPr>
            </a:br>
            <a:r>
              <a:rPr lang="en-US" altLang="zh-TW" dirty="0">
                <a:solidFill>
                  <a:srgbClr val="0B3958"/>
                </a:solidFill>
              </a:rPr>
              <a:t>RUI-HSUAN WANG</a:t>
            </a:r>
            <a:endParaRPr lang="zh-TW" altLang="en-US" dirty="0">
              <a:solidFill>
                <a:srgbClr val="0B3958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ACCFD48-7702-4E57-8E13-40341CFEB27D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5233F1-5475-4424-B572-B6C41B7B9A3F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061FE4-E2AC-456C-B114-A4A696BB4E40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5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II= 1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01C4718D-9E18-41F7-88A4-5F9758467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20901"/>
              </p:ext>
            </p:extLst>
          </p:nvPr>
        </p:nvGraphicFramePr>
        <p:xfrm>
          <a:off x="1050925" y="14844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763140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042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5463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59454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82356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414097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5227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640826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3845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Cycle 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9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A[0, 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B[0, 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 t[0]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1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A[0, 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 B[0, 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 t[1]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76860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5E2D78-DCCA-43A6-8CDB-FEBE5D9125E6}"/>
              </a:ext>
            </a:extLst>
          </p:cNvPr>
          <p:cNvSpPr txBox="1"/>
          <p:nvPr/>
        </p:nvSpPr>
        <p:spPr>
          <a:xfrm>
            <a:off x="9796727" y="1309996"/>
            <a:ext cx="17363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Cache hit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II =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81DCFA-6811-46B8-BFEF-AB01CD71A039}"/>
              </a:ext>
            </a:extLst>
          </p:cNvPr>
          <p:cNvSpPr txBox="1"/>
          <p:nvPr/>
        </p:nvSpPr>
        <p:spPr>
          <a:xfrm>
            <a:off x="1050925" y="2685894"/>
            <a:ext cx="5807987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4A0B0D-D2A4-4D28-AA63-283611F77B62}"/>
              </a:ext>
            </a:extLst>
          </p:cNvPr>
          <p:cNvCxnSpPr>
            <a:cxnSpLocks/>
          </p:cNvCxnSpPr>
          <p:nvPr/>
        </p:nvCxnSpPr>
        <p:spPr>
          <a:xfrm flipV="1">
            <a:off x="4591050" y="1733550"/>
            <a:ext cx="5041813" cy="53965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II= 1 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4130A3-F91F-4FB2-95EB-9C40F6C06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72"/>
          <a:stretch/>
        </p:blipFill>
        <p:spPr>
          <a:xfrm>
            <a:off x="794380" y="1513060"/>
            <a:ext cx="10603239" cy="35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3: II= 1 + UNROLL Loop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FD2A8B-F021-4C42-A323-FF27BBE89879}"/>
              </a:ext>
            </a:extLst>
          </p:cNvPr>
          <p:cNvSpPr txBox="1"/>
          <p:nvPr/>
        </p:nvSpPr>
        <p:spPr>
          <a:xfrm>
            <a:off x="5852182" y="2409509"/>
            <a:ext cx="566518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699AD0-0BBE-45D4-AF3D-2C8312E46D06}"/>
              </a:ext>
            </a:extLst>
          </p:cNvPr>
          <p:cNvSpPr txBox="1"/>
          <p:nvPr/>
        </p:nvSpPr>
        <p:spPr>
          <a:xfrm>
            <a:off x="1138950" y="2626024"/>
            <a:ext cx="422253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j=0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[k][0];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][0] = result;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j=1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[k][1];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][1] = result;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j=2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[2];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[k][2];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][2] = result;</a:t>
            </a:r>
          </a:p>
        </p:txBody>
      </p:sp>
    </p:spTree>
    <p:extLst>
      <p:ext uri="{BB962C8B-B14F-4D97-AF65-F5344CB8AC3E}">
        <p14:creationId xmlns:p14="http://schemas.microsoft.com/office/powerpoint/2010/main" val="239567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303"/>
            <a:ext cx="10058400" cy="8332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3: II= 1 + UNROLL Loop </a:t>
            </a:r>
            <a:b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199" y="1415835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BFA4601B-D055-4254-A065-B0A9BC85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52"/>
          <a:stretch/>
        </p:blipFill>
        <p:spPr>
          <a:xfrm>
            <a:off x="504743" y="1719563"/>
            <a:ext cx="11182511" cy="3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ARRAY_PARTITION:  increases the amount of read and write ports for the storage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(Read)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57697-6B78-4C53-BA6A-ECC242EE6F2D}"/>
              </a:ext>
            </a:extLst>
          </p:cNvPr>
          <p:cNvSpPr txBox="1"/>
          <p:nvPr/>
        </p:nvSpPr>
        <p:spPr>
          <a:xfrm>
            <a:off x="650178" y="3063478"/>
            <a:ext cx="5218386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E27EBF-737C-47B4-A6E1-F61C15DEE348}"/>
              </a:ext>
            </a:extLst>
          </p:cNvPr>
          <p:cNvSpPr txBox="1"/>
          <p:nvPr/>
        </p:nvSpPr>
        <p:spPr>
          <a:xfrm>
            <a:off x="6096000" y="3063478"/>
            <a:ext cx="5707117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509970-F6D8-4E8A-BB49-4A73E2233F15}"/>
              </a:ext>
            </a:extLst>
          </p:cNvPr>
          <p:cNvSpPr txBox="1"/>
          <p:nvPr/>
        </p:nvSpPr>
        <p:spPr>
          <a:xfrm>
            <a:off x="5534742" y="2653486"/>
            <a:ext cx="657159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ARRAY_PARTITION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2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ARRAY_PARTITION:  increases the amount of read and write ports for the storage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(Write)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4CC3A9E-269B-4FEB-81F5-C2475C678BCE}"/>
              </a:ext>
            </a:extLst>
          </p:cNvPr>
          <p:cNvSpPr txBox="1"/>
          <p:nvPr/>
        </p:nvSpPr>
        <p:spPr>
          <a:xfrm>
            <a:off x="5645370" y="2691569"/>
            <a:ext cx="6127530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writeC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2EEE6-F1EE-4F1D-8C80-B4FAC3CB5085}"/>
              </a:ext>
            </a:extLst>
          </p:cNvPr>
          <p:cNvSpPr txBox="1"/>
          <p:nvPr/>
        </p:nvSpPr>
        <p:spPr>
          <a:xfrm>
            <a:off x="555735" y="3907286"/>
            <a:ext cx="49937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ARRAY_PARTITION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2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3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09"/>
            <a:ext cx="10058400" cy="8332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</a:t>
            </a:r>
            <a:b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111103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6451D7-D028-4FB1-8794-BC14BCFCA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7"/>
          <a:stretch/>
        </p:blipFill>
        <p:spPr>
          <a:xfrm>
            <a:off x="445433" y="1504807"/>
            <a:ext cx="11301134" cy="36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67522"/>
              </p:ext>
            </p:extLst>
          </p:nvPr>
        </p:nvGraphicFramePr>
        <p:xfrm>
          <a:off x="231226" y="1894252"/>
          <a:ext cx="11729548" cy="29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7284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Emulation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Unit total 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Unit Utilization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77.8372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62.346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0.549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84.257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75.2701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0.496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66.2336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zh-TW" sz="2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0.393</a:t>
                      </a:r>
                      <a:endParaRPr lang="zh-TW" sz="2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81.435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89982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Emulation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73544"/>
              </p:ext>
            </p:extLst>
          </p:nvPr>
        </p:nvGraphicFramePr>
        <p:xfrm>
          <a:off x="231225" y="1894252"/>
          <a:ext cx="11729553" cy="29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141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HW Emulation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Compute Unit total time (ms)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Compute Unit Utilization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43106.8984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0.035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90.368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42709.6992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67.764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42657.1992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65.874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42562.6992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66.253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89982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Emulation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0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712622"/>
              </p:ext>
            </p:extLst>
          </p:nvPr>
        </p:nvGraphicFramePr>
        <p:xfrm>
          <a:off x="231223" y="1999014"/>
          <a:ext cx="11729553" cy="251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141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Hardware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Top Memory Writing Rate (MB/s)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Top Memory Reading Rate (MB/s)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 = 1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5633.4902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0.229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0.134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0.048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4591.9902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0.283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0.141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4933.8799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0.343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0.148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0.054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E495C-C9DD-4FC4-B51B-B4B03239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9"/>
            <a:ext cx="10515600" cy="5138274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59FAFDA6-1ECA-446F-BD78-49103C619E40}"/>
              </a:ext>
            </a:extLst>
          </p:cNvPr>
          <p:cNvGrpSpPr/>
          <p:nvPr/>
        </p:nvGrpSpPr>
        <p:grpSpPr>
          <a:xfrm>
            <a:off x="770364" y="1652953"/>
            <a:ext cx="10194071" cy="3552093"/>
            <a:chOff x="945896" y="1164825"/>
            <a:chExt cx="10194071" cy="3552093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C3E40DA-6537-4FB7-BF50-11D5E409F0C3}"/>
                </a:ext>
              </a:extLst>
            </p:cNvPr>
            <p:cNvSpPr txBox="1"/>
            <p:nvPr/>
          </p:nvSpPr>
          <p:spPr>
            <a:xfrm>
              <a:off x="2400071" y="1193739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D0AA7AE-BF3E-4A20-B7DF-4F0F1DA13E91}"/>
                </a:ext>
              </a:extLst>
            </p:cNvPr>
            <p:cNvGrpSpPr/>
            <p:nvPr/>
          </p:nvGrpSpPr>
          <p:grpSpPr>
            <a:xfrm>
              <a:off x="945896" y="1164825"/>
              <a:ext cx="10194071" cy="3552093"/>
              <a:chOff x="945896" y="1164825"/>
              <a:chExt cx="10194071" cy="3552093"/>
            </a:xfrm>
          </p:grpSpPr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610DC522-FFC2-4F3C-A9D2-905113E53898}"/>
                  </a:ext>
                </a:extLst>
              </p:cNvPr>
              <p:cNvGrpSpPr/>
              <p:nvPr/>
            </p:nvGrpSpPr>
            <p:grpSpPr>
              <a:xfrm>
                <a:off x="945896" y="1615736"/>
                <a:ext cx="2729459" cy="3101182"/>
                <a:chOff x="945896" y="1615736"/>
                <a:chExt cx="2729459" cy="310118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C04CB94-4484-4C6A-A7FD-AD6DF53E4E5D}"/>
                    </a:ext>
                  </a:extLst>
                </p:cNvPr>
                <p:cNvSpPr/>
                <p:nvPr/>
              </p:nvSpPr>
              <p:spPr>
                <a:xfrm>
                  <a:off x="1367161" y="1766656"/>
                  <a:ext cx="2308194" cy="2308194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5AEF60E-2CA2-4561-893F-85773B0160DB}"/>
                    </a:ext>
                  </a:extLst>
                </p:cNvPr>
                <p:cNvSpPr txBox="1"/>
                <p:nvPr/>
              </p:nvSpPr>
              <p:spPr>
                <a:xfrm>
                  <a:off x="2243778" y="4009032"/>
                  <a:ext cx="5549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845CEC90-9D40-4F14-ACA7-4DA879FC2F4F}"/>
                    </a:ext>
                  </a:extLst>
                </p:cNvPr>
                <p:cNvCxnSpPr/>
                <p:nvPr/>
              </p:nvCxnSpPr>
              <p:spPr>
                <a:xfrm>
                  <a:off x="1367161" y="1615736"/>
                  <a:ext cx="230819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單箭頭接點 15">
                  <a:extLst>
                    <a:ext uri="{FF2B5EF4-FFF2-40B4-BE49-F238E27FC236}">
                      <a16:creationId xmlns:a16="http://schemas.microsoft.com/office/drawing/2014/main" id="{2650C1A1-CDD0-47C0-BD6E-AF30E65E0641}"/>
                    </a:ext>
                  </a:extLst>
                </p:cNvPr>
                <p:cNvCxnSpPr/>
                <p:nvPr/>
              </p:nvCxnSpPr>
              <p:spPr>
                <a:xfrm>
                  <a:off x="1251751" y="1766656"/>
                  <a:ext cx="0" cy="23081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59A8140-AB9A-4849-BC51-1A7F1EF60FE9}"/>
                    </a:ext>
                  </a:extLst>
                </p:cNvPr>
                <p:cNvSpPr txBox="1"/>
                <p:nvPr/>
              </p:nvSpPr>
              <p:spPr>
                <a:xfrm>
                  <a:off x="945896" y="2528283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FBB5AD66-021F-43DE-8345-5DDBA4988B75}"/>
                    </a:ext>
                  </a:extLst>
                </p:cNvPr>
                <p:cNvGrpSpPr/>
                <p:nvPr/>
              </p:nvGrpSpPr>
              <p:grpSpPr>
                <a:xfrm>
                  <a:off x="1540417" y="2095130"/>
                  <a:ext cx="2004873" cy="1611830"/>
                  <a:chOff x="1540417" y="2095130"/>
                  <a:chExt cx="2004873" cy="1611830"/>
                </a:xfrm>
              </p:grpSpPr>
              <p:cxnSp>
                <p:nvCxnSpPr>
                  <p:cNvPr id="29" name="直線單箭頭接點 28">
                    <a:extLst>
                      <a:ext uri="{FF2B5EF4-FFF2-40B4-BE49-F238E27FC236}">
                        <a16:creationId xmlns:a16="http://schemas.microsoft.com/office/drawing/2014/main" id="{4CDB6F41-EF5C-4C7D-958D-ECAECEDA25CC}"/>
                      </a:ext>
                    </a:extLst>
                  </p:cNvPr>
                  <p:cNvCxnSpPr/>
                  <p:nvPr/>
                </p:nvCxnSpPr>
                <p:spPr>
                  <a:xfrm>
                    <a:off x="1547815" y="209513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單箭頭接點 30">
                    <a:extLst>
                      <a:ext uri="{FF2B5EF4-FFF2-40B4-BE49-F238E27FC236}">
                        <a16:creationId xmlns:a16="http://schemas.microsoft.com/office/drawing/2014/main" id="{272C6182-F7C3-4533-B650-2FF03CB038BA}"/>
                      </a:ext>
                    </a:extLst>
                  </p:cNvPr>
                  <p:cNvCxnSpPr/>
                  <p:nvPr/>
                </p:nvCxnSpPr>
                <p:spPr>
                  <a:xfrm>
                    <a:off x="1547814" y="260942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單箭頭接點 31">
                    <a:extLst>
                      <a:ext uri="{FF2B5EF4-FFF2-40B4-BE49-F238E27FC236}">
                        <a16:creationId xmlns:a16="http://schemas.microsoft.com/office/drawing/2014/main" id="{0C14E0E1-D32D-4EF6-A3CF-34C022D88378}"/>
                      </a:ext>
                    </a:extLst>
                  </p:cNvPr>
                  <p:cNvCxnSpPr/>
                  <p:nvPr/>
                </p:nvCxnSpPr>
                <p:spPr>
                  <a:xfrm>
                    <a:off x="1547814" y="3144175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單箭頭接點 32">
                    <a:extLst>
                      <a:ext uri="{FF2B5EF4-FFF2-40B4-BE49-F238E27FC236}">
                        <a16:creationId xmlns:a16="http://schemas.microsoft.com/office/drawing/2014/main" id="{CC5D09F6-CD2E-4ACD-8D80-BE11311C6389}"/>
                      </a:ext>
                    </a:extLst>
                  </p:cNvPr>
                  <p:cNvCxnSpPr/>
                  <p:nvPr/>
                </p:nvCxnSpPr>
                <p:spPr>
                  <a:xfrm>
                    <a:off x="1540417" y="370696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接點 52">
                    <a:extLst>
                      <a:ext uri="{FF2B5EF4-FFF2-40B4-BE49-F238E27FC236}">
                        <a16:creationId xmlns:a16="http://schemas.microsoft.com/office/drawing/2014/main" id="{09F6C36D-A7DA-49EA-8917-4D74FB9D8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7814" y="2095130"/>
                    <a:ext cx="1990078" cy="486261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2E4C64C9-316A-45E6-BFF0-C62AE50BA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0417" y="2619652"/>
                    <a:ext cx="1964008" cy="493011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FC85B035-5D02-4E33-9C98-948B8FC0B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3775" y="3144175"/>
                    <a:ext cx="1923325" cy="536027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9B80EB01-D279-4625-A5E7-BE75B6C311AA}"/>
                  </a:ext>
                </a:extLst>
              </p:cNvPr>
              <p:cNvGrpSpPr/>
              <p:nvPr/>
            </p:nvGrpSpPr>
            <p:grpSpPr>
              <a:xfrm>
                <a:off x="5003581" y="1164825"/>
                <a:ext cx="2172527" cy="3535756"/>
                <a:chOff x="5089407" y="1190040"/>
                <a:chExt cx="2172527" cy="3535756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21543A2-A731-43F7-B8F1-4D47D5D317DF}"/>
                    </a:ext>
                  </a:extLst>
                </p:cNvPr>
                <p:cNvSpPr/>
                <p:nvPr/>
              </p:nvSpPr>
              <p:spPr>
                <a:xfrm>
                  <a:off x="5523390" y="1766656"/>
                  <a:ext cx="1738544" cy="230819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F4FD6994-3000-4B35-ADD9-62DA3BAEEFAF}"/>
                    </a:ext>
                  </a:extLst>
                </p:cNvPr>
                <p:cNvSpPr txBox="1"/>
                <p:nvPr/>
              </p:nvSpPr>
              <p:spPr>
                <a:xfrm>
                  <a:off x="6129609" y="4017910"/>
                  <a:ext cx="52610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AC67A09E-E8C9-4FB7-B0F7-FE47B3BD244E}"/>
                    </a:ext>
                  </a:extLst>
                </p:cNvPr>
                <p:cNvSpPr txBox="1"/>
                <p:nvPr/>
              </p:nvSpPr>
              <p:spPr>
                <a:xfrm>
                  <a:off x="5089407" y="2528283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52FC9B4B-C1AC-4F47-85FF-37F81B0DB8CE}"/>
                    </a:ext>
                  </a:extLst>
                </p:cNvPr>
                <p:cNvCxnSpPr/>
                <p:nvPr/>
              </p:nvCxnSpPr>
              <p:spPr>
                <a:xfrm>
                  <a:off x="5425735" y="1774296"/>
                  <a:ext cx="0" cy="23081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>
                  <a:extLst>
                    <a:ext uri="{FF2B5EF4-FFF2-40B4-BE49-F238E27FC236}">
                      <a16:creationId xmlns:a16="http://schemas.microsoft.com/office/drawing/2014/main" id="{49BF7CBA-5089-423D-8955-16BCF8047881}"/>
                    </a:ext>
                  </a:extLst>
                </p:cNvPr>
                <p:cNvCxnSpPr/>
                <p:nvPr/>
              </p:nvCxnSpPr>
              <p:spPr>
                <a:xfrm>
                  <a:off x="5523390" y="1615736"/>
                  <a:ext cx="173854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A787ED51-3C5D-4786-8814-F5EC43B116BA}"/>
                    </a:ext>
                  </a:extLst>
                </p:cNvPr>
                <p:cNvSpPr txBox="1"/>
                <p:nvPr/>
              </p:nvSpPr>
              <p:spPr>
                <a:xfrm>
                  <a:off x="6271475" y="1190040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908D5E65-2181-4061-9903-7E0172058601}"/>
                    </a:ext>
                  </a:extLst>
                </p:cNvPr>
                <p:cNvGrpSpPr/>
                <p:nvPr/>
              </p:nvGrpSpPr>
              <p:grpSpPr>
                <a:xfrm>
                  <a:off x="5635367" y="2095130"/>
                  <a:ext cx="1540750" cy="1611830"/>
                  <a:chOff x="5578247" y="2095130"/>
                  <a:chExt cx="1597870" cy="1611830"/>
                </a:xfrm>
              </p:grpSpPr>
              <p:grpSp>
                <p:nvGrpSpPr>
                  <p:cNvPr id="46" name="群組 45">
                    <a:extLst>
                      <a:ext uri="{FF2B5EF4-FFF2-40B4-BE49-F238E27FC236}">
                        <a16:creationId xmlns:a16="http://schemas.microsoft.com/office/drawing/2014/main" id="{E536C3CF-581E-4FCB-A895-1DC29CC9E9B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7" y="2095130"/>
                    <a:ext cx="1597870" cy="1611830"/>
                    <a:chOff x="5578246" y="2095130"/>
                    <a:chExt cx="2004873" cy="1611830"/>
                  </a:xfrm>
                </p:grpSpPr>
                <p:cxnSp>
                  <p:nvCxnSpPr>
                    <p:cNvPr id="34" name="直線單箭頭接點 33">
                      <a:extLst>
                        <a:ext uri="{FF2B5EF4-FFF2-40B4-BE49-F238E27FC236}">
                          <a16:creationId xmlns:a16="http://schemas.microsoft.com/office/drawing/2014/main" id="{62650E0C-A8ED-440E-B269-43721391A8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4" y="209513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單箭頭接點 34">
                      <a:extLst>
                        <a:ext uri="{FF2B5EF4-FFF2-40B4-BE49-F238E27FC236}">
                          <a16:creationId xmlns:a16="http://schemas.microsoft.com/office/drawing/2014/main" id="{8AF1982C-3B15-456F-B482-676B6EF27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260942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單箭頭接點 35">
                      <a:extLst>
                        <a:ext uri="{FF2B5EF4-FFF2-40B4-BE49-F238E27FC236}">
                          <a16:creationId xmlns:a16="http://schemas.microsoft.com/office/drawing/2014/main" id="{37DB1FA3-33FA-49B6-9231-0CFF70D38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3144175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線單箭頭接點 36">
                      <a:extLst>
                        <a:ext uri="{FF2B5EF4-FFF2-40B4-BE49-F238E27FC236}">
                          <a16:creationId xmlns:a16="http://schemas.microsoft.com/office/drawing/2014/main" id="{F29CC6EA-FD8B-4C77-8A3B-64ABCC6482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8246" y="370696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群組 61">
                    <a:extLst>
                      <a:ext uri="{FF2B5EF4-FFF2-40B4-BE49-F238E27FC236}">
                        <a16:creationId xmlns:a16="http://schemas.microsoft.com/office/drawing/2014/main" id="{A210569D-A504-4BEC-A183-B359DF7275A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8" y="2105128"/>
                    <a:ext cx="1503914" cy="1585072"/>
                    <a:chOff x="5578247" y="2105128"/>
                    <a:chExt cx="1997475" cy="1585072"/>
                  </a:xfrm>
                </p:grpSpPr>
                <p:cxnSp>
                  <p:nvCxnSpPr>
                    <p:cNvPr id="59" name="直線接點 58">
                      <a:extLst>
                        <a:ext uri="{FF2B5EF4-FFF2-40B4-BE49-F238E27FC236}">
                          <a16:creationId xmlns:a16="http://schemas.microsoft.com/office/drawing/2014/main" id="{7D3FE938-0866-47FA-A91D-91AA4A3D4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85644" y="2105128"/>
                      <a:ext cx="1990078" cy="48626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21A40C1B-5A9D-4955-B4E4-8D7B56D3E4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78247" y="2629650"/>
                      <a:ext cx="1964008" cy="49301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線接點 60">
                      <a:extLst>
                        <a:ext uri="{FF2B5EF4-FFF2-40B4-BE49-F238E27FC236}">
                          <a16:creationId xmlns:a16="http://schemas.microsoft.com/office/drawing/2014/main" id="{57D3AEF1-E6E9-4C62-AF67-46B07987CC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81605" y="3154173"/>
                      <a:ext cx="1923325" cy="536027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E28B615A-1EB7-4B27-925B-63661411C5DC}"/>
                  </a:ext>
                </a:extLst>
              </p:cNvPr>
              <p:cNvGrpSpPr/>
              <p:nvPr/>
            </p:nvGrpSpPr>
            <p:grpSpPr>
              <a:xfrm>
                <a:off x="8343872" y="1181076"/>
                <a:ext cx="2796095" cy="3519505"/>
                <a:chOff x="7955872" y="1193739"/>
                <a:chExt cx="2796095" cy="351950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E515A71-4E87-4228-9944-07D11A312982}"/>
                    </a:ext>
                  </a:extLst>
                </p:cNvPr>
                <p:cNvSpPr/>
                <p:nvPr/>
              </p:nvSpPr>
              <p:spPr>
                <a:xfrm rot="16200000">
                  <a:off x="8240697" y="1481831"/>
                  <a:ext cx="1738544" cy="230819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3F37F87-C271-4434-B0D5-C3F93B07710C}"/>
                    </a:ext>
                  </a:extLst>
                </p:cNvPr>
                <p:cNvSpPr txBox="1"/>
                <p:nvPr/>
              </p:nvSpPr>
              <p:spPr>
                <a:xfrm>
                  <a:off x="8846916" y="4005358"/>
                  <a:ext cx="52610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97665BC-12EC-417A-B64C-9E31D93FCDA8}"/>
                    </a:ext>
                  </a:extLst>
                </p:cNvPr>
                <p:cNvSpPr txBox="1"/>
                <p:nvPr/>
              </p:nvSpPr>
              <p:spPr>
                <a:xfrm>
                  <a:off x="8988782" y="1193739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9E88D1AB-2B90-4D1E-B825-CF68F899FC08}"/>
                    </a:ext>
                  </a:extLst>
                </p:cNvPr>
                <p:cNvCxnSpPr/>
                <p:nvPr/>
              </p:nvCxnSpPr>
              <p:spPr>
                <a:xfrm>
                  <a:off x="7955872" y="1621962"/>
                  <a:ext cx="230819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>
                  <a:extLst>
                    <a:ext uri="{FF2B5EF4-FFF2-40B4-BE49-F238E27FC236}">
                      <a16:creationId xmlns:a16="http://schemas.microsoft.com/office/drawing/2014/main" id="{BB7BD09D-9DA9-417E-B10D-59C6F46F037B}"/>
                    </a:ext>
                  </a:extLst>
                </p:cNvPr>
                <p:cNvCxnSpPr/>
                <p:nvPr/>
              </p:nvCxnSpPr>
              <p:spPr>
                <a:xfrm>
                  <a:off x="10377996" y="1774296"/>
                  <a:ext cx="0" cy="17309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83C347D-D27D-472E-851F-532736A9DA64}"/>
                    </a:ext>
                  </a:extLst>
                </p:cNvPr>
                <p:cNvSpPr txBox="1"/>
                <p:nvPr/>
              </p:nvSpPr>
              <p:spPr>
                <a:xfrm>
                  <a:off x="10439061" y="2520643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群組 63">
                  <a:extLst>
                    <a:ext uri="{FF2B5EF4-FFF2-40B4-BE49-F238E27FC236}">
                      <a16:creationId xmlns:a16="http://schemas.microsoft.com/office/drawing/2014/main" id="{72B51B3F-77B5-4AF9-9A4F-150165CC5608}"/>
                    </a:ext>
                  </a:extLst>
                </p:cNvPr>
                <p:cNvGrpSpPr/>
                <p:nvPr/>
              </p:nvGrpSpPr>
              <p:grpSpPr>
                <a:xfrm rot="5400000">
                  <a:off x="8311034" y="1839232"/>
                  <a:ext cx="1597870" cy="1611830"/>
                  <a:chOff x="5578247" y="2095130"/>
                  <a:chExt cx="1597870" cy="1611830"/>
                </a:xfrm>
              </p:grpSpPr>
              <p:grpSp>
                <p:nvGrpSpPr>
                  <p:cNvPr id="65" name="群組 64">
                    <a:extLst>
                      <a:ext uri="{FF2B5EF4-FFF2-40B4-BE49-F238E27FC236}">
                        <a16:creationId xmlns:a16="http://schemas.microsoft.com/office/drawing/2014/main" id="{6A235932-8BAB-450A-9853-2D1835F0A14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7" y="2095130"/>
                    <a:ext cx="1597870" cy="1611830"/>
                    <a:chOff x="5578246" y="2095130"/>
                    <a:chExt cx="2004873" cy="1611830"/>
                  </a:xfrm>
                </p:grpSpPr>
                <p:cxnSp>
                  <p:nvCxnSpPr>
                    <p:cNvPr id="70" name="直線單箭頭接點 69">
                      <a:extLst>
                        <a:ext uri="{FF2B5EF4-FFF2-40B4-BE49-F238E27FC236}">
                          <a16:creationId xmlns:a16="http://schemas.microsoft.com/office/drawing/2014/main" id="{3B268143-5BE1-483A-B7C6-F3A1315BB0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4" y="209513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線單箭頭接點 70">
                      <a:extLst>
                        <a:ext uri="{FF2B5EF4-FFF2-40B4-BE49-F238E27FC236}">
                          <a16:creationId xmlns:a16="http://schemas.microsoft.com/office/drawing/2014/main" id="{6A84ACAB-3817-46CE-8EAE-89911D6A24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260942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線單箭頭接點 71">
                      <a:extLst>
                        <a:ext uri="{FF2B5EF4-FFF2-40B4-BE49-F238E27FC236}">
                          <a16:creationId xmlns:a16="http://schemas.microsoft.com/office/drawing/2014/main" id="{D2AE4CB3-EDDF-4D4D-B56B-BBF55B78D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3144175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單箭頭接點 72">
                      <a:extLst>
                        <a:ext uri="{FF2B5EF4-FFF2-40B4-BE49-F238E27FC236}">
                          <a16:creationId xmlns:a16="http://schemas.microsoft.com/office/drawing/2014/main" id="{9328C679-12F9-44BF-880E-531162D671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8246" y="370696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9E77ED84-5922-4D65-80D2-621699683093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8" y="2105128"/>
                    <a:ext cx="1503913" cy="1585072"/>
                    <a:chOff x="5578248" y="2105128"/>
                    <a:chExt cx="1997474" cy="1585072"/>
                  </a:xfrm>
                </p:grpSpPr>
                <p:cxnSp>
                  <p:nvCxnSpPr>
                    <p:cNvPr id="67" name="直線接點 66">
                      <a:extLst>
                        <a:ext uri="{FF2B5EF4-FFF2-40B4-BE49-F238E27FC236}">
                          <a16:creationId xmlns:a16="http://schemas.microsoft.com/office/drawing/2014/main" id="{9D66251F-4404-4BFA-A4FB-C81CFACA1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85645" y="2105128"/>
                      <a:ext cx="1990077" cy="48626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線接點 67">
                      <a:extLst>
                        <a:ext uri="{FF2B5EF4-FFF2-40B4-BE49-F238E27FC236}">
                          <a16:creationId xmlns:a16="http://schemas.microsoft.com/office/drawing/2014/main" id="{0B50CE84-8E7F-45E4-8ECD-D0251A43C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78248" y="2629651"/>
                      <a:ext cx="1964007" cy="49301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接點 68">
                      <a:extLst>
                        <a:ext uri="{FF2B5EF4-FFF2-40B4-BE49-F238E27FC236}">
                          <a16:creationId xmlns:a16="http://schemas.microsoft.com/office/drawing/2014/main" id="{C70DBDF8-7CA2-4586-967E-D37B68CCC6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81605" y="3154173"/>
                      <a:ext cx="1923325" cy="536027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4" name="等於 73">
                <a:extLst>
                  <a:ext uri="{FF2B5EF4-FFF2-40B4-BE49-F238E27FC236}">
                    <a16:creationId xmlns:a16="http://schemas.microsoft.com/office/drawing/2014/main" id="{797351FD-3467-4BC5-83B4-B673C440454E}"/>
                  </a:ext>
                </a:extLst>
              </p:cNvPr>
              <p:cNvSpPr/>
              <p:nvPr/>
            </p:nvSpPr>
            <p:spPr>
              <a:xfrm>
                <a:off x="4079949" y="2520643"/>
                <a:ext cx="688538" cy="623532"/>
              </a:xfrm>
              <a:prstGeom prst="mathEqual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乘號 74">
                <a:extLst>
                  <a:ext uri="{FF2B5EF4-FFF2-40B4-BE49-F238E27FC236}">
                    <a16:creationId xmlns:a16="http://schemas.microsoft.com/office/drawing/2014/main" id="{46F82B3E-88AB-42D9-ADDF-BEDABDA014DB}"/>
                  </a:ext>
                </a:extLst>
              </p:cNvPr>
              <p:cNvSpPr/>
              <p:nvPr/>
            </p:nvSpPr>
            <p:spPr>
              <a:xfrm>
                <a:off x="7369500" y="2424531"/>
                <a:ext cx="815755" cy="815755"/>
              </a:xfrm>
              <a:prstGeom prst="mathMultiply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21B8528-3DFC-4C53-B35E-22A0AA36460F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58B20DA-736D-41B4-A6DC-9D61D94A7EDF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5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Loop Reorder algorithm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Pragma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2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What if k is in the outer loop?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6E5C29-2068-4F7A-BC6F-2582B1357BD6}"/>
              </a:ext>
            </a:extLst>
          </p:cNvPr>
          <p:cNvSpPr txBox="1"/>
          <p:nvPr/>
        </p:nvSpPr>
        <p:spPr>
          <a:xfrm>
            <a:off x="2183906" y="1633493"/>
            <a:ext cx="803429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48126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will have cache miss, result in worse performance.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E4828DB-77A4-477F-9E3E-537FE02FA245}"/>
              </a:ext>
            </a:extLst>
          </p:cNvPr>
          <p:cNvSpPr txBox="1"/>
          <p:nvPr/>
        </p:nvSpPr>
        <p:spPr>
          <a:xfrm>
            <a:off x="2224539" y="1681867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E243D73-05B6-45EA-A7C5-57FAEC242574}"/>
              </a:ext>
            </a:extLst>
          </p:cNvPr>
          <p:cNvSpPr/>
          <p:nvPr/>
        </p:nvSpPr>
        <p:spPr>
          <a:xfrm>
            <a:off x="1191629" y="2254784"/>
            <a:ext cx="2308194" cy="230819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DED190C-471F-4BCD-B70D-BFAA93A2A220}"/>
              </a:ext>
            </a:extLst>
          </p:cNvPr>
          <p:cNvSpPr txBox="1"/>
          <p:nvPr/>
        </p:nvSpPr>
        <p:spPr>
          <a:xfrm>
            <a:off x="2068246" y="44971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AD33374-D2EE-4AF6-BA88-96AF9FDEE244}"/>
              </a:ext>
            </a:extLst>
          </p:cNvPr>
          <p:cNvCxnSpPr/>
          <p:nvPr/>
        </p:nvCxnSpPr>
        <p:spPr>
          <a:xfrm>
            <a:off x="1191629" y="2103864"/>
            <a:ext cx="2308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B702112-533B-4F23-AC6E-994B0412D6E7}"/>
              </a:ext>
            </a:extLst>
          </p:cNvPr>
          <p:cNvSpPr txBox="1"/>
          <p:nvPr/>
        </p:nvSpPr>
        <p:spPr>
          <a:xfrm>
            <a:off x="770364" y="3016411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DC9A1EA-2E88-48F5-A6EB-75011724AAE2}"/>
              </a:ext>
            </a:extLst>
          </p:cNvPr>
          <p:cNvGrpSpPr/>
          <p:nvPr/>
        </p:nvGrpSpPr>
        <p:grpSpPr>
          <a:xfrm>
            <a:off x="1364885" y="2583258"/>
            <a:ext cx="2004873" cy="1611830"/>
            <a:chOff x="1540417" y="2095130"/>
            <a:chExt cx="2004873" cy="1611830"/>
          </a:xfrm>
        </p:grpSpPr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B36954D0-F7DD-476F-A767-66AC9D30C7E1}"/>
                </a:ext>
              </a:extLst>
            </p:cNvPr>
            <p:cNvCxnSpPr/>
            <p:nvPr/>
          </p:nvCxnSpPr>
          <p:spPr>
            <a:xfrm>
              <a:off x="1547815" y="209513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333B56D5-EF32-4BAE-9BC3-5A3219C6B7AB}"/>
                </a:ext>
              </a:extLst>
            </p:cNvPr>
            <p:cNvCxnSpPr/>
            <p:nvPr/>
          </p:nvCxnSpPr>
          <p:spPr>
            <a:xfrm>
              <a:off x="1547814" y="260942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1114237A-DC80-4C6A-B8C9-22AC891DAD13}"/>
                </a:ext>
              </a:extLst>
            </p:cNvPr>
            <p:cNvCxnSpPr/>
            <p:nvPr/>
          </p:nvCxnSpPr>
          <p:spPr>
            <a:xfrm>
              <a:off x="1547814" y="3144175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B3DF0A45-84E0-46D1-BA48-CD5BFFD4FF6E}"/>
                </a:ext>
              </a:extLst>
            </p:cNvPr>
            <p:cNvCxnSpPr/>
            <p:nvPr/>
          </p:nvCxnSpPr>
          <p:spPr>
            <a:xfrm>
              <a:off x="1540417" y="370696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5A357885-4C2D-4B1D-B73A-F027C2D33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7814" y="2095130"/>
              <a:ext cx="1990078" cy="486261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C30E0BA9-9045-49DE-9EA7-D9CDD5F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417" y="2619652"/>
              <a:ext cx="1964008" cy="493011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C10251-8627-4074-97B7-A4C90137E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775" y="3144175"/>
              <a:ext cx="1923325" cy="536027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D25A9870-8789-455D-B698-31D8146F3B3C}"/>
              </a:ext>
            </a:extLst>
          </p:cNvPr>
          <p:cNvSpPr/>
          <p:nvPr/>
        </p:nvSpPr>
        <p:spPr>
          <a:xfrm>
            <a:off x="5262032" y="2229569"/>
            <a:ext cx="1738544" cy="2308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1E4E2BE-28AE-45DE-A2B2-1624C5CA6C60}"/>
              </a:ext>
            </a:extLst>
          </p:cNvPr>
          <p:cNvSpPr txBox="1"/>
          <p:nvPr/>
        </p:nvSpPr>
        <p:spPr>
          <a:xfrm>
            <a:off x="5868251" y="44808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07958B-C048-405B-8A3A-83C2AF1DC53B}"/>
              </a:ext>
            </a:extLst>
          </p:cNvPr>
          <p:cNvSpPr txBox="1"/>
          <p:nvPr/>
        </p:nvSpPr>
        <p:spPr>
          <a:xfrm>
            <a:off x="4828049" y="2991196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0536FBE-B1FE-47E1-ABFD-F599BED5EE74}"/>
              </a:ext>
            </a:extLst>
          </p:cNvPr>
          <p:cNvCxnSpPr/>
          <p:nvPr/>
        </p:nvCxnSpPr>
        <p:spPr>
          <a:xfrm>
            <a:off x="5164377" y="2237209"/>
            <a:ext cx="0" cy="230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020B7B4-CC2F-4538-A428-90088730B1C0}"/>
              </a:ext>
            </a:extLst>
          </p:cNvPr>
          <p:cNvCxnSpPr/>
          <p:nvPr/>
        </p:nvCxnSpPr>
        <p:spPr>
          <a:xfrm>
            <a:off x="5262032" y="2078649"/>
            <a:ext cx="17385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3DF6448-B442-4FFB-92EF-F2E7B3EF6D49}"/>
              </a:ext>
            </a:extLst>
          </p:cNvPr>
          <p:cNvSpPr txBox="1"/>
          <p:nvPr/>
        </p:nvSpPr>
        <p:spPr>
          <a:xfrm>
            <a:off x="6010117" y="16529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138D48B6-2022-49C0-AE37-2C230CC998DE}"/>
              </a:ext>
            </a:extLst>
          </p:cNvPr>
          <p:cNvGrpSpPr/>
          <p:nvPr/>
        </p:nvGrpSpPr>
        <p:grpSpPr>
          <a:xfrm rot="5400000">
            <a:off x="5148011" y="2614951"/>
            <a:ext cx="1955127" cy="1479581"/>
            <a:chOff x="5578247" y="2095130"/>
            <a:chExt cx="1597870" cy="1611830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8E05CB98-06D2-4DC5-A186-E7A990A6A6F4}"/>
                </a:ext>
              </a:extLst>
            </p:cNvPr>
            <p:cNvGrpSpPr/>
            <p:nvPr/>
          </p:nvGrpSpPr>
          <p:grpSpPr>
            <a:xfrm>
              <a:off x="5578247" y="2095130"/>
              <a:ext cx="1597870" cy="1611830"/>
              <a:chOff x="5578246" y="2095130"/>
              <a:chExt cx="2004873" cy="1611830"/>
            </a:xfrm>
          </p:grpSpPr>
          <p:cxnSp>
            <p:nvCxnSpPr>
              <p:cNvPr id="107" name="直線單箭頭接點 106">
                <a:extLst>
                  <a:ext uri="{FF2B5EF4-FFF2-40B4-BE49-F238E27FC236}">
                    <a16:creationId xmlns:a16="http://schemas.microsoft.com/office/drawing/2014/main" id="{322DF192-D599-42F6-BE52-693B7EB6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4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FEF4E3F4-6949-41B3-9C47-D79487617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單箭頭接點 108">
                <a:extLst>
                  <a:ext uri="{FF2B5EF4-FFF2-40B4-BE49-F238E27FC236}">
                    <a16:creationId xmlns:a16="http://schemas.microsoft.com/office/drawing/2014/main" id="{B63FA73F-0F57-4882-8EDD-23C0FC304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B4B4C1B4-ABEA-4829-A0B0-A50B66FFB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8246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994DDAD9-6305-49E8-844F-D0BE5E59BC93}"/>
                </a:ext>
              </a:extLst>
            </p:cNvPr>
            <p:cNvGrpSpPr/>
            <p:nvPr/>
          </p:nvGrpSpPr>
          <p:grpSpPr>
            <a:xfrm>
              <a:off x="5578248" y="2105128"/>
              <a:ext cx="1503914" cy="1585072"/>
              <a:chOff x="5578247" y="2105128"/>
              <a:chExt cx="1997475" cy="1585072"/>
            </a:xfrm>
          </p:grpSpPr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594DE0F3-E9A5-468F-AF52-BC51E9743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644" y="2105128"/>
                <a:ext cx="1990078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032FD614-77D6-491C-AA2D-44730646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8247" y="2629650"/>
                <a:ext cx="1964008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C1D3A9E1-DE10-4B18-9E0A-1298D1758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605" y="3154173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0160EE37-0C9A-40CA-AF8B-32F79A92474B}"/>
              </a:ext>
            </a:extLst>
          </p:cNvPr>
          <p:cNvSpPr/>
          <p:nvPr/>
        </p:nvSpPr>
        <p:spPr>
          <a:xfrm rot="16200000">
            <a:off x="8453165" y="1957296"/>
            <a:ext cx="1738544" cy="2308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B67FD9A-E9B4-4390-A591-EF681DEBE70C}"/>
              </a:ext>
            </a:extLst>
          </p:cNvPr>
          <p:cNvSpPr txBox="1"/>
          <p:nvPr/>
        </p:nvSpPr>
        <p:spPr>
          <a:xfrm>
            <a:off x="9059384" y="44808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C407A0D-4EA6-4BBA-B874-A523D07EED37}"/>
              </a:ext>
            </a:extLst>
          </p:cNvPr>
          <p:cNvSpPr txBox="1"/>
          <p:nvPr/>
        </p:nvSpPr>
        <p:spPr>
          <a:xfrm>
            <a:off x="9201250" y="166920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767AE8A-76C6-4EF2-917C-EEAF661440AE}"/>
              </a:ext>
            </a:extLst>
          </p:cNvPr>
          <p:cNvCxnSpPr/>
          <p:nvPr/>
        </p:nvCxnSpPr>
        <p:spPr>
          <a:xfrm>
            <a:off x="8168340" y="2097427"/>
            <a:ext cx="2308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F6DBCF-BA54-434D-AEE1-CE4B501D86BB}"/>
              </a:ext>
            </a:extLst>
          </p:cNvPr>
          <p:cNvCxnSpPr/>
          <p:nvPr/>
        </p:nvCxnSpPr>
        <p:spPr>
          <a:xfrm>
            <a:off x="10590464" y="2249761"/>
            <a:ext cx="0" cy="1730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7FC6BE6-1AA6-4BB4-A47A-2961578B201D}"/>
              </a:ext>
            </a:extLst>
          </p:cNvPr>
          <p:cNvSpPr txBox="1"/>
          <p:nvPr/>
        </p:nvSpPr>
        <p:spPr>
          <a:xfrm>
            <a:off x="10651529" y="29961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7E67FB4-33F6-4C81-8DDA-67242B7626B2}"/>
              </a:ext>
            </a:extLst>
          </p:cNvPr>
          <p:cNvGrpSpPr/>
          <p:nvPr/>
        </p:nvGrpSpPr>
        <p:grpSpPr>
          <a:xfrm>
            <a:off x="8523502" y="2408387"/>
            <a:ext cx="1597870" cy="1413651"/>
            <a:chOff x="5578247" y="2095130"/>
            <a:chExt cx="1597870" cy="1611830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20CEC1DD-4896-462A-87FF-8AB4D1748065}"/>
                </a:ext>
              </a:extLst>
            </p:cNvPr>
            <p:cNvGrpSpPr/>
            <p:nvPr/>
          </p:nvGrpSpPr>
          <p:grpSpPr>
            <a:xfrm>
              <a:off x="5578247" y="2095130"/>
              <a:ext cx="1597870" cy="1611830"/>
              <a:chOff x="5578246" y="2095130"/>
              <a:chExt cx="2004873" cy="1611830"/>
            </a:xfrm>
          </p:grpSpPr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150819C-D19E-4D62-A8AB-A19A09928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4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6727241B-85BD-489D-AC56-38D63DE89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>
                <a:extLst>
                  <a:ext uri="{FF2B5EF4-FFF2-40B4-BE49-F238E27FC236}">
                    <a16:creationId xmlns:a16="http://schemas.microsoft.com/office/drawing/2014/main" id="{0B755A31-4DC3-496E-A54C-633450212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489B5D6D-3C43-43D6-8D62-9147D9494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8246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95671760-B1F3-4314-B9C5-2315188F0986}"/>
                </a:ext>
              </a:extLst>
            </p:cNvPr>
            <p:cNvGrpSpPr/>
            <p:nvPr/>
          </p:nvGrpSpPr>
          <p:grpSpPr>
            <a:xfrm>
              <a:off x="5578248" y="2105128"/>
              <a:ext cx="1503913" cy="1585072"/>
              <a:chOff x="5578248" y="2105128"/>
              <a:chExt cx="1997474" cy="1585072"/>
            </a:xfrm>
          </p:grpSpPr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27D2A20B-DE88-4F4D-8230-621B228710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85645" y="2105128"/>
                <a:ext cx="1990077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24640FAD-ABAE-4DDE-B675-7654FB69068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78248" y="2629651"/>
                <a:ext cx="1964006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210B1815-7E51-45E2-8E3B-50AA393547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81606" y="3154173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等於 90">
            <a:extLst>
              <a:ext uri="{FF2B5EF4-FFF2-40B4-BE49-F238E27FC236}">
                <a16:creationId xmlns:a16="http://schemas.microsoft.com/office/drawing/2014/main" id="{2D15332E-E40B-4FA1-BF33-FA630A273D74}"/>
              </a:ext>
            </a:extLst>
          </p:cNvPr>
          <p:cNvSpPr/>
          <p:nvPr/>
        </p:nvSpPr>
        <p:spPr>
          <a:xfrm>
            <a:off x="3904417" y="3008771"/>
            <a:ext cx="688538" cy="623532"/>
          </a:xfrm>
          <a:prstGeom prst="mathEqual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乘號 91">
            <a:extLst>
              <a:ext uri="{FF2B5EF4-FFF2-40B4-BE49-F238E27FC236}">
                <a16:creationId xmlns:a16="http://schemas.microsoft.com/office/drawing/2014/main" id="{0B6A1D5A-FB06-4A35-A6FE-8828CEAFCBE5}"/>
              </a:ext>
            </a:extLst>
          </p:cNvPr>
          <p:cNvSpPr/>
          <p:nvPr/>
        </p:nvSpPr>
        <p:spPr>
          <a:xfrm>
            <a:off x="7193968" y="2912659"/>
            <a:ext cx="815755" cy="8157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731C621A-A47B-4198-A42C-1962C421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143185"/>
              </p:ext>
            </p:extLst>
          </p:nvPr>
        </p:nvGraphicFramePr>
        <p:xfrm>
          <a:off x="1657348" y="1538242"/>
          <a:ext cx="4572001" cy="189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0122016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206482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5845518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30907614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866766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77876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75438551"/>
                    </a:ext>
                  </a:extLst>
                </a:gridCol>
              </a:tblGrid>
              <a:tr h="472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4588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42590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53565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47937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5" name="表格 21">
            <a:extLst>
              <a:ext uri="{FF2B5EF4-FFF2-40B4-BE49-F238E27FC236}">
                <a16:creationId xmlns:a16="http://schemas.microsoft.com/office/drawing/2014/main" id="{A78C19A6-67C5-4191-A4D5-A7C97DD5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09962"/>
              </p:ext>
            </p:extLst>
          </p:nvPr>
        </p:nvGraphicFramePr>
        <p:xfrm>
          <a:off x="8029772" y="1567508"/>
          <a:ext cx="2190752" cy="40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10195795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62791915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7372194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25683934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302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52576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083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88882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47233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0644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06183"/>
                  </a:ext>
                </a:extLst>
              </a:tr>
            </a:tbl>
          </a:graphicData>
        </a:graphic>
      </p:graphicFrame>
      <p:graphicFrame>
        <p:nvGraphicFramePr>
          <p:cNvPr id="22" name="表格 24">
            <a:extLst>
              <a:ext uri="{FF2B5EF4-FFF2-40B4-BE49-F238E27FC236}">
                <a16:creationId xmlns:a16="http://schemas.microsoft.com/office/drawing/2014/main" id="{90023B30-59BF-44D8-8F3B-5C63A733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0422"/>
              </p:ext>
            </p:extLst>
          </p:nvPr>
        </p:nvGraphicFramePr>
        <p:xfrm>
          <a:off x="1657348" y="38374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graphicFrame>
        <p:nvGraphicFramePr>
          <p:cNvPr id="81" name="表格 24">
            <a:extLst>
              <a:ext uri="{FF2B5EF4-FFF2-40B4-BE49-F238E27FC236}">
                <a16:creationId xmlns:a16="http://schemas.microsoft.com/office/drawing/2014/main" id="{EF2E5AD0-5116-465E-8E42-DFB0DCDCD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51163"/>
              </p:ext>
            </p:extLst>
          </p:nvPr>
        </p:nvGraphicFramePr>
        <p:xfrm>
          <a:off x="1657348" y="48961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33B036-ADD7-4A95-8F6A-3035DED0FC60}"/>
              </a:ext>
            </a:extLst>
          </p:cNvPr>
          <p:cNvSpPr txBox="1"/>
          <p:nvPr/>
        </p:nvSpPr>
        <p:spPr>
          <a:xfrm>
            <a:off x="2314575" y="3832840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miss,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requested from main memory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B6BB89A-1907-42B1-85B5-C585842C4DFD}"/>
              </a:ext>
            </a:extLst>
          </p:cNvPr>
          <p:cNvSpPr txBox="1"/>
          <p:nvPr/>
        </p:nvSpPr>
        <p:spPr>
          <a:xfrm>
            <a:off x="2314575" y="4862799"/>
            <a:ext cx="4206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hit,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loaded as part of cache line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3D2C33-728A-4432-AB76-52896D9279B4}"/>
              </a:ext>
            </a:extLst>
          </p:cNvPr>
          <p:cNvSpPr txBox="1"/>
          <p:nvPr/>
        </p:nvSpPr>
        <p:spPr>
          <a:xfrm>
            <a:off x="3713958" y="98273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7667BAE-232F-439C-AAB8-81D260E2D75A}"/>
              </a:ext>
            </a:extLst>
          </p:cNvPr>
          <p:cNvSpPr txBox="1"/>
          <p:nvPr/>
        </p:nvSpPr>
        <p:spPr>
          <a:xfrm>
            <a:off x="6546663" y="2247372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2474A96-C015-4B29-A0A8-C56F0660158B}"/>
              </a:ext>
            </a:extLst>
          </p:cNvPr>
          <p:cNvSpPr txBox="1"/>
          <p:nvPr/>
        </p:nvSpPr>
        <p:spPr>
          <a:xfrm>
            <a:off x="8895758" y="101881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9252E3F3-5102-4981-8AF1-5ECB0B623609}"/>
              </a:ext>
            </a:extLst>
          </p:cNvPr>
          <p:cNvSpPr/>
          <p:nvPr/>
        </p:nvSpPr>
        <p:spPr>
          <a:xfrm>
            <a:off x="1290927" y="1703058"/>
            <a:ext cx="4467225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C7B7B13F-0374-4955-AE54-B767297B73C3}"/>
              </a:ext>
            </a:extLst>
          </p:cNvPr>
          <p:cNvSpPr/>
          <p:nvPr/>
        </p:nvSpPr>
        <p:spPr>
          <a:xfrm rot="5400000">
            <a:off x="7050169" y="2749588"/>
            <a:ext cx="3157966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1F0A0CA-B5D4-4B1F-BBB7-FA034CB019F1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A7C6A0-EF1D-4427-9492-0D4F3087A85D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B1671D-D181-4C1A-A87F-7F80ABA8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343700"/>
          </a:xfrm>
        </p:spPr>
        <p:txBody>
          <a:bodyPr/>
          <a:lstStyle/>
          <a:p>
            <a:r>
              <a:rPr lang="en-US" altLang="zh-TW" dirty="0"/>
              <a:t>Change loop order to decrease the cache miss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1F0A0CA-B5D4-4B1F-BBB7-FA034CB019F1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A7C6A0-EF1D-4427-9492-0D4F3087A85D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FDCAAA-B537-4460-88FB-9C492463A022}"/>
              </a:ext>
            </a:extLst>
          </p:cNvPr>
          <p:cNvSpPr txBox="1"/>
          <p:nvPr/>
        </p:nvSpPr>
        <p:spPr>
          <a:xfrm>
            <a:off x="95249" y="1609009"/>
            <a:ext cx="5710238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MAX_SIZE; k++)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(k== size -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64D0C8-4C79-424B-836F-AC0CA3F57370}"/>
              </a:ext>
            </a:extLst>
          </p:cNvPr>
          <p:cNvSpPr txBox="1"/>
          <p:nvPr/>
        </p:nvSpPr>
        <p:spPr>
          <a:xfrm>
            <a:off x="6234112" y="1612641"/>
            <a:ext cx="5710238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25C42-17DB-4C07-97DB-37329C3AC82C}"/>
              </a:ext>
            </a:extLst>
          </p:cNvPr>
          <p:cNvSpPr/>
          <p:nvPr/>
        </p:nvSpPr>
        <p:spPr>
          <a:xfrm>
            <a:off x="838199" y="2267923"/>
            <a:ext cx="3362326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8B8ACB-C7B7-4824-82B5-9674340B051F}"/>
              </a:ext>
            </a:extLst>
          </p:cNvPr>
          <p:cNvSpPr/>
          <p:nvPr/>
        </p:nvSpPr>
        <p:spPr>
          <a:xfrm>
            <a:off x="1300356" y="2710833"/>
            <a:ext cx="3643119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89ED269-D3B5-4D2A-9D11-9C9418F0E6C8}"/>
              </a:ext>
            </a:extLst>
          </p:cNvPr>
          <p:cNvSpPr/>
          <p:nvPr/>
        </p:nvSpPr>
        <p:spPr>
          <a:xfrm>
            <a:off x="7029450" y="2267923"/>
            <a:ext cx="3286125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35CCFE-1D39-4520-AC91-B4A8073BA51A}"/>
              </a:ext>
            </a:extLst>
          </p:cNvPr>
          <p:cNvSpPr/>
          <p:nvPr/>
        </p:nvSpPr>
        <p:spPr>
          <a:xfrm>
            <a:off x="7496175" y="2710833"/>
            <a:ext cx="3705224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9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4C536-781A-4858-A097-1EA249D5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14017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Reorder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5711B6C-F50D-4A45-9CD0-340CD5062C33}"/>
              </a:ext>
            </a:extLst>
          </p:cNvPr>
          <p:cNvCxnSpPr/>
          <p:nvPr/>
        </p:nvCxnSpPr>
        <p:spPr>
          <a:xfrm>
            <a:off x="1076219" y="2254784"/>
            <a:ext cx="0" cy="230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3C13749-8F5B-4276-A59F-58FB36A9B02A}"/>
              </a:ext>
            </a:extLst>
          </p:cNvPr>
          <p:cNvGrpSpPr/>
          <p:nvPr/>
        </p:nvGrpSpPr>
        <p:grpSpPr>
          <a:xfrm>
            <a:off x="770364" y="1652953"/>
            <a:ext cx="10194071" cy="3552093"/>
            <a:chOff x="770364" y="1652953"/>
            <a:chExt cx="10194071" cy="355209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B39C8D8-C4BA-4DED-99E6-FC736EE79DED}"/>
                </a:ext>
              </a:extLst>
            </p:cNvPr>
            <p:cNvSpPr txBox="1"/>
            <p:nvPr/>
          </p:nvSpPr>
          <p:spPr>
            <a:xfrm>
              <a:off x="2224539" y="1681867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3341FEB-C735-44CD-B6BC-11139C485EE3}"/>
                </a:ext>
              </a:extLst>
            </p:cNvPr>
            <p:cNvSpPr/>
            <p:nvPr/>
          </p:nvSpPr>
          <p:spPr>
            <a:xfrm>
              <a:off x="1191629" y="2254784"/>
              <a:ext cx="2308194" cy="2308194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BCA5D0F-04B2-4ABB-8611-68AB0C768CAA}"/>
                </a:ext>
              </a:extLst>
            </p:cNvPr>
            <p:cNvSpPr txBox="1"/>
            <p:nvPr/>
          </p:nvSpPr>
          <p:spPr>
            <a:xfrm>
              <a:off x="2068246" y="4497160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FFA4C15B-EDB5-43CC-915E-A8FD6D2F641F}"/>
                </a:ext>
              </a:extLst>
            </p:cNvPr>
            <p:cNvCxnSpPr/>
            <p:nvPr/>
          </p:nvCxnSpPr>
          <p:spPr>
            <a:xfrm>
              <a:off x="1191629" y="2103864"/>
              <a:ext cx="23081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1E1891A-8517-4058-B640-13B6FE84034B}"/>
                </a:ext>
              </a:extLst>
            </p:cNvPr>
            <p:cNvSpPr txBox="1"/>
            <p:nvPr/>
          </p:nvSpPr>
          <p:spPr>
            <a:xfrm>
              <a:off x="770364" y="3016411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6D67A75-9464-41A2-B857-CB22D89EBABA}"/>
                </a:ext>
              </a:extLst>
            </p:cNvPr>
            <p:cNvGrpSpPr/>
            <p:nvPr/>
          </p:nvGrpSpPr>
          <p:grpSpPr>
            <a:xfrm>
              <a:off x="1364885" y="2583258"/>
              <a:ext cx="2004873" cy="1611830"/>
              <a:chOff x="1540417" y="2095130"/>
              <a:chExt cx="2004873" cy="1611830"/>
            </a:xfrm>
          </p:grpSpPr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EA96B789-9646-4961-890A-E5907B1C7A2D}"/>
                  </a:ext>
                </a:extLst>
              </p:cNvPr>
              <p:cNvCxnSpPr/>
              <p:nvPr/>
            </p:nvCxnSpPr>
            <p:spPr>
              <a:xfrm>
                <a:off x="1547815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0A851E0D-069C-452E-8D3D-EB470F37DECA}"/>
                  </a:ext>
                </a:extLst>
              </p:cNvPr>
              <p:cNvCxnSpPr/>
              <p:nvPr/>
            </p:nvCxnSpPr>
            <p:spPr>
              <a:xfrm>
                <a:off x="1547814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FA54B789-AA10-4A23-9E30-C520AA66B770}"/>
                  </a:ext>
                </a:extLst>
              </p:cNvPr>
              <p:cNvCxnSpPr/>
              <p:nvPr/>
            </p:nvCxnSpPr>
            <p:spPr>
              <a:xfrm>
                <a:off x="1547814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>
                <a:extLst>
                  <a:ext uri="{FF2B5EF4-FFF2-40B4-BE49-F238E27FC236}">
                    <a16:creationId xmlns:a16="http://schemas.microsoft.com/office/drawing/2014/main" id="{D07E9335-C711-4DA6-9D10-5E07195CD165}"/>
                  </a:ext>
                </a:extLst>
              </p:cNvPr>
              <p:cNvCxnSpPr/>
              <p:nvPr/>
            </p:nvCxnSpPr>
            <p:spPr>
              <a:xfrm>
                <a:off x="1540417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65899E2F-890E-45BF-923A-503DCE408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14" y="2095130"/>
                <a:ext cx="1990078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2CE7017F-1926-4772-B190-391276609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0417" y="2619652"/>
                <a:ext cx="1964008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5F3329A-693A-4D92-BE11-BD6D541CE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3775" y="3144175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4C488F-262F-4E18-BAD8-23CC7E28550F}"/>
                </a:ext>
              </a:extLst>
            </p:cNvPr>
            <p:cNvSpPr/>
            <p:nvPr/>
          </p:nvSpPr>
          <p:spPr>
            <a:xfrm>
              <a:off x="5262032" y="2229569"/>
              <a:ext cx="1738544" cy="23081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49274F6-9212-4996-AC94-90822F5361B7}"/>
                </a:ext>
              </a:extLst>
            </p:cNvPr>
            <p:cNvSpPr txBox="1"/>
            <p:nvPr/>
          </p:nvSpPr>
          <p:spPr>
            <a:xfrm>
              <a:off x="5868251" y="448082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1D6AC14-70A3-4E32-BD31-AB85DA3C699A}"/>
                </a:ext>
              </a:extLst>
            </p:cNvPr>
            <p:cNvSpPr txBox="1"/>
            <p:nvPr/>
          </p:nvSpPr>
          <p:spPr>
            <a:xfrm>
              <a:off x="4828049" y="2991196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B29765B-267D-43C5-91DB-612745E14BC7}"/>
                </a:ext>
              </a:extLst>
            </p:cNvPr>
            <p:cNvCxnSpPr/>
            <p:nvPr/>
          </p:nvCxnSpPr>
          <p:spPr>
            <a:xfrm>
              <a:off x="5164377" y="2237209"/>
              <a:ext cx="0" cy="23081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80A1C08-A743-4E0B-A1A8-F45E8EE76729}"/>
                </a:ext>
              </a:extLst>
            </p:cNvPr>
            <p:cNvCxnSpPr/>
            <p:nvPr/>
          </p:nvCxnSpPr>
          <p:spPr>
            <a:xfrm>
              <a:off x="5262032" y="2078649"/>
              <a:ext cx="17385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6969C41-2FFE-4BF4-A427-A9DDA646D1D1}"/>
                </a:ext>
              </a:extLst>
            </p:cNvPr>
            <p:cNvSpPr txBox="1"/>
            <p:nvPr/>
          </p:nvSpPr>
          <p:spPr>
            <a:xfrm>
              <a:off x="6010117" y="165295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30EF7C6-B323-4DD5-AFA2-CDF50A95088A}"/>
                </a:ext>
              </a:extLst>
            </p:cNvPr>
            <p:cNvGrpSpPr/>
            <p:nvPr/>
          </p:nvGrpSpPr>
          <p:grpSpPr>
            <a:xfrm>
              <a:off x="5374009" y="2558043"/>
              <a:ext cx="1540750" cy="1611830"/>
              <a:chOff x="5578247" y="2095130"/>
              <a:chExt cx="1597870" cy="1611830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ACBC2CB7-11C0-4F93-8291-C7B0238A38E1}"/>
                  </a:ext>
                </a:extLst>
              </p:cNvPr>
              <p:cNvGrpSpPr/>
              <p:nvPr/>
            </p:nvGrpSpPr>
            <p:grpSpPr>
              <a:xfrm>
                <a:off x="5578247" y="2095130"/>
                <a:ext cx="1597870" cy="1611830"/>
                <a:chOff x="5578246" y="2095130"/>
                <a:chExt cx="2004873" cy="1611830"/>
              </a:xfrm>
            </p:grpSpPr>
            <p:cxnSp>
              <p:nvCxnSpPr>
                <p:cNvPr id="57" name="直線單箭頭接點 56">
                  <a:extLst>
                    <a:ext uri="{FF2B5EF4-FFF2-40B4-BE49-F238E27FC236}">
                      <a16:creationId xmlns:a16="http://schemas.microsoft.com/office/drawing/2014/main" id="{91A9AA69-DAFE-41C7-90DA-8E66BF71C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4" y="209513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5AE4B0A5-09DB-40D8-BC63-CEDFC9AF6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260942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>
                  <a:extLst>
                    <a:ext uri="{FF2B5EF4-FFF2-40B4-BE49-F238E27FC236}">
                      <a16:creationId xmlns:a16="http://schemas.microsoft.com/office/drawing/2014/main" id="{B5D3122E-7AEE-49EF-874D-75FFD4A79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3144175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653F7F01-AAA5-43BA-8479-144CCBAC2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8246" y="370696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4DC4A4F5-6B17-4F4F-B8D1-133CF58F29D0}"/>
                  </a:ext>
                </a:extLst>
              </p:cNvPr>
              <p:cNvGrpSpPr/>
              <p:nvPr/>
            </p:nvGrpSpPr>
            <p:grpSpPr>
              <a:xfrm>
                <a:off x="5578248" y="2105128"/>
                <a:ext cx="1503914" cy="1585072"/>
                <a:chOff x="5578247" y="2105128"/>
                <a:chExt cx="1997475" cy="1585072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EC534515-EA8D-44E7-B60C-38BA8D485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5644" y="2105128"/>
                  <a:ext cx="1990078" cy="48626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B8DC08F7-A64A-4BE1-AA0A-FD92236A0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78247" y="2629650"/>
                  <a:ext cx="1964008" cy="49301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1DF64659-A549-492D-98A0-5E17AFFC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1605" y="3154173"/>
                  <a:ext cx="1923325" cy="536027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5FF552C-7992-4A95-9CEA-8040CD7A42D9}"/>
                </a:ext>
              </a:extLst>
            </p:cNvPr>
            <p:cNvSpPr/>
            <p:nvPr/>
          </p:nvSpPr>
          <p:spPr>
            <a:xfrm rot="16200000">
              <a:off x="8453165" y="1957296"/>
              <a:ext cx="1738544" cy="23081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1E5785A-54C5-4293-9ACF-BAE765629813}"/>
                </a:ext>
              </a:extLst>
            </p:cNvPr>
            <p:cNvSpPr txBox="1"/>
            <p:nvPr/>
          </p:nvSpPr>
          <p:spPr>
            <a:xfrm>
              <a:off x="9059384" y="448082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97AFDAC-8E32-4772-A81F-93ECAE7691F7}"/>
                </a:ext>
              </a:extLst>
            </p:cNvPr>
            <p:cNvSpPr txBox="1"/>
            <p:nvPr/>
          </p:nvSpPr>
          <p:spPr>
            <a:xfrm>
              <a:off x="9201250" y="1669204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DCAB6A65-F1DC-4BC8-8026-B44A01B81B15}"/>
                </a:ext>
              </a:extLst>
            </p:cNvPr>
            <p:cNvCxnSpPr/>
            <p:nvPr/>
          </p:nvCxnSpPr>
          <p:spPr>
            <a:xfrm>
              <a:off x="8168340" y="2097427"/>
              <a:ext cx="23081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D21CA66-E3F4-4088-A29D-33FAE855D8CA}"/>
                </a:ext>
              </a:extLst>
            </p:cNvPr>
            <p:cNvCxnSpPr/>
            <p:nvPr/>
          </p:nvCxnSpPr>
          <p:spPr>
            <a:xfrm>
              <a:off x="10590464" y="2249761"/>
              <a:ext cx="0" cy="173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7276D63-BFE8-4AC9-A85D-8BC51450516A}"/>
                </a:ext>
              </a:extLst>
            </p:cNvPr>
            <p:cNvSpPr txBox="1"/>
            <p:nvPr/>
          </p:nvSpPr>
          <p:spPr>
            <a:xfrm>
              <a:off x="10651529" y="299610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A0792F7-1DF8-47D1-9ADD-E8723A9179E0}"/>
                </a:ext>
              </a:extLst>
            </p:cNvPr>
            <p:cNvGrpSpPr/>
            <p:nvPr/>
          </p:nvGrpSpPr>
          <p:grpSpPr>
            <a:xfrm>
              <a:off x="8523502" y="2408387"/>
              <a:ext cx="1597870" cy="1413651"/>
              <a:chOff x="5578247" y="2095130"/>
              <a:chExt cx="1597870" cy="161183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66220FB-B9B5-4D97-925E-2B58088A875D}"/>
                  </a:ext>
                </a:extLst>
              </p:cNvPr>
              <p:cNvGrpSpPr/>
              <p:nvPr/>
            </p:nvGrpSpPr>
            <p:grpSpPr>
              <a:xfrm>
                <a:off x="5578247" y="2095130"/>
                <a:ext cx="1597870" cy="1611830"/>
                <a:chOff x="5578246" y="2095130"/>
                <a:chExt cx="2004873" cy="1611830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591E3BBE-01AD-49E9-82A4-B6EFF406A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4" y="209513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D3659B7C-77A2-4D25-81AE-C8B8B2717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260942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CCCD5430-641E-46EA-B297-473A79BFB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3144175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>
                  <a:extLst>
                    <a:ext uri="{FF2B5EF4-FFF2-40B4-BE49-F238E27FC236}">
                      <a16:creationId xmlns:a16="http://schemas.microsoft.com/office/drawing/2014/main" id="{F03462DA-42B9-4876-8129-66CC1C39A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8246" y="370696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89B69559-8FEB-415D-8AC5-9035555CE5C8}"/>
                  </a:ext>
                </a:extLst>
              </p:cNvPr>
              <p:cNvGrpSpPr/>
              <p:nvPr/>
            </p:nvGrpSpPr>
            <p:grpSpPr>
              <a:xfrm>
                <a:off x="5578248" y="2105128"/>
                <a:ext cx="1503913" cy="1585072"/>
                <a:chOff x="5578248" y="2105128"/>
                <a:chExt cx="1997474" cy="1585072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5B758C78-4819-41D0-9C04-7C4AD2A5D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85645" y="2105128"/>
                  <a:ext cx="1990077" cy="48626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788B6823-0537-4990-AA42-4546C50F2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78248" y="2629651"/>
                  <a:ext cx="1964006" cy="49301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A3DC808D-08C6-464E-AE93-27B689A17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81606" y="3154173"/>
                  <a:ext cx="1923325" cy="536027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等於 25">
              <a:extLst>
                <a:ext uri="{FF2B5EF4-FFF2-40B4-BE49-F238E27FC236}">
                  <a16:creationId xmlns:a16="http://schemas.microsoft.com/office/drawing/2014/main" id="{0675ED24-3CD5-4E29-9B9C-FC7BF886E4C2}"/>
                </a:ext>
              </a:extLst>
            </p:cNvPr>
            <p:cNvSpPr/>
            <p:nvPr/>
          </p:nvSpPr>
          <p:spPr>
            <a:xfrm>
              <a:off x="3904417" y="3008771"/>
              <a:ext cx="688538" cy="623532"/>
            </a:xfrm>
            <a:prstGeom prst="mathEqual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乘號 26">
              <a:extLst>
                <a:ext uri="{FF2B5EF4-FFF2-40B4-BE49-F238E27FC236}">
                  <a16:creationId xmlns:a16="http://schemas.microsoft.com/office/drawing/2014/main" id="{CC6E2FB6-328E-470A-BD9E-81C20769F6C9}"/>
                </a:ext>
              </a:extLst>
            </p:cNvPr>
            <p:cNvSpPr/>
            <p:nvPr/>
          </p:nvSpPr>
          <p:spPr>
            <a:xfrm>
              <a:off x="7193968" y="2912659"/>
              <a:ext cx="815755" cy="81575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6E01250-74C7-48DA-BE10-A1C28276F7C3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700FC-628B-4C44-AFBE-FE1E89C0E06A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731C621A-A47B-4198-A42C-1962C421C4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7348" y="1538242"/>
          <a:ext cx="4572001" cy="189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0122016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206482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5845518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30907614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866766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77876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75438551"/>
                    </a:ext>
                  </a:extLst>
                </a:gridCol>
              </a:tblGrid>
              <a:tr h="472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4588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42590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53565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47937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5" name="表格 21">
            <a:extLst>
              <a:ext uri="{FF2B5EF4-FFF2-40B4-BE49-F238E27FC236}">
                <a16:creationId xmlns:a16="http://schemas.microsoft.com/office/drawing/2014/main" id="{A78C19A6-67C5-4191-A4D5-A7C97DD5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38620"/>
              </p:ext>
            </p:extLst>
          </p:nvPr>
        </p:nvGraphicFramePr>
        <p:xfrm>
          <a:off x="7802834" y="1538242"/>
          <a:ext cx="2190752" cy="40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10195795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62791915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7372194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25683934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302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52576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083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88882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47233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0644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06183"/>
                  </a:ext>
                </a:extLst>
              </a:tr>
            </a:tbl>
          </a:graphicData>
        </a:graphic>
      </p:graphicFrame>
      <p:graphicFrame>
        <p:nvGraphicFramePr>
          <p:cNvPr id="22" name="表格 24">
            <a:extLst>
              <a:ext uri="{FF2B5EF4-FFF2-40B4-BE49-F238E27FC236}">
                <a16:creationId xmlns:a16="http://schemas.microsoft.com/office/drawing/2014/main" id="{90023B30-59BF-44D8-8F3B-5C63A733265E}"/>
              </a:ext>
            </a:extLst>
          </p:cNvPr>
          <p:cNvGraphicFramePr>
            <a:graphicFrameLocks noGrp="1"/>
          </p:cNvGraphicFramePr>
          <p:nvPr/>
        </p:nvGraphicFramePr>
        <p:xfrm>
          <a:off x="1657348" y="38374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graphicFrame>
        <p:nvGraphicFramePr>
          <p:cNvPr id="81" name="表格 24">
            <a:extLst>
              <a:ext uri="{FF2B5EF4-FFF2-40B4-BE49-F238E27FC236}">
                <a16:creationId xmlns:a16="http://schemas.microsoft.com/office/drawing/2014/main" id="{EF2E5AD0-5116-465E-8E42-DFB0DCDCD176}"/>
              </a:ext>
            </a:extLst>
          </p:cNvPr>
          <p:cNvGraphicFramePr>
            <a:graphicFrameLocks noGrp="1"/>
          </p:cNvGraphicFramePr>
          <p:nvPr/>
        </p:nvGraphicFramePr>
        <p:xfrm>
          <a:off x="1657348" y="48961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33B036-ADD7-4A95-8F6A-3035DED0FC60}"/>
              </a:ext>
            </a:extLst>
          </p:cNvPr>
          <p:cNvSpPr txBox="1"/>
          <p:nvPr/>
        </p:nvSpPr>
        <p:spPr>
          <a:xfrm>
            <a:off x="2314575" y="3832840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miss,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requested from main memory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B6BB89A-1907-42B1-85B5-C585842C4DFD}"/>
              </a:ext>
            </a:extLst>
          </p:cNvPr>
          <p:cNvSpPr txBox="1"/>
          <p:nvPr/>
        </p:nvSpPr>
        <p:spPr>
          <a:xfrm>
            <a:off x="2314575" y="4862799"/>
            <a:ext cx="4206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hit,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loaded as part of cache line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3D2C33-728A-4432-AB76-52896D9279B4}"/>
              </a:ext>
            </a:extLst>
          </p:cNvPr>
          <p:cNvSpPr txBox="1"/>
          <p:nvPr/>
        </p:nvSpPr>
        <p:spPr>
          <a:xfrm>
            <a:off x="3713958" y="98273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7667BAE-232F-439C-AAB8-81D260E2D75A}"/>
              </a:ext>
            </a:extLst>
          </p:cNvPr>
          <p:cNvSpPr txBox="1"/>
          <p:nvPr/>
        </p:nvSpPr>
        <p:spPr>
          <a:xfrm>
            <a:off x="6840772" y="2247372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2474A96-C015-4B29-A0A8-C56F0660158B}"/>
              </a:ext>
            </a:extLst>
          </p:cNvPr>
          <p:cNvSpPr txBox="1"/>
          <p:nvPr/>
        </p:nvSpPr>
        <p:spPr>
          <a:xfrm>
            <a:off x="8668820" y="97369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5CC7F77-0BF4-4EF5-A006-9B7CFCC8564C}"/>
              </a:ext>
            </a:extLst>
          </p:cNvPr>
          <p:cNvSpPr/>
          <p:nvPr/>
        </p:nvSpPr>
        <p:spPr>
          <a:xfrm>
            <a:off x="1290927" y="1703058"/>
            <a:ext cx="4467225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D7775FC-B457-434E-AF52-69B352864692}"/>
              </a:ext>
            </a:extLst>
          </p:cNvPr>
          <p:cNvSpPr/>
          <p:nvPr/>
        </p:nvSpPr>
        <p:spPr>
          <a:xfrm>
            <a:off x="7511007" y="1821593"/>
            <a:ext cx="2190752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2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03A1D3-92CF-4054-AEDA-CC99A601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3437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B902AA-1DE6-4BCC-9AE9-4372DCDEB531}"/>
              </a:ext>
            </a:extLst>
          </p:cNvPr>
          <p:cNvSpPr/>
          <p:nvPr/>
        </p:nvSpPr>
        <p:spPr>
          <a:xfrm>
            <a:off x="1714500" y="1628775"/>
            <a:ext cx="1981200" cy="1038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Read A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5C135C-0666-420C-974A-A8FE85744F1A}"/>
              </a:ext>
            </a:extLst>
          </p:cNvPr>
          <p:cNvSpPr/>
          <p:nvPr/>
        </p:nvSpPr>
        <p:spPr>
          <a:xfrm>
            <a:off x="1714500" y="3349933"/>
            <a:ext cx="1981200" cy="1038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Read B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185EE1-203A-4705-8BD7-7A5580207847}"/>
              </a:ext>
            </a:extLst>
          </p:cNvPr>
          <p:cNvSpPr/>
          <p:nvPr/>
        </p:nvSpPr>
        <p:spPr>
          <a:xfrm>
            <a:off x="4991100" y="2543175"/>
            <a:ext cx="1981200" cy="1038225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mmult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55688D-D2A0-4C25-89E1-C64A35E4DAC9}"/>
              </a:ext>
            </a:extLst>
          </p:cNvPr>
          <p:cNvSpPr/>
          <p:nvPr/>
        </p:nvSpPr>
        <p:spPr>
          <a:xfrm>
            <a:off x="8172450" y="2543174"/>
            <a:ext cx="1981200" cy="1038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Write C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F6CF70A-DFAF-46EF-AD29-43D12F16FDAB}"/>
              </a:ext>
            </a:extLst>
          </p:cNvPr>
          <p:cNvCxnSpPr>
            <a:endCxn id="24" idx="1"/>
          </p:cNvCxnSpPr>
          <p:nvPr/>
        </p:nvCxnSpPr>
        <p:spPr>
          <a:xfrm>
            <a:off x="3695700" y="2162175"/>
            <a:ext cx="1295400" cy="900113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2714F4D-0727-4A4E-94C9-2CBCD1475E0E}"/>
              </a:ext>
            </a:extLst>
          </p:cNvPr>
          <p:cNvCxnSpPr>
            <a:endCxn id="24" idx="1"/>
          </p:cNvCxnSpPr>
          <p:nvPr/>
        </p:nvCxnSpPr>
        <p:spPr>
          <a:xfrm flipV="1">
            <a:off x="3695700" y="3062288"/>
            <a:ext cx="1295400" cy="842962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6EB5CC-81CA-48B5-85E6-8E6104863B97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6972300" y="3062287"/>
            <a:ext cx="1200150" cy="1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II= 64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D80C0F-4F02-4DA6-B6C8-7F4F11C33891}"/>
              </a:ext>
            </a:extLst>
          </p:cNvPr>
          <p:cNvSpPr txBox="1"/>
          <p:nvPr/>
        </p:nvSpPr>
        <p:spPr>
          <a:xfrm>
            <a:off x="1050925" y="2831858"/>
            <a:ext cx="629602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MAX_SIZE; k++)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result +=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(k== size -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01C4718D-9E18-41F7-88A4-5F9758467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62785"/>
              </p:ext>
            </p:extLst>
          </p:nvPr>
        </p:nvGraphicFramePr>
        <p:xfrm>
          <a:off x="1050925" y="14844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763140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1042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65463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59454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82356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414097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5227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640826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3845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Cycle 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Cycle 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9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A[0, 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B[0, 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 t[0]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1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t[0]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 A[0, 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 B[1, 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768605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A4F7823-1AC3-49E8-BA52-33F307700E42}"/>
              </a:ext>
            </a:extLst>
          </p:cNvPr>
          <p:cNvCxnSpPr/>
          <p:nvPr/>
        </p:nvCxnSpPr>
        <p:spPr>
          <a:xfrm flipV="1">
            <a:off x="8015286" y="1727409"/>
            <a:ext cx="1400175" cy="52387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DEBAEE-8280-4882-A7B7-3066400DB8D2}"/>
              </a:ext>
            </a:extLst>
          </p:cNvPr>
          <p:cNvSpPr txBox="1"/>
          <p:nvPr/>
        </p:nvSpPr>
        <p:spPr>
          <a:xfrm>
            <a:off x="9415461" y="1413495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Cache miss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Load 16 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5E2D78-DCCA-43A6-8CDB-FEBE5D9125E6}"/>
              </a:ext>
            </a:extLst>
          </p:cNvPr>
          <p:cNvSpPr txBox="1"/>
          <p:nvPr/>
        </p:nvSpPr>
        <p:spPr>
          <a:xfrm>
            <a:off x="9415461" y="2380841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II = 16*4 = 64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3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II= 64 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圖片 15" descr="一張含有 桌 的圖片&#10;&#10;自動產生的描述">
            <a:extLst>
              <a:ext uri="{FF2B5EF4-FFF2-40B4-BE49-F238E27FC236}">
                <a16:creationId xmlns:a16="http://schemas.microsoft.com/office/drawing/2014/main" id="{F04F0E11-6468-42B7-A0E1-AA833CC5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6"/>
          <a:stretch/>
        </p:blipFill>
        <p:spPr>
          <a:xfrm>
            <a:off x="608789" y="1593511"/>
            <a:ext cx="10974422" cy="35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2190</Words>
  <Application>Microsoft Office PowerPoint</Application>
  <PresentationFormat>寬螢幕</PresentationFormat>
  <Paragraphs>372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佈景主題</vt:lpstr>
      <vt:lpstr>Lab B Loop Reorder</vt:lpstr>
      <vt:lpstr>Matrix Multiplication</vt:lpstr>
      <vt:lpstr>Cache</vt:lpstr>
      <vt:lpstr>Code</vt:lpstr>
      <vt:lpstr>Loop Reorder</vt:lpstr>
      <vt:lpstr>Cache</vt:lpstr>
      <vt:lpstr>Flow Chart</vt:lpstr>
      <vt:lpstr>Case 1: II= 64</vt:lpstr>
      <vt:lpstr>Case 1: II= 64 (HW Emu. Timeline)</vt:lpstr>
      <vt:lpstr>Case 2: II= 1</vt:lpstr>
      <vt:lpstr>Case 2: II= 1 (HW Emu. Timeline)</vt:lpstr>
      <vt:lpstr>Case 3: II= 1 + UNROLL Loop</vt:lpstr>
      <vt:lpstr>Case 3: II= 1 + UNROLL Loop    (HW Emu. Timeline)</vt:lpstr>
      <vt:lpstr>Case 4: II= 1 + UNROLL Data (Read)</vt:lpstr>
      <vt:lpstr>Case 4: II= 1 + UNROLL Data (Write)</vt:lpstr>
      <vt:lpstr>Case 4: II= 1 + UNROLL Data    (HW Emu. Timeline)</vt:lpstr>
      <vt:lpstr>SW Emulation</vt:lpstr>
      <vt:lpstr>HW Emulation</vt:lpstr>
      <vt:lpstr>Hardware</vt:lpstr>
      <vt:lpstr>Summary</vt:lpstr>
      <vt:lpstr>Question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 Loop Reorder</dc:title>
  <dc:creator>王睿瑄</dc:creator>
  <cp:lastModifiedBy>王睿瑄</cp:lastModifiedBy>
  <cp:revision>4</cp:revision>
  <dcterms:created xsi:type="dcterms:W3CDTF">2022-03-27T14:41:17Z</dcterms:created>
  <dcterms:modified xsi:type="dcterms:W3CDTF">2022-03-28T14:16:48Z</dcterms:modified>
</cp:coreProperties>
</file>