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9058BCF7-F3A1-4251-B0DE-2F59B143DD07}">
          <p14:sldIdLst>
            <p14:sldId id="256"/>
            <p14:sldId id="257"/>
          </p14:sldIdLst>
        </p14:section>
        <p14:section name="개요" id="{2FB5EECC-0B2D-4A80-9536-1E43E87C49EC}">
          <p14:sldIdLst>
            <p14:sldId id="258"/>
            <p14:sldId id="259"/>
            <p14:sldId id="260"/>
          </p14:sldIdLst>
        </p14:section>
        <p14:section name="핵심서비스" id="{69AA2590-239D-40D6-A6E9-C40E3414CC49}">
          <p14:sldIdLst>
            <p14:sldId id="261"/>
            <p14:sldId id="262"/>
            <p14:sldId id="263"/>
          </p14:sldIdLst>
        </p14:section>
        <p14:section name="정책" id="{37449CCE-D4E4-4CBC-811E-CE67C721998C}">
          <p14:sldIdLst>
            <p14:sldId id="264"/>
            <p14:sldId id="265"/>
            <p14:sldId id="266"/>
            <p14:sldId id="267"/>
            <p14:sldId id="268"/>
          </p14:sldIdLst>
        </p14:section>
        <p14:section name="화면 예시" id="{746F54BA-08C0-493A-931E-218D3AF75481}">
          <p14:sldIdLst>
            <p14:sldId id="269"/>
          </p14:sldIdLst>
        </p14:section>
        <p14:section name="구매자" id="{DD79D0A2-7BA9-4FFE-8393-75FD1BEA8BDA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관리자" id="{3B3CB7AC-ECF4-480B-87DC-9AC43628BC16}">
          <p14:sldIdLst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구현 사항" id="{89905367-D538-4154-BE18-E74BDB211C76}">
          <p14:sldIdLst>
            <p14:sldId id="290"/>
            <p14:sldId id="291"/>
            <p14:sldId id="292"/>
            <p14:sldId id="293"/>
          </p14:sldIdLst>
        </p14:section>
        <p14:section name="수행" id="{0E2629F4-DDB9-4E03-ABBB-E808DF7F7942}">
          <p14:sldIdLst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55E2C-0887-49E3-8C46-234427D142E4}">
  <a:tblStyle styleId="{31F55E2C-0887-49E3-8C46-234427D14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 사이즈 꽃다발 : 추천꽃다발 등 s사이즈로 정해져있는 꽃다발중 하나 출력</a:t>
            </a:r>
            <a:endParaRPr/>
          </a:p>
        </p:txBody>
      </p:sp>
      <p:sp>
        <p:nvSpPr>
          <p:cNvPr id="357" name="Google Shape;357;p2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2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2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2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176e9d3d9_0_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8176e9d3d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176e9d3d9_0_18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8176e9d3d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176e9d3d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g8176e9d3d9_0_18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8176e9d3d9_0_18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176e9d3d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g8176e9d3d9_0_23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8176e9d3d9_0_23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176e9d3d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g8176e9d3d9_0_27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8176e9d3d9_0_27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176e9d3d9_0_32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8176e9d3d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176e9d3d9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g8176e9d3d9_0_32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" name="Google Shape;736;g8176e9d3d9_0_328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176e9d3d9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g8176e9d3d9_0_36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8176e9d3d9_0_367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1943864" y="6597374"/>
            <a:ext cx="19813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/>
        </p:nvSpPr>
        <p:spPr>
          <a:xfrm>
            <a:off x="950506" y="2090012"/>
            <a:ext cx="10477860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SMART FLOWER KIOSK</a:t>
            </a:r>
            <a:endParaRPr sz="4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4"/>
          <p:cNvCxnSpPr/>
          <p:nvPr/>
        </p:nvCxnSpPr>
        <p:spPr>
          <a:xfrm>
            <a:off x="744060" y="2022400"/>
            <a:ext cx="0" cy="1242341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" name="Google Shape;19;p4"/>
          <p:cNvSpPr txBox="1"/>
          <p:nvPr/>
        </p:nvSpPr>
        <p:spPr>
          <a:xfrm>
            <a:off x="974908" y="2895051"/>
            <a:ext cx="9344028" cy="34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JAVA TEAM SEMI PROJECT ver.1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/>
        </p:nvSpPr>
        <p:spPr>
          <a:xfrm>
            <a:off x="0" y="6226877"/>
            <a:ext cx="12192000" cy="27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 2020 F Class Team4 All Right Reserved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532582" y="5752050"/>
            <a:ext cx="1117600" cy="294273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2020.</a:t>
            </a:r>
            <a:r>
              <a:rPr lang="ko-KR" sz="1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03.16</a:t>
            </a:r>
            <a:endParaRPr sz="1000" b="1" i="1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7911549" y="5437540"/>
            <a:ext cx="3774316" cy="34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김동휘  김혜지  신재민  정민화  주기연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>
            <a:off x="1489376" y="1331352"/>
            <a:ext cx="1458243" cy="5011154"/>
          </a:xfrm>
          <a:prstGeom prst="roundRect">
            <a:avLst>
              <a:gd name="adj" fmla="val 16667"/>
            </a:avLst>
          </a:prstGeom>
          <a:solidFill>
            <a:srgbClr val="CCFF99">
              <a:alpha val="40000"/>
            </a:srgb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735774" y="1339505"/>
            <a:ext cx="1458243" cy="5011154"/>
          </a:xfrm>
          <a:prstGeom prst="roundRect">
            <a:avLst>
              <a:gd name="adj" fmla="val 16667"/>
            </a:avLst>
          </a:prstGeom>
          <a:solidFill>
            <a:srgbClr val="CCFF99">
              <a:alpha val="40000"/>
            </a:srgb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3"/>
          <p:cNvCxnSpPr>
            <a:endCxn id="117" idx="3"/>
          </p:cNvCxnSpPr>
          <p:nvPr/>
        </p:nvCxnSpPr>
        <p:spPr>
          <a:xfrm>
            <a:off x="2812491" y="5192808"/>
            <a:ext cx="3187800" cy="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8" name="Google Shape;118;p13"/>
          <p:cNvSpPr/>
          <p:nvPr/>
        </p:nvSpPr>
        <p:spPr>
          <a:xfrm>
            <a:off x="10262303" y="1329363"/>
            <a:ext cx="1423189" cy="4952339"/>
          </a:xfrm>
          <a:prstGeom prst="roundRect">
            <a:avLst>
              <a:gd name="adj" fmla="val 16667"/>
            </a:avLst>
          </a:prstGeom>
          <a:solidFill>
            <a:srgbClr val="CCFF99">
              <a:alpha val="40000"/>
            </a:srgb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8145454" y="1339505"/>
            <a:ext cx="1423189" cy="4952339"/>
          </a:xfrm>
          <a:prstGeom prst="roundRect">
            <a:avLst>
              <a:gd name="adj" fmla="val 16667"/>
            </a:avLst>
          </a:prstGeom>
          <a:solidFill>
            <a:srgbClr val="CCFF99">
              <a:alpha val="40000"/>
            </a:srgb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276944" y="1329364"/>
            <a:ext cx="1241608" cy="4952339"/>
          </a:xfrm>
          <a:prstGeom prst="roundRect">
            <a:avLst>
              <a:gd name="adj" fmla="val 16667"/>
            </a:avLst>
          </a:prstGeom>
          <a:solidFill>
            <a:srgbClr val="CCFF99">
              <a:alpha val="40000"/>
            </a:srgb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서비스 Flow</a:t>
            </a: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86319" y="526313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Flow</a:t>
            </a:r>
            <a:endParaRPr sz="3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3"/>
          <p:cNvCxnSpPr/>
          <p:nvPr/>
        </p:nvCxnSpPr>
        <p:spPr>
          <a:xfrm>
            <a:off x="464660" y="651999"/>
            <a:ext cx="0" cy="5684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5" name="Google Shape;125;p13"/>
          <p:cNvSpPr/>
          <p:nvPr/>
        </p:nvSpPr>
        <p:spPr>
          <a:xfrm>
            <a:off x="398331" y="2361551"/>
            <a:ext cx="906410" cy="40364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메인화면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1643209" y="1570475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DIY꽃다발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643209" y="2361549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추천꽃다발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643209" y="3120853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랜덤꽃다발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1643209" y="3819891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뽑기이벤트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3209" y="5000904"/>
            <a:ext cx="1155151" cy="40364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관리자페이지</a:t>
            </a:r>
            <a:endParaRPr/>
          </a:p>
        </p:txBody>
      </p:sp>
      <p:cxnSp>
        <p:nvCxnSpPr>
          <p:cNvPr id="131" name="Google Shape;131;p13"/>
          <p:cNvCxnSpPr>
            <a:stCxn id="126" idx="1"/>
            <a:endCxn id="130" idx="1"/>
          </p:cNvCxnSpPr>
          <p:nvPr/>
        </p:nvCxnSpPr>
        <p:spPr>
          <a:xfrm>
            <a:off x="1643209" y="1772298"/>
            <a:ext cx="600" cy="34305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2" name="Google Shape;132;p13"/>
          <p:cNvCxnSpPr>
            <a:stCxn id="125" idx="3"/>
            <a:endCxn id="127" idx="1"/>
          </p:cNvCxnSpPr>
          <p:nvPr/>
        </p:nvCxnSpPr>
        <p:spPr>
          <a:xfrm>
            <a:off x="1304741" y="2563373"/>
            <a:ext cx="33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3" name="Google Shape;133;p13"/>
          <p:cNvSpPr/>
          <p:nvPr/>
        </p:nvSpPr>
        <p:spPr>
          <a:xfrm>
            <a:off x="6310974" y="4620066"/>
            <a:ext cx="1117500" cy="403500"/>
          </a:xfrm>
          <a:prstGeom prst="roundRect">
            <a:avLst>
              <a:gd name="adj" fmla="val 16667"/>
            </a:avLst>
          </a:prstGeom>
          <a:solidFill>
            <a:srgbClr val="FDE5CB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재고 관리</a:t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6310974" y="5546230"/>
            <a:ext cx="1117500" cy="403500"/>
          </a:xfrm>
          <a:prstGeom prst="roundRect">
            <a:avLst>
              <a:gd name="adj" fmla="val 16667"/>
            </a:avLst>
          </a:prstGeom>
          <a:solidFill>
            <a:srgbClr val="FDE5CB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판매 관리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>
            <a:stCxn id="133" idx="1"/>
            <a:endCxn id="134" idx="1"/>
          </p:cNvCxnSpPr>
          <p:nvPr/>
        </p:nvCxnSpPr>
        <p:spPr>
          <a:xfrm>
            <a:off x="6310974" y="4821816"/>
            <a:ext cx="600" cy="926100"/>
          </a:xfrm>
          <a:prstGeom prst="bentConnector3">
            <a:avLst>
              <a:gd name="adj1" fmla="val -10885397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6" name="Google Shape;136;p13"/>
          <p:cNvSpPr/>
          <p:nvPr/>
        </p:nvSpPr>
        <p:spPr>
          <a:xfrm>
            <a:off x="4844054" y="2360855"/>
            <a:ext cx="953144" cy="403645"/>
          </a:xfrm>
          <a:prstGeom prst="roundRect">
            <a:avLst>
              <a:gd name="adj" fmla="val 16667"/>
            </a:avLst>
          </a:prstGeom>
          <a:solidFill>
            <a:srgbClr val="C2E0F2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6302834" y="2360857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FDE5CB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주문화면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284330" y="3101700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DFD6E7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현금결제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8284330" y="4325366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DFD6E7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카드결제</a:t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3021772" y="4901057"/>
            <a:ext cx="1104901" cy="581284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  <a:endParaRPr/>
          </a:p>
        </p:txBody>
      </p:sp>
      <p:cxnSp>
        <p:nvCxnSpPr>
          <p:cNvPr id="141" name="Google Shape;141;p13"/>
          <p:cNvCxnSpPr>
            <a:stCxn id="140" idx="2"/>
            <a:endCxn id="125" idx="2"/>
          </p:cNvCxnSpPr>
          <p:nvPr/>
        </p:nvCxnSpPr>
        <p:spPr>
          <a:xfrm rot="5400000" flipH="1">
            <a:off x="854273" y="2762391"/>
            <a:ext cx="2717100" cy="2722800"/>
          </a:xfrm>
          <a:prstGeom prst="bentConnector3">
            <a:avLst>
              <a:gd name="adj1" fmla="val -8413"/>
            </a:avLst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triangle" w="med" len="med"/>
          </a:ln>
        </p:spPr>
      </p:cxnSp>
      <p:sp>
        <p:nvSpPr>
          <p:cNvPr id="142" name="Google Shape;142;p13"/>
          <p:cNvSpPr/>
          <p:nvPr/>
        </p:nvSpPr>
        <p:spPr>
          <a:xfrm>
            <a:off x="5228585" y="3819892"/>
            <a:ext cx="776711" cy="403645"/>
          </a:xfrm>
          <a:prstGeom prst="roundRect">
            <a:avLst>
              <a:gd name="adj" fmla="val 16667"/>
            </a:avLst>
          </a:prstGeom>
          <a:solidFill>
            <a:srgbClr val="C2E0F2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당첨</a:t>
            </a:r>
            <a:endParaRPr/>
          </a:p>
        </p:txBody>
      </p:sp>
      <p:cxnSp>
        <p:nvCxnSpPr>
          <p:cNvPr id="143" name="Google Shape;143;p13"/>
          <p:cNvCxnSpPr>
            <a:stCxn id="129" idx="3"/>
            <a:endCxn id="142" idx="1"/>
          </p:cNvCxnSpPr>
          <p:nvPr/>
        </p:nvCxnSpPr>
        <p:spPr>
          <a:xfrm>
            <a:off x="2667677" y="4021714"/>
            <a:ext cx="256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44" name="Google Shape;144;p13"/>
          <p:cNvSpPr/>
          <p:nvPr/>
        </p:nvSpPr>
        <p:spPr>
          <a:xfrm>
            <a:off x="2948586" y="3734526"/>
            <a:ext cx="1314959" cy="574375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보유쿠폰 확인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4471829" y="3914464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cxnSp>
        <p:nvCxnSpPr>
          <p:cNvPr id="146" name="Google Shape;146;p13"/>
          <p:cNvCxnSpPr/>
          <p:nvPr/>
        </p:nvCxnSpPr>
        <p:spPr>
          <a:xfrm>
            <a:off x="1435897" y="4021714"/>
            <a:ext cx="2073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7" name="Google Shape;147;p13"/>
          <p:cNvCxnSpPr/>
          <p:nvPr/>
        </p:nvCxnSpPr>
        <p:spPr>
          <a:xfrm>
            <a:off x="1435896" y="3351713"/>
            <a:ext cx="2073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8" name="Google Shape;148;p13"/>
          <p:cNvCxnSpPr/>
          <p:nvPr/>
        </p:nvCxnSpPr>
        <p:spPr>
          <a:xfrm>
            <a:off x="3966883" y="4169981"/>
            <a:ext cx="399050" cy="31077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149" name="Google Shape;149;p13"/>
          <p:cNvSpPr/>
          <p:nvPr/>
        </p:nvSpPr>
        <p:spPr>
          <a:xfrm>
            <a:off x="3024244" y="2276008"/>
            <a:ext cx="1341689" cy="57572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구매정보 선택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3"/>
          <p:cNvCxnSpPr>
            <a:stCxn id="126" idx="3"/>
            <a:endCxn id="128" idx="3"/>
          </p:cNvCxnSpPr>
          <p:nvPr/>
        </p:nvCxnSpPr>
        <p:spPr>
          <a:xfrm>
            <a:off x="2667677" y="1772298"/>
            <a:ext cx="600" cy="155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1" name="Google Shape;151;p13"/>
          <p:cNvCxnSpPr>
            <a:stCxn id="127" idx="3"/>
            <a:endCxn id="149" idx="1"/>
          </p:cNvCxnSpPr>
          <p:nvPr/>
        </p:nvCxnSpPr>
        <p:spPr>
          <a:xfrm>
            <a:off x="2667677" y="2563372"/>
            <a:ext cx="3567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52" name="Google Shape;152;p13"/>
          <p:cNvSpPr/>
          <p:nvPr/>
        </p:nvSpPr>
        <p:spPr>
          <a:xfrm>
            <a:off x="6175886" y="2952258"/>
            <a:ext cx="1284592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추가구매 선택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3"/>
          <p:cNvCxnSpPr>
            <a:stCxn id="149" idx="3"/>
            <a:endCxn id="136" idx="1"/>
          </p:cNvCxnSpPr>
          <p:nvPr/>
        </p:nvCxnSpPr>
        <p:spPr>
          <a:xfrm rot="10800000" flipH="1">
            <a:off x="4365933" y="2562668"/>
            <a:ext cx="4782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54" name="Google Shape;154;p13"/>
          <p:cNvCxnSpPr>
            <a:stCxn id="136" idx="0"/>
            <a:endCxn id="125" idx="0"/>
          </p:cNvCxnSpPr>
          <p:nvPr/>
        </p:nvCxnSpPr>
        <p:spPr>
          <a:xfrm rot="5400000">
            <a:off x="3085776" y="126605"/>
            <a:ext cx="600" cy="4469100"/>
          </a:xfrm>
          <a:prstGeom prst="bentConnector3">
            <a:avLst>
              <a:gd name="adj1" fmla="val -184833833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55" name="Google Shape;155;p13"/>
          <p:cNvCxnSpPr>
            <a:stCxn id="136" idx="3"/>
            <a:endCxn id="137" idx="1"/>
          </p:cNvCxnSpPr>
          <p:nvPr/>
        </p:nvCxnSpPr>
        <p:spPr>
          <a:xfrm>
            <a:off x="5797198" y="2562678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56" name="Google Shape;156;p13"/>
          <p:cNvCxnSpPr/>
          <p:nvPr/>
        </p:nvCxnSpPr>
        <p:spPr>
          <a:xfrm flipH="1">
            <a:off x="6818396" y="2749310"/>
            <a:ext cx="5856" cy="1965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57" name="Google Shape;157;p13"/>
          <p:cNvCxnSpPr>
            <a:stCxn id="152" idx="2"/>
            <a:endCxn id="158" idx="0"/>
          </p:cNvCxnSpPr>
          <p:nvPr/>
        </p:nvCxnSpPr>
        <p:spPr>
          <a:xfrm flipH="1">
            <a:off x="6810682" y="3526638"/>
            <a:ext cx="7500" cy="16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59" name="Google Shape;159;p13"/>
          <p:cNvCxnSpPr>
            <a:endCxn id="138" idx="1"/>
          </p:cNvCxnSpPr>
          <p:nvPr/>
        </p:nvCxnSpPr>
        <p:spPr>
          <a:xfrm rot="10800000" flipH="1">
            <a:off x="8036230" y="3303523"/>
            <a:ext cx="248100" cy="4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0" name="Google Shape;160;p13"/>
          <p:cNvCxnSpPr>
            <a:endCxn id="139" idx="1"/>
          </p:cNvCxnSpPr>
          <p:nvPr/>
        </p:nvCxnSpPr>
        <p:spPr>
          <a:xfrm>
            <a:off x="7920730" y="4208889"/>
            <a:ext cx="363600" cy="3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1" name="Google Shape;161;p13"/>
          <p:cNvCxnSpPr/>
          <p:nvPr/>
        </p:nvCxnSpPr>
        <p:spPr>
          <a:xfrm>
            <a:off x="8843130" y="4759367"/>
            <a:ext cx="0" cy="2330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2" name="Google Shape;162;p13"/>
          <p:cNvCxnSpPr>
            <a:stCxn id="138" idx="3"/>
            <a:endCxn id="163" idx="1"/>
          </p:cNvCxnSpPr>
          <p:nvPr/>
        </p:nvCxnSpPr>
        <p:spPr>
          <a:xfrm>
            <a:off x="9401931" y="3303523"/>
            <a:ext cx="931500" cy="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"/>
            <a:headEnd type="none" w="sm" len="sm"/>
            <a:tailEnd type="triangle" w="med" len="med"/>
          </a:ln>
        </p:spPr>
      </p:cxnSp>
      <p:cxnSp>
        <p:nvCxnSpPr>
          <p:cNvPr id="164" name="Google Shape;164;p13"/>
          <p:cNvCxnSpPr>
            <a:endCxn id="139" idx="0"/>
          </p:cNvCxnSpPr>
          <p:nvPr/>
        </p:nvCxnSpPr>
        <p:spPr>
          <a:xfrm flipH="1">
            <a:off x="8843130" y="3515066"/>
            <a:ext cx="4500" cy="81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"/>
            <a:headEnd type="none" w="sm" len="sm"/>
            <a:tailEnd type="triangle" w="med" len="med"/>
          </a:ln>
        </p:spPr>
      </p:cxnSp>
      <p:sp>
        <p:nvSpPr>
          <p:cNvPr id="165" name="Google Shape;165;p13"/>
          <p:cNvSpPr/>
          <p:nvPr/>
        </p:nvSpPr>
        <p:spPr>
          <a:xfrm>
            <a:off x="10398034" y="4325366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FFFDA9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구매완료</a:t>
            </a:r>
            <a:endParaRPr/>
          </a:p>
        </p:txBody>
      </p:sp>
      <p:cxnSp>
        <p:nvCxnSpPr>
          <p:cNvPr id="166" name="Google Shape;166;p13"/>
          <p:cNvCxnSpPr/>
          <p:nvPr/>
        </p:nvCxnSpPr>
        <p:spPr>
          <a:xfrm>
            <a:off x="10975684" y="3632932"/>
            <a:ext cx="4132" cy="6775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7" name="Google Shape;167;p13"/>
          <p:cNvCxnSpPr/>
          <p:nvPr/>
        </p:nvCxnSpPr>
        <p:spPr>
          <a:xfrm>
            <a:off x="9041166" y="5452972"/>
            <a:ext cx="399050" cy="31077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68" name="Google Shape;168;p13"/>
          <p:cNvCxnSpPr>
            <a:stCxn id="139" idx="3"/>
            <a:endCxn id="165" idx="1"/>
          </p:cNvCxnSpPr>
          <p:nvPr/>
        </p:nvCxnSpPr>
        <p:spPr>
          <a:xfrm>
            <a:off x="9401931" y="4527189"/>
            <a:ext cx="99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9" name="Google Shape;169;p13"/>
          <p:cNvCxnSpPr>
            <a:stCxn id="137" idx="0"/>
            <a:endCxn id="125" idx="0"/>
          </p:cNvCxnSpPr>
          <p:nvPr/>
        </p:nvCxnSpPr>
        <p:spPr>
          <a:xfrm rot="5400000">
            <a:off x="3856235" y="-643943"/>
            <a:ext cx="600" cy="6010200"/>
          </a:xfrm>
          <a:prstGeom prst="bentConnector3">
            <a:avLst>
              <a:gd name="adj1" fmla="val -184834584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70" name="Google Shape;170;p13"/>
          <p:cNvCxnSpPr>
            <a:stCxn id="165" idx="3"/>
            <a:endCxn id="125" idx="0"/>
          </p:cNvCxnSpPr>
          <p:nvPr/>
        </p:nvCxnSpPr>
        <p:spPr>
          <a:xfrm rot="10800000">
            <a:off x="851535" y="2361489"/>
            <a:ext cx="10664100" cy="2165700"/>
          </a:xfrm>
          <a:prstGeom prst="bentConnector4">
            <a:avLst>
              <a:gd name="adj1" fmla="val -2144"/>
              <a:gd name="adj2" fmla="val 151205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71" name="Google Shape;171;p13"/>
          <p:cNvCxnSpPr>
            <a:endCxn id="125" idx="1"/>
          </p:cNvCxnSpPr>
          <p:nvPr/>
        </p:nvCxnSpPr>
        <p:spPr>
          <a:xfrm rot="10800000">
            <a:off x="398331" y="2563373"/>
            <a:ext cx="6445500" cy="3994500"/>
          </a:xfrm>
          <a:prstGeom prst="bentConnector3">
            <a:avLst>
              <a:gd name="adj1" fmla="val 103694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72" name="Google Shape;172;p13"/>
          <p:cNvCxnSpPr/>
          <p:nvPr/>
        </p:nvCxnSpPr>
        <p:spPr>
          <a:xfrm rot="-5400000" flipH="1">
            <a:off x="6539414" y="6260684"/>
            <a:ext cx="622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none" w="sm" len="sm"/>
          </a:ln>
        </p:spPr>
      </p:cxnSp>
      <p:sp>
        <p:nvSpPr>
          <p:cNvPr id="173" name="Google Shape;173;p13"/>
          <p:cNvSpPr/>
          <p:nvPr/>
        </p:nvSpPr>
        <p:spPr>
          <a:xfrm>
            <a:off x="7467345" y="3694802"/>
            <a:ext cx="907069" cy="560356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회원확인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4381488" y="4389335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3351350" y="5617304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6284315" y="3694181"/>
            <a:ext cx="1052830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적립금 사용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3"/>
          <p:cNvCxnSpPr>
            <a:stCxn id="158" idx="3"/>
            <a:endCxn id="173" idx="1"/>
          </p:cNvCxnSpPr>
          <p:nvPr/>
        </p:nvCxnSpPr>
        <p:spPr>
          <a:xfrm rot="10800000" flipH="1">
            <a:off x="7337145" y="3975071"/>
            <a:ext cx="1302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7" name="Google Shape;177;p13"/>
          <p:cNvSpPr/>
          <p:nvPr/>
        </p:nvSpPr>
        <p:spPr>
          <a:xfrm>
            <a:off x="7689906" y="4319959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702976" y="3374262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cxnSp>
        <p:nvCxnSpPr>
          <p:cNvPr id="179" name="Google Shape;179;p13"/>
          <p:cNvCxnSpPr/>
          <p:nvPr/>
        </p:nvCxnSpPr>
        <p:spPr>
          <a:xfrm flipH="1">
            <a:off x="7428631" y="4091642"/>
            <a:ext cx="228364" cy="27288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180" name="Google Shape;180;p13"/>
          <p:cNvSpPr/>
          <p:nvPr/>
        </p:nvSpPr>
        <p:spPr>
          <a:xfrm>
            <a:off x="7104476" y="4308901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8615768" y="3795993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4311723" y="5087446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8316715" y="4992149"/>
            <a:ext cx="1052830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유효성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검사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9446888" y="5729631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9623759" y="3197663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9623020" y="4448872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10333388" y="3027027"/>
            <a:ext cx="1284592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잔돈처리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1675185" y="6355013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5020032" y="6350659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6389414" y="6350659"/>
            <a:ext cx="9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8362748" y="6353467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10475416" y="6350659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5223580" y="5024585"/>
            <a:ext cx="776711" cy="403645"/>
          </a:xfrm>
          <a:prstGeom prst="roundRect">
            <a:avLst>
              <a:gd name="adj" fmla="val 16667"/>
            </a:avLst>
          </a:prstGeom>
          <a:solidFill>
            <a:srgbClr val="C2E0F2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메인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    책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꽃다발 판매 키오스크 기본 정책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695555" y="554018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 책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473897" y="672338"/>
            <a:ext cx="0" cy="5684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0" name="Google Shape;200;p14"/>
          <p:cNvSpPr/>
          <p:nvPr/>
        </p:nvSpPr>
        <p:spPr>
          <a:xfrm>
            <a:off x="695555" y="1561231"/>
            <a:ext cx="193964" cy="175491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889519" y="1495087"/>
            <a:ext cx="2430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유통기한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695555" y="1911928"/>
            <a:ext cx="10794481" cy="307778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794326" y="1911928"/>
            <a:ext cx="84512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유통기한은 입고일로부터 </a:t>
            </a:r>
            <a:r>
              <a:rPr lang="en-US" altLang="ko-KR" dirty="0">
                <a:solidFill>
                  <a:schemeClr val="dk1"/>
                </a:solidFill>
              </a:rPr>
              <a:t>7</a:t>
            </a: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일이며, 유통기한이 지날 경우 기한이 지난 꽃의 수량이 차감된다.</a:t>
            </a:r>
            <a:endParaRPr dirty="0"/>
          </a:p>
        </p:txBody>
      </p:sp>
      <p:sp>
        <p:nvSpPr>
          <p:cNvPr id="204" name="Google Shape;204;p14"/>
          <p:cNvSpPr/>
          <p:nvPr/>
        </p:nvSpPr>
        <p:spPr>
          <a:xfrm>
            <a:off x="695555" y="2498722"/>
            <a:ext cx="193964" cy="175491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889519" y="2432578"/>
            <a:ext cx="2430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현금결제 가능 여부</a:t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695555" y="2865481"/>
            <a:ext cx="10794481" cy="520649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794326" y="2865482"/>
            <a:ext cx="105386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키오스크가 보유한 현금의 총액이 5만원 이하 이고 보유한 천원권의 개수가 9개이하일 경우, 현금결제가 불가능 하며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사용자에게 현금결제 불가능 알림을 출력해준다.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95555" y="3583789"/>
            <a:ext cx="193964" cy="175491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889519" y="3517645"/>
            <a:ext cx="2430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꽃 재고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695555" y="3954369"/>
            <a:ext cx="10794600" cy="3078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794326" y="3954369"/>
            <a:ext cx="845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구매자는 </a:t>
            </a:r>
            <a:r>
              <a:rPr lang="ko-KR">
                <a:solidFill>
                  <a:schemeClr val="dk1"/>
                </a:solidFill>
              </a:rPr>
              <a:t>DIY꽃다발 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화면에서 꽃의 </a:t>
            </a:r>
            <a:r>
              <a:rPr lang="ko-KR">
                <a:solidFill>
                  <a:schemeClr val="dk1"/>
                </a:solidFill>
              </a:rPr>
              <a:t>품목별 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재고상태를 확인할 수 있다.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695555" y="4324946"/>
            <a:ext cx="10794600" cy="3078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794326" y="4324946"/>
            <a:ext cx="845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꽃의 재고가 부족 상태이면, 관리자 모드의 첫 화면에 부족한 꽃의 이름을 출력해 준다.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695555" y="4813503"/>
            <a:ext cx="194100" cy="1755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889519" y="4746036"/>
            <a:ext cx="243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 꽃다발 구매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695555" y="5121280"/>
            <a:ext cx="10794600" cy="3078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94326" y="5121280"/>
            <a:ext cx="845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랜덤 꽃다발 구매는 무작위로 10송이의 꽃(S사이즈)를 구매하는 것을 말한다.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698759" y="5496524"/>
            <a:ext cx="10794600" cy="3078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97530" y="5496524"/>
            <a:ext cx="1033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랜덤 꽃다발은 판매량이 저조한 top3 의 꽃들중 2종류(4송이*2) + 그외의 꽃중 1종류(2송이), 총 10송이로 한다.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695555" y="5867100"/>
            <a:ext cx="10794600" cy="3078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97530" y="5867101"/>
            <a:ext cx="1033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랜덤 꽃다발의 가격은 7천원 으로 한다.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   책</a:t>
            </a:r>
            <a:endParaRPr sz="120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꽃다발 판매 </a:t>
            </a: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키오스크 기본 정책</a:t>
            </a:r>
            <a:endParaRPr sz="120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695555" y="554018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-KR" sz="3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 책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5"/>
          <p:cNvCxnSpPr/>
          <p:nvPr/>
        </p:nvCxnSpPr>
        <p:spPr>
          <a:xfrm>
            <a:off x="473897" y="672338"/>
            <a:ext cx="0" cy="5684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0" name="Google Shape;230;p15"/>
          <p:cNvSpPr/>
          <p:nvPr/>
        </p:nvSpPr>
        <p:spPr>
          <a:xfrm>
            <a:off x="695555" y="1561231"/>
            <a:ext cx="193964" cy="175491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889519" y="1495087"/>
            <a:ext cx="2430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및 적립금</a:t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695555" y="1911928"/>
            <a:ext cx="10794481" cy="307778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94326" y="1911928"/>
            <a:ext cx="87745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5만원 </a:t>
            </a: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이상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구입한 구매자에게는 쿠폰을 증정하며, 사용자가 원할 때 사용할 수 있도록 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695555" y="2281258"/>
            <a:ext cx="10794481" cy="954107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94326" y="2281259"/>
            <a:ext cx="84512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쿠폰을 사용하면 확률에 따라 상품을 지급한다. 확률에 따른 상품은 다음과 같다.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1~100 사이의 임의의 수를 뽑아 나온 수가 1~80 사이의 수 일 경우, </a:t>
            </a:r>
            <a:r>
              <a:rPr lang="ko-KR" dirty="0">
                <a:solidFill>
                  <a:schemeClr val="dk1"/>
                </a:solidFill>
              </a:rPr>
              <a:t>1000원 할인</a:t>
            </a: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지급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81~95 사이의 수 일 경우, </a:t>
            </a:r>
            <a:r>
              <a:rPr lang="ko-KR" dirty="0">
                <a:solidFill>
                  <a:schemeClr val="dk1"/>
                </a:solidFill>
              </a:rPr>
              <a:t>3000원 할인쿠폰</a:t>
            </a: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지급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		              96~100 사이의 수 일 경우, </a:t>
            </a:r>
            <a:r>
              <a:rPr lang="ko-KR" dirty="0">
                <a:solidFill>
                  <a:schemeClr val="dk1"/>
                </a:solidFill>
              </a:rPr>
              <a:t>5000원 할인</a:t>
            </a: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지급</a:t>
            </a:r>
            <a:endParaRPr dirty="0"/>
          </a:p>
        </p:txBody>
      </p:sp>
      <p:sp>
        <p:nvSpPr>
          <p:cNvPr id="236" name="Google Shape;236;p15"/>
          <p:cNvSpPr/>
          <p:nvPr/>
        </p:nvSpPr>
        <p:spPr>
          <a:xfrm>
            <a:off x="695555" y="3296917"/>
            <a:ext cx="10794481" cy="307778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94326" y="3296917"/>
            <a:ext cx="101415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사용자가 키오스크에서 현금으로 제품 구매 후 잔돈을 받지 않고 회원 </a:t>
            </a:r>
            <a:r>
              <a:rPr lang="ko-KR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ID에</a:t>
            </a: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적립할 경우 그 금액을 적립금으로 한다. </a:t>
            </a:r>
            <a:endParaRPr dirty="0"/>
          </a:p>
        </p:txBody>
      </p:sp>
      <p:sp>
        <p:nvSpPr>
          <p:cNvPr id="238" name="Google Shape;238;p15"/>
          <p:cNvSpPr/>
          <p:nvPr/>
        </p:nvSpPr>
        <p:spPr>
          <a:xfrm>
            <a:off x="698759" y="3666245"/>
            <a:ext cx="10794481" cy="307778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97530" y="3666245"/>
            <a:ext cx="84512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적립금은 키오스크 내에서 현금과 동일하게 사용 가능하다. 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695555" y="4229412"/>
            <a:ext cx="193964" cy="175491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889519" y="4163268"/>
            <a:ext cx="2430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기념일</a:t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695555" y="4537188"/>
            <a:ext cx="10794481" cy="1277015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94326" y="4591635"/>
            <a:ext cx="845127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추천 꽃다발의 기념일 꽃 추천기능에서 기념일은 다음으로 정한다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2월 14일 – 발렌타인데이     3월 14일 – 화이트데이     5월 셋째주 월요일 – 성년의날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5월5일 – 어린이날               5월8일 – 어버이날            5월 14일 – 로즈데이    5월 15일 – 스승의 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11월11일 – 빼빼로데이       12월 25일 – 크리스마스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   책</a:t>
            </a:r>
            <a:endParaRPr sz="120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꽃다발 판매 </a:t>
            </a: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키오스크 기본 정책</a:t>
            </a:r>
            <a:endParaRPr sz="120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695555" y="1561231"/>
            <a:ext cx="193964" cy="175491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889519" y="1495087"/>
            <a:ext cx="2430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신용카드 결제</a:t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695555" y="1911928"/>
            <a:ext cx="10794481" cy="307778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794326" y="1911928"/>
            <a:ext cx="87745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신용카드 결제 시 신용카드의 유효성 검사를 진행한다.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695555" y="2305555"/>
            <a:ext cx="10794481" cy="2034952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794326" y="2305555"/>
            <a:ext cx="1060334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카드 유효성 검사는 다음의 방법을 사용한다.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신용카드 번호 16자리중 맨 마지막 숫자는 검증 코드이다.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검증코드의 바로 앞 숫자(15번째 수)부터 신용카드 번호의 첫번째 숫자까지 역순으로 각 수에 2와 1을 번갈아가며 곱한다.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곱한 수가 10일경우 1로 치환하고 10 이상일 경우는 십의자리와 일의자리의 수를 더한 수로 치환한다.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곱셈결과 나온 모든 숫자를 더한다.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 10에서 합계 숫자 일의 자리 수를 뺀다.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숫자가 검증코드와 일치할 경우 유효한 카드이고, 일치하지 않을 경우 유효하지 않은 카드이다.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95555" y="554018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-KR" sz="3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 책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6"/>
          <p:cNvCxnSpPr/>
          <p:nvPr/>
        </p:nvCxnSpPr>
        <p:spPr>
          <a:xfrm>
            <a:off x="473897" y="672338"/>
            <a:ext cx="0" cy="5684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/>
        </p:nvSpPr>
        <p:spPr>
          <a:xfrm>
            <a:off x="4672316" y="2413289"/>
            <a:ext cx="2847368" cy="101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 예시</a:t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4770485" y="3345516"/>
            <a:ext cx="2651030" cy="8348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/>
        </p:nvSpPr>
        <p:spPr>
          <a:xfrm>
            <a:off x="438300" y="1472450"/>
            <a:ext cx="7401000" cy="4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                                            [SMART FLOWER]                    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1. ♥ DIY 꽃다발 ♥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: 원하는 대로 골라 만든 나만의 꽃다발로 마음을 전하세요.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2. ♥ 추천 꽃다발 ♥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: 가까운 기념일, 소중한 사람을 위한 꽃다발을 준비하세요.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3. ♥ 랜덤 꽃다발 ♥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: 활기가 필요할 때, 부담없이 가볍게 꽃다발을 만나보세요.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4. ♥ 뽑기 이벤트 ♥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: 쿠폰 찬스 사용하시고, 선물을 확인하세요.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→ 5만원 이상 구매시 쿠폰 증정!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0. 관리자 Page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: 자판기 관리자만 접근할 수 있습니다.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▶ 어떤 메뉴로 들어가시겠습니까? (숫자 입력) :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312249" y="1397150"/>
            <a:ext cx="5857800" cy="43287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471681" y="295031"/>
            <a:ext cx="4241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274" name="Google Shape;274;p18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275" name="Google Shape;275;p18"/>
          <p:cNvGraphicFramePr/>
          <p:nvPr/>
        </p:nvGraphicFramePr>
        <p:xfrm>
          <a:off x="8502162" y="586485"/>
          <a:ext cx="3689825" cy="121488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SMART FLOWER ]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메뉴와 소개를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 안내메세지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2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~4에 해당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할 경우,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 메뉴 화면으로 이동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해당범위에 해당하지 않으면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81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" name="Google Shape;276;p18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312255" y="1597184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12252" y="5273227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메인 화면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9"/>
          <p:cNvGrpSpPr/>
          <p:nvPr/>
        </p:nvGrpSpPr>
        <p:grpSpPr>
          <a:xfrm>
            <a:off x="366446" y="1313082"/>
            <a:ext cx="5835650" cy="5359401"/>
            <a:chOff x="366446" y="1313082"/>
            <a:chExt cx="5835650" cy="5359401"/>
          </a:xfrm>
        </p:grpSpPr>
        <p:pic>
          <p:nvPicPr>
            <p:cNvPr id="286" name="Google Shape;286;p19" descr="C:\Users\김동휘\Desktop\DIY수정캡처본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6446" y="1313082"/>
              <a:ext cx="5835650" cy="535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04441" y="1469797"/>
              <a:ext cx="501384" cy="163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19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2213912" y="-68"/>
            <a:ext cx="9978000" cy="287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DIY 꽃다발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71681" y="295031"/>
            <a:ext cx="4241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19"/>
          <p:cNvCxnSpPr/>
          <p:nvPr/>
        </p:nvCxnSpPr>
        <p:spPr>
          <a:xfrm>
            <a:off x="312260" y="526313"/>
            <a:ext cx="0" cy="2769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293" name="Google Shape;293;p19"/>
          <p:cNvGraphicFramePr/>
          <p:nvPr/>
        </p:nvGraphicFramePr>
        <p:xfrm>
          <a:off x="8502162" y="586485"/>
          <a:ext cx="3689825" cy="616703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DIY 꽃다발 화면</a:t>
                      </a:r>
                      <a:endParaRPr/>
                    </a:p>
                    <a:p>
                      <a:pPr marL="258762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타이틀 : [ DIY 꽃다발 ]\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메뉴 : 선택번호,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상품명, 상품소개(꽃말), 가격 , 재고현황</a:t>
                      </a:r>
                      <a:r>
                        <a:rPr lang="ko-KR"/>
                        <a:t>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재고 현황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항목</a:t>
                      </a:r>
                      <a:endParaRPr/>
                    </a:p>
                    <a:p>
                      <a:pPr marL="258762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항목별 남은 재고량 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메인플라워 입력 안내메세지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▶ 메인플라워를 골라주세요(숫자 입력)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※ 메인 꽃은 한 종류만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선택 가능</a:t>
                      </a:r>
                      <a:endParaRPr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1~23 범위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내에서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번호를 선택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한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경우, 해당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상품 선택된 후 선택안내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해당범위에 해당하지 않으면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▶ 메인플라워의 수량을 입력해주세요(숫자 입력) 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재고 잔여량 범위 내에서 입력한 경우, 해당수량 선택된 후 장바구니에 담기며 담김안내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재고 잔여량 초과하여 입력한 경우, ‘재고가 모자랍니다. 다시 입력해주세요.’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서브플라워 입력 안내메세지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▶ 서브플라워를 골라주세요(숫자 입력)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※ 서브 꽃은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복수 종류 선택 가능</a:t>
                      </a:r>
                      <a:endParaRPr/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1~23 범위 내에서 번호를 선택한 경우, 해당상품 선택된 후 선택안내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해당범위에 해당하지 않으면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 ▶ 서브플라워의 수량을 입력해주세요(숫자 입력) 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재고 잔여량 범위 내에서 입력한 경우, 해당수량 선택된 후 장바구니에 담기며 담김안내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재고 잔여량 초과하여 입력한 경우, ‘재고가 모자랍니다. 다시 입력해주세요.’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▶ 서브플라워를 더 선택하시겠습니까(Y/N)? : </a:t>
                      </a:r>
                      <a:endParaRPr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입력시 : 서브플라워 종류 및 수량 추가선택 가능</a:t>
                      </a:r>
                      <a:endParaRPr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입력시 : 장바구니로 이동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Google Shape;294;p19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366446" y="1345896"/>
            <a:ext cx="6072893" cy="5362623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240397" y="1313082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4955568" y="1790956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03086" y="5625766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292651" y="5215747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/>
        </p:nvSpPr>
        <p:spPr>
          <a:xfrm>
            <a:off x="438575" y="1364888"/>
            <a:ext cx="10525200" cy="47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==============================================================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  [추천 꽃다발]                                                          「</a:t>
            </a:r>
            <a:r>
              <a:rPr lang="ko-KR" sz="1200" dirty="0" err="1">
                <a:solidFill>
                  <a:schemeClr val="dk1"/>
                </a:solidFill>
              </a:rPr>
              <a:t>M</a:t>
            </a:r>
            <a:r>
              <a:rPr lang="ko-KR" sz="1200" dirty="0">
                <a:solidFill>
                  <a:schemeClr val="dk1"/>
                </a:solidFill>
              </a:rPr>
              <a:t>=둘러보기」 「</a:t>
            </a:r>
            <a:r>
              <a:rPr lang="ko-KR" sz="1200" dirty="0" err="1">
                <a:solidFill>
                  <a:schemeClr val="dk1"/>
                </a:solidFill>
              </a:rPr>
              <a:t>X</a:t>
            </a:r>
            <a:r>
              <a:rPr lang="ko-KR" sz="1200" dirty="0">
                <a:solidFill>
                  <a:schemeClr val="dk1"/>
                </a:solidFill>
              </a:rPr>
              <a:t>=전체취소」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==============================================================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▶ 연도 입력 : 2020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▶ 월 입력     : 3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	[ 2020년 3월 ]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 일  월  화  수  목  금  토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============================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  1    2    3    4    5    6    7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  8    9   10  11  12  13  14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 15  16  17  18  19  20  21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 22  23  24  25  26  27  28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 29  30  31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============================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------------------------------------------------------------------------------------------------------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</a:t>
            </a:r>
            <a:r>
              <a:rPr lang="ko-KR" sz="1200" dirty="0" err="1">
                <a:solidFill>
                  <a:schemeClr val="dk1"/>
                </a:solidFill>
              </a:rPr>
              <a:t>No</a:t>
            </a:r>
            <a:r>
              <a:rPr lang="ko-KR" sz="1200" dirty="0">
                <a:solidFill>
                  <a:schemeClr val="dk1"/>
                </a:solidFill>
              </a:rPr>
              <a:t>.  |      추천 기념일      |        상품명        |                   상품소개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------------------------------------------------------------------------------------------------------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1.	3월의 탄생화(3월)		데이리데이지	이달의 탄생화 데이지 부케로 싱그러운 봄맞이!	→ 데이지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2.	입학식 시즌(3월)		</a:t>
            </a:r>
            <a:r>
              <a:rPr lang="ko-KR" sz="1200" dirty="0" err="1">
                <a:solidFill>
                  <a:schemeClr val="dk1"/>
                </a:solidFill>
              </a:rPr>
              <a:t>피어라새싹</a:t>
            </a:r>
            <a:r>
              <a:rPr lang="ko-KR" sz="1200" dirty="0">
                <a:solidFill>
                  <a:schemeClr val="dk1"/>
                </a:solidFill>
              </a:rPr>
              <a:t>	          </a:t>
            </a:r>
            <a:r>
              <a:rPr lang="en-US" altLang="ko-KR" sz="1200" dirty="0">
                <a:solidFill>
                  <a:schemeClr val="dk1"/>
                </a:solidFill>
              </a:rPr>
              <a:t>	</a:t>
            </a:r>
            <a:r>
              <a:rPr lang="ko-KR" sz="1200" dirty="0">
                <a:solidFill>
                  <a:schemeClr val="dk1"/>
                </a:solidFill>
              </a:rPr>
              <a:t>소중한 당신의 새로운 출발을 축하합니다~	→ </a:t>
            </a:r>
            <a:r>
              <a:rPr lang="ko-KR" sz="1200" dirty="0" err="1">
                <a:solidFill>
                  <a:schemeClr val="dk1"/>
                </a:solidFill>
              </a:rPr>
              <a:t>프리지아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3.	</a:t>
            </a:r>
            <a:r>
              <a:rPr lang="ko-KR" sz="1200" dirty="0" err="1">
                <a:solidFill>
                  <a:schemeClr val="dk1"/>
                </a:solidFill>
              </a:rPr>
              <a:t>화이트데이</a:t>
            </a:r>
            <a:r>
              <a:rPr lang="ko-KR" sz="1200" dirty="0">
                <a:solidFill>
                  <a:schemeClr val="dk1"/>
                </a:solidFill>
              </a:rPr>
              <a:t>(3/14)		</a:t>
            </a:r>
            <a:r>
              <a:rPr lang="ko-KR" sz="1200" dirty="0" err="1">
                <a:solidFill>
                  <a:schemeClr val="dk1"/>
                </a:solidFill>
              </a:rPr>
              <a:t>블링프로포즈</a:t>
            </a:r>
            <a:r>
              <a:rPr lang="ko-KR" sz="1200" dirty="0">
                <a:solidFill>
                  <a:schemeClr val="dk1"/>
                </a:solidFill>
              </a:rPr>
              <a:t>	달달한 사탕과 어울리는 화려한 부케		→ </a:t>
            </a:r>
            <a:r>
              <a:rPr lang="ko-KR" sz="1200" dirty="0" err="1">
                <a:solidFill>
                  <a:schemeClr val="dk1"/>
                </a:solidFill>
              </a:rPr>
              <a:t>빨간장미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------------------------------------------------------------------------------------------------------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▶ 구매를 원하시는 상품번호를 선택해주세요(숫자 입력). : 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20"/>
          <p:cNvGraphicFramePr/>
          <p:nvPr/>
        </p:nvGraphicFramePr>
        <p:xfrm>
          <a:off x="8502187" y="586485"/>
          <a:ext cx="3689825" cy="3094585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추천 꽃다발 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추천 꽃다발]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연/월 입력 안내메세지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▶ 연도 입력 :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연도를 입력받음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▶ 월 입력   :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월을 입력받음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→ 입력된 날짜와 대응하는 </a:t>
                      </a: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달력을 출력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메뉴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&gt; 추천 기념일 &gt; 상품명 &gt; 상품소개 순으로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: 입력을 위한 번호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추천 기념일 : 해당 월에 지정한 기념일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→ 날짜 미지정 이달의 탄생화 &gt; 날짜 미지정 이달의 탄생화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제외 &gt; 날짜지정(월/일) 기념일 순서대로 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상품명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상품소개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상품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 안내메세지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구매를 원하시는 상품 No.를 선택해주세요(숫자 입력). : </a:t>
                      </a:r>
                      <a:endParaRPr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범위 입력시 : 선택한 상품명 안내 후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『추천 꽃다발(2)』 화면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이어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해당범위에 해당하지 않으면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Google Shape;309;p20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312250" y="1397075"/>
            <a:ext cx="7957800" cy="47955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312250" y="1431561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312255" y="2001387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312242" y="4381561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312242" y="5790347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추천</a:t>
            </a:r>
            <a:r>
              <a:rPr lang="ko-KR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꽃다발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471681" y="295031"/>
            <a:ext cx="4241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20"/>
          <p:cNvCxnSpPr/>
          <p:nvPr/>
        </p:nvCxnSpPr>
        <p:spPr>
          <a:xfrm>
            <a:off x="312260" y="526313"/>
            <a:ext cx="0" cy="2769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326" name="Google Shape;326;p21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327" name="Google Shape;327;p21"/>
          <p:cNvGraphicFramePr/>
          <p:nvPr/>
        </p:nvGraphicFramePr>
        <p:xfrm>
          <a:off x="8502187" y="586485"/>
          <a:ext cx="3689825" cy="261480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추천 꽃다발(2) 화면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가격 안내 : No. &gt; 사이즈 &gt; 가격 순으로 출력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사이즈 입력 안내메세지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▶ 구매를 원하시는 사이즈를 선택해주세요.(숫자 입력) :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1~4 사이즈 범위 내에서 번호를 선택한 경우, 사이즈 선택된 후 수량 입력 안내메세지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▶ 구매를 원하시는 개수를 입력해주세요.(숫자 입력) :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재고 잔여량 범위 내에서 입력한 경우, 해당수량 선택된 후 장바구니에 담기며 장바구니에 담긴 누적 금액 안내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재고 잔여량 초과하여 입력한 경우, ‘재고가 모자랍니다. 다시 입력해주세요.’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추가 선택 안내메세지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▶  추천꽃을 계속 구매하시겠습니까(Y/N)? :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Y 입력시 : 해당 월의 서브플라워 종류 및 수량 추가선택 가능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N 입력시 : 장바구니로 이동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" name="Google Shape;328;p21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312250" y="1397152"/>
            <a:ext cx="6386400" cy="27693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193138" y="1397149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93149" y="3253105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193145" y="3822526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297819" y="1397152"/>
            <a:ext cx="7302600" cy="27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♥ 가격 안내 ♥ </a:t>
            </a:r>
            <a:endParaRPr sz="1200" dirty="0">
              <a:solidFill>
                <a:schemeClr val="dk1"/>
              </a:solidFill>
            </a:endParaRPr>
          </a:p>
          <a:p>
            <a:r>
              <a:rPr lang="ko-KR" sz="1200" dirty="0">
                <a:solidFill>
                  <a:schemeClr val="dk1"/>
                </a:solidFill>
              </a:rPr>
              <a:t>--------------------------------------------------------</a:t>
            </a:r>
            <a:r>
              <a:rPr lang="en-US" altLang="ko-KR" sz="1200" dirty="0">
                <a:solidFill>
                  <a:schemeClr val="dk1"/>
                </a:solidFill>
              </a:rPr>
              <a:t>-----------------------------------</a:t>
            </a:r>
          </a:p>
          <a:p>
            <a:r>
              <a:rPr lang="ko-KR" sz="1200" dirty="0">
                <a:solidFill>
                  <a:schemeClr val="dk1"/>
                </a:solidFill>
              </a:rPr>
              <a:t> </a:t>
            </a:r>
            <a:r>
              <a:rPr lang="ko-KR" sz="1200" dirty="0" err="1">
                <a:solidFill>
                  <a:schemeClr val="dk1"/>
                </a:solidFill>
              </a:rPr>
              <a:t>No</a:t>
            </a:r>
            <a:r>
              <a:rPr lang="ko-KR" sz="1200" dirty="0">
                <a:solidFill>
                  <a:schemeClr val="dk1"/>
                </a:solidFill>
              </a:rPr>
              <a:t>.	|	사이즈	    |   	가격</a:t>
            </a:r>
            <a:endParaRPr sz="1200" dirty="0">
              <a:solidFill>
                <a:schemeClr val="dk1"/>
              </a:solidFill>
            </a:endParaRPr>
          </a:p>
          <a:p>
            <a:r>
              <a:rPr lang="ko-KR" sz="1200" dirty="0">
                <a:solidFill>
                  <a:schemeClr val="dk1"/>
                </a:solidFill>
              </a:rPr>
              <a:t>--------------------------------------------------------</a:t>
            </a:r>
            <a:r>
              <a:rPr lang="en-US" altLang="ko-KR" sz="1200" dirty="0">
                <a:solidFill>
                  <a:schemeClr val="dk1"/>
                </a:solidFill>
              </a:rPr>
              <a:t>-----------------------------------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1.		</a:t>
            </a:r>
            <a:r>
              <a:rPr lang="ko-KR" sz="1200" dirty="0" err="1">
                <a:solidFill>
                  <a:schemeClr val="dk1"/>
                </a:solidFill>
              </a:rPr>
              <a:t>S</a:t>
            </a:r>
            <a:r>
              <a:rPr lang="ko-KR" sz="1200" dirty="0">
                <a:solidFill>
                  <a:schemeClr val="dk1"/>
                </a:solidFill>
              </a:rPr>
              <a:t>(10pcs)		10,000￦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2.		</a:t>
            </a:r>
            <a:r>
              <a:rPr lang="ko-KR" sz="1200" dirty="0" err="1">
                <a:solidFill>
                  <a:schemeClr val="dk1"/>
                </a:solidFill>
              </a:rPr>
              <a:t>M</a:t>
            </a:r>
            <a:r>
              <a:rPr lang="ko-KR" sz="1200" dirty="0">
                <a:solidFill>
                  <a:schemeClr val="dk1"/>
                </a:solidFill>
              </a:rPr>
              <a:t>(20pcs)		20,000￦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3.		</a:t>
            </a:r>
            <a:r>
              <a:rPr lang="ko-KR" sz="1200" dirty="0" err="1">
                <a:solidFill>
                  <a:schemeClr val="dk1"/>
                </a:solidFill>
              </a:rPr>
              <a:t>L</a:t>
            </a:r>
            <a:r>
              <a:rPr lang="ko-KR" sz="1200" dirty="0">
                <a:solidFill>
                  <a:schemeClr val="dk1"/>
                </a:solidFill>
              </a:rPr>
              <a:t>(30pcs)		30,000￦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4.		XL(40pcs)		40,000￦</a:t>
            </a:r>
            <a:endParaRPr sz="1200" dirty="0">
              <a:solidFill>
                <a:schemeClr val="dk1"/>
              </a:solidFill>
            </a:endParaRPr>
          </a:p>
          <a:p>
            <a:r>
              <a:rPr lang="ko-KR" sz="1200" dirty="0">
                <a:solidFill>
                  <a:schemeClr val="dk1"/>
                </a:solidFill>
              </a:rPr>
              <a:t>--------------------------------------------------------</a:t>
            </a:r>
            <a:r>
              <a:rPr lang="en-US" altLang="ko-KR" sz="1200" dirty="0">
                <a:solidFill>
                  <a:schemeClr val="dk1"/>
                </a:solidFill>
              </a:rPr>
              <a:t>----------------------------------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▶ 구매를 원하시는 사이즈를 선택해주세요.(숫자 입력) : 2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▶ 구매를 원하시는 개수를 입력해주세요.(숫자 입력) : 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☞ 현재 금액 : 20000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</a:rPr>
              <a:t> ▶  </a:t>
            </a:r>
            <a:r>
              <a:rPr lang="ko-KR" sz="1200" dirty="0" err="1">
                <a:solidFill>
                  <a:schemeClr val="dk1"/>
                </a:solidFill>
              </a:rPr>
              <a:t>추천꽃을</a:t>
            </a:r>
            <a:r>
              <a:rPr lang="ko-KR" sz="1200" dirty="0">
                <a:solidFill>
                  <a:schemeClr val="dk1"/>
                </a:solidFill>
              </a:rPr>
              <a:t> 계속 구매하시겠습니까(</a:t>
            </a:r>
            <a:r>
              <a:rPr lang="ko-KR" sz="1200" dirty="0" err="1">
                <a:solidFill>
                  <a:schemeClr val="dk1"/>
                </a:solidFill>
              </a:rPr>
              <a:t>Y</a:t>
            </a:r>
            <a:r>
              <a:rPr lang="ko-KR" sz="1200" dirty="0">
                <a:solidFill>
                  <a:schemeClr val="dk1"/>
                </a:solidFill>
              </a:rPr>
              <a:t>/</a:t>
            </a:r>
            <a:r>
              <a:rPr lang="ko-KR" sz="1200" dirty="0" err="1">
                <a:solidFill>
                  <a:schemeClr val="dk1"/>
                </a:solidFill>
              </a:rPr>
              <a:t>N</a:t>
            </a:r>
            <a:r>
              <a:rPr lang="ko-KR" sz="1200" dirty="0">
                <a:solidFill>
                  <a:schemeClr val="dk1"/>
                </a:solidFill>
              </a:rPr>
              <a:t>)? : 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추천</a:t>
            </a:r>
            <a:r>
              <a:rPr lang="ko-KR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꽃다발(2)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22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344" name="Google Shape;344;p22"/>
          <p:cNvGraphicFramePr/>
          <p:nvPr/>
        </p:nvGraphicFramePr>
        <p:xfrm>
          <a:off x="8502162" y="586485"/>
          <a:ext cx="3694250" cy="3014075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랜덤 꽃다발 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랜덤 꽃다발 ]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&gt; 랜덤 꽃다발 구매 선택 시 출력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8762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랜덤 꽃다발 구매 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「Y=뽑기」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 :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입력시 :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『랜덤 꽃다발(2)』 화면으로 이동</a:t>
                      </a:r>
                      <a:endParaRPr/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8762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랜덤 꽃다발(2) 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2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랜덤 꽃다발 ]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사용자에게 조합된 꽃의 종류와 가격 안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내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담기 선택 안내메세지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 ▶  장바구니에 담으시겠습니까(「Y=담기」「R=다시뽑기」)? : </a:t>
                      </a:r>
                      <a:endParaRPr sz="800"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된 상품정보 장바구니에 담기며 장바구니로 이동</a:t>
                      </a:r>
                      <a:endParaRPr sz="800"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입력시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다시 뽑기 진행하며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랜덤꽃다발(2) 화면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꽃다발 조합 기준</a:t>
                      </a:r>
                      <a:endParaRPr sz="800"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판매가 저조한 꽃 top3 중 2종류 (4송이 + 4송이)</a:t>
                      </a:r>
                      <a:endParaRPr sz="800"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그 외의 꽃 중 1종류(2송이) 총 10송이</a:t>
                      </a:r>
                      <a:endParaRPr sz="800"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5" name="Google Shape;345;p22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330300" y="1411600"/>
            <a:ext cx="6130200" cy="16650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312240" y="1492292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312247" y="3806675"/>
            <a:ext cx="6130200" cy="18858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312240" y="3879309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522300" y="1411600"/>
            <a:ext cx="68850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[랜덤 꽃다발 ]                                                      「M=둘러보기」 「X=전체취소」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♥ 무슨 꽃을 구매해야할지 모르겠다면? 가벼운 마음으로 다양한 꽃을 만나보세요.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♥ 랜덤 꽃다발 구매는 무작위의 꽃을(S사이즈 10송이) 보다 저렴한 가격에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구입 하실 수 있습니다.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▶ 랜덤 꽃다발 구매 (「Y=뽑기」) : 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550500" y="3786650"/>
            <a:ext cx="69657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[랜덤 꽃다발 ]                                                      「M=둘러보기」 「X=전체취소」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♥ 유칼립투스 4송이, 프리지아 4송이, 목화 2송이가 선택되었습니다.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♥ 가격은 7천원 입니다.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=============================================================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▶  장바구니에 담으시겠습니까(「Y=담기」「R=다시뽑기」)? : </a:t>
            </a:r>
            <a:endParaRPr sz="1200"/>
          </a:p>
        </p:txBody>
      </p:sp>
      <p:sp>
        <p:nvSpPr>
          <p:cNvPr id="352" name="Google Shape;352;p22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랜덤</a:t>
            </a:r>
            <a:r>
              <a:rPr lang="ko-KR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꽃다발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312255" y="3427416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랜덤</a:t>
            </a:r>
            <a:r>
              <a:rPr lang="ko-KR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꽃다발(2)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686319" y="296514"/>
            <a:ext cx="159966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5"/>
          <p:cNvCxnSpPr/>
          <p:nvPr/>
        </p:nvCxnSpPr>
        <p:spPr>
          <a:xfrm>
            <a:off x="464660" y="422200"/>
            <a:ext cx="0" cy="5684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/>
        </p:nvSpPr>
        <p:spPr>
          <a:xfrm>
            <a:off x="686319" y="1269451"/>
            <a:ext cx="9344028" cy="469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lang="en-US" altLang="ko-KR" sz="2000" b="1" dirty="0">
              <a:solidFill>
                <a:srgbClr val="3F3F3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핵심서비스</a:t>
            </a:r>
            <a:endParaRPr lang="en-US" altLang="ko-KR" sz="2000" b="1" dirty="0">
              <a:solidFill>
                <a:srgbClr val="3F3F3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정책</a:t>
            </a:r>
            <a:endParaRPr lang="en-US" altLang="ko-KR" sz="2000" b="1" dirty="0">
              <a:solidFill>
                <a:srgbClr val="3F3F3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r>
              <a:rPr lang="en-US" altLang="ko-KR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1" dirty="0">
              <a:solidFill>
                <a:srgbClr val="3F3F3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1" dirty="0">
                <a:solidFill>
                  <a:srgbClr val="3F3F3F"/>
                </a:solidFill>
              </a:rPr>
              <a:t>구현</a:t>
            </a:r>
            <a:r>
              <a:rPr lang="en-US" altLang="ko-KR" sz="2000" b="1" dirty="0">
                <a:solidFill>
                  <a:srgbClr val="3F3F3F"/>
                </a:solidFill>
              </a:rPr>
              <a:t> </a:t>
            </a:r>
            <a:r>
              <a:rPr lang="ko-KR" sz="2000" b="1" dirty="0">
                <a:solidFill>
                  <a:srgbClr val="3F3F3F"/>
                </a:solidFill>
              </a:rPr>
              <a:t>사항</a:t>
            </a:r>
            <a:endParaRPr lang="en-US" altLang="ko-KR" sz="2000" b="1" dirty="0">
              <a:solidFill>
                <a:srgbClr val="3F3F3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1" dirty="0">
              <a:solidFill>
                <a:srgbClr val="3F3F3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1" dirty="0">
                <a:solidFill>
                  <a:srgbClr val="3F3F3F"/>
                </a:solidFill>
              </a:rPr>
              <a:t>수행</a:t>
            </a:r>
            <a:endParaRPr sz="2000" b="1" dirty="0">
              <a:solidFill>
                <a:srgbClr val="3F3F3F"/>
              </a:solidFill>
            </a:endParaRP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lang="en-US" altLang="ko-KR" sz="2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362" name="Google Shape;362;p23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3" name="Google Shape;363;p23"/>
          <p:cNvCxnSpPr/>
          <p:nvPr/>
        </p:nvCxnSpPr>
        <p:spPr>
          <a:xfrm>
            <a:off x="3308797" y="3247313"/>
            <a:ext cx="0" cy="222600"/>
          </a:xfrm>
          <a:prstGeom prst="straightConnector1">
            <a:avLst/>
          </a:prstGeom>
          <a:noFill/>
          <a:ln w="19050" cap="flat" cmpd="sng">
            <a:solidFill>
              <a:srgbClr val="989898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3308797" y="4672086"/>
            <a:ext cx="0" cy="222600"/>
          </a:xfrm>
          <a:prstGeom prst="straightConnector1">
            <a:avLst/>
          </a:prstGeom>
          <a:noFill/>
          <a:ln w="19050" cap="flat" cmpd="sng">
            <a:solidFill>
              <a:srgbClr val="989898"/>
            </a:solidFill>
            <a:prstDash val="solid"/>
            <a:miter lim="8000"/>
            <a:headEnd type="none" w="sm" len="sm"/>
            <a:tailEnd type="triangle" w="med" len="med"/>
          </a:ln>
        </p:spPr>
      </p:cxnSp>
      <p:graphicFrame>
        <p:nvGraphicFramePr>
          <p:cNvPr id="365" name="Google Shape;365;p23"/>
          <p:cNvGraphicFramePr/>
          <p:nvPr/>
        </p:nvGraphicFramePr>
        <p:xfrm>
          <a:off x="8502162" y="586485"/>
          <a:ext cx="3694250" cy="480936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뽑기 이벤트 화면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뽑기</a:t>
                      </a: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이벤트 ]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증정 물품, 선택 입력 안내메세지, 입력란 출력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선택 입력 안내메세지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▶ 명령을 입력해주세요 :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Y 입력시 : 2로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N 입력시 : 장바구니 데이터 유지하고 메인으로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 금액이 50,000원 이상인 사용자에게 쿠폰기회를 1회 생성해주고, 사용자가 원하는 시기에 “뽑기 이벤트”페이지에서 사용할 수 있도록 제작한 페이지.</a:t>
                      </a:r>
                      <a:endParaRPr sz="800"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정보입력 안내메세지 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전화번호 입력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비밀번호 입력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CASE</a:t>
                      </a:r>
                      <a:endParaRPr/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전화번호가 기존 데이터에 존재하지 않는 경우 : '다시 입력해주세요.' 안내메세지 출력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후 정보입력 안내메세지 재출력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전화번호가 기존 데이터에 존재, 비밀번호가 일치하지 않는 경우 : '비밀번호가 틀립니다. 다시 입력해주세요.' 안내메세지 출력 후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정보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 안내메세지 재출력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 전화번호와 비밀번호 모두 기존 데이터와 일치하며, 뽑기 카운트가 남아있을 경우 : 뽑기 카운트 차감 및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3으로 이동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당첨상품이 전화번호와 패스워드, 뽑기 기회 횟수와 함께 데이터에 저장되도록 처리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4) 전화번호와 비밀번호 모두 기존데이터와 일치하며, 뽑기 카운트가 없을 경우 :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3으로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뽑기 결과 안내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쿠폰 사용시(CASE 3) : 1에서 100까지의 수를 랜덤으로 받아 그에 해당하는 증정용 선물을 뽑은 후 결과 안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내 (쿠폰 및 적립금 정책 참고)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→ 당첨 상품, 잔여 카운트, 쿠폰번호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쿠폰 부족시(CASE 4) : ‘쿠폰이 부족합니다’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▶ 추가로 쿠폰사용하시겠습니까(Y/N)? :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Y 입력시 : 1로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N 입력시 : 메인화면으로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6" name="Google Shape;366;p23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뽑기 이벤트</a:t>
            </a:r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312250" y="1332426"/>
            <a:ext cx="6373800" cy="1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/>
              <a:t>===================================================================================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/>
              <a:t>    [뽑기 이벤트]                                                                                                      「</a:t>
            </a:r>
            <a:r>
              <a:rPr lang="ko-KR" sz="900" dirty="0" err="1"/>
              <a:t>M</a:t>
            </a:r>
            <a:r>
              <a:rPr lang="ko-KR" sz="900" dirty="0"/>
              <a:t>=둘러보기」「</a:t>
            </a:r>
            <a:r>
              <a:rPr lang="ko-KR" sz="900" dirty="0" err="1"/>
              <a:t>X</a:t>
            </a:r>
            <a:r>
              <a:rPr lang="ko-KR" sz="900" dirty="0"/>
              <a:t>=전체취소」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/>
              <a:t>===================================================================================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/>
              <a:t> ■ </a:t>
            </a:r>
            <a:r>
              <a:rPr lang="ko-KR" sz="900" dirty="0">
                <a:solidFill>
                  <a:schemeClr val="dk1"/>
                </a:solidFill>
              </a:rPr>
              <a:t>쿠폰 사용시 할인쿠폰 증정!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/>
              <a:t>		【 랜덤 뽑기를 사용하시겠습니까(</a:t>
            </a:r>
            <a:r>
              <a:rPr lang="ko-KR" sz="900" dirty="0" err="1"/>
              <a:t>Y</a:t>
            </a:r>
            <a:r>
              <a:rPr lang="ko-KR" sz="900" dirty="0"/>
              <a:t>/</a:t>
            </a:r>
            <a:r>
              <a:rPr lang="ko-KR" sz="900" dirty="0" err="1"/>
              <a:t>N</a:t>
            </a:r>
            <a:r>
              <a:rPr lang="ko-KR" sz="900" dirty="0"/>
              <a:t>)? 】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/>
              <a:t>===================================================================================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/>
              <a:t> ▶ 명령을 입력해주세요 : </a:t>
            </a:r>
            <a:r>
              <a:rPr lang="ko-KR" sz="900" dirty="0" err="1"/>
              <a:t>Y</a:t>
            </a:r>
            <a:endParaRPr sz="900" dirty="0"/>
          </a:p>
        </p:txBody>
      </p:sp>
      <p:sp>
        <p:nvSpPr>
          <p:cNvPr id="369" name="Google Shape;369;p23"/>
          <p:cNvSpPr txBox="1"/>
          <p:nvPr/>
        </p:nvSpPr>
        <p:spPr>
          <a:xfrm>
            <a:off x="312250" y="3479663"/>
            <a:ext cx="63738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===================================================================================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    [뽑기 이벤트]                                                                                                      「M=둘러보기」「X=전체취소」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===================================================================================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 ▶ 전화번호 입력 :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 ▶ 비밀번호 입력 :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===================================================================================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312250" y="1348625"/>
            <a:ext cx="5780700" cy="1882500"/>
          </a:xfrm>
          <a:prstGeom prst="rect">
            <a:avLst/>
          </a:prstGeom>
          <a:solidFill>
            <a:srgbClr val="D2CAB5">
              <a:alpha val="25880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312250" y="3477775"/>
            <a:ext cx="5780700" cy="1194300"/>
          </a:xfrm>
          <a:prstGeom prst="rect">
            <a:avLst/>
          </a:prstGeom>
          <a:solidFill>
            <a:srgbClr val="D2CAB5">
              <a:alpha val="25880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312250" y="4902525"/>
            <a:ext cx="6373800" cy="17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===================================================================================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    [뽑기 이벤트]                                                                                                      「</a:t>
            </a:r>
            <a:r>
              <a:rPr lang="ko-KR" sz="900" dirty="0" err="1">
                <a:solidFill>
                  <a:schemeClr val="dk1"/>
                </a:solidFill>
              </a:rPr>
              <a:t>M</a:t>
            </a:r>
            <a:r>
              <a:rPr lang="ko-KR" sz="900" dirty="0">
                <a:solidFill>
                  <a:schemeClr val="dk1"/>
                </a:solidFill>
              </a:rPr>
              <a:t>=둘러보기」「</a:t>
            </a:r>
            <a:r>
              <a:rPr lang="ko-KR" sz="900" dirty="0" err="1">
                <a:solidFill>
                  <a:schemeClr val="dk1"/>
                </a:solidFill>
              </a:rPr>
              <a:t>X</a:t>
            </a:r>
            <a:r>
              <a:rPr lang="ko-KR" sz="900" dirty="0">
                <a:solidFill>
                  <a:schemeClr val="dk1"/>
                </a:solidFill>
              </a:rPr>
              <a:t>=전체취소」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===================================================================================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	【 축하합니다! 『5000원 </a:t>
            </a:r>
            <a:r>
              <a:rPr lang="ko-KR" sz="900" dirty="0" err="1">
                <a:solidFill>
                  <a:schemeClr val="dk1"/>
                </a:solidFill>
              </a:rPr>
              <a:t>할인쿠폰』에</a:t>
            </a:r>
            <a:r>
              <a:rPr lang="ko-KR" sz="900" dirty="0">
                <a:solidFill>
                  <a:schemeClr val="dk1"/>
                </a:solidFill>
              </a:rPr>
              <a:t> 당첨되셨습니다!! 】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		 ▶ 현재 2번의 기회가 남았습니다.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		 ☞ 쿠폰 번호 : WN1GSD5T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===================================================================================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 ▶ 추가로 </a:t>
            </a:r>
            <a:r>
              <a:rPr lang="ko-KR" sz="900" dirty="0" err="1">
                <a:solidFill>
                  <a:schemeClr val="dk1"/>
                </a:solidFill>
              </a:rPr>
              <a:t>쿠폰사용하시겠습니까</a:t>
            </a:r>
            <a:r>
              <a:rPr lang="ko-KR" sz="900" dirty="0">
                <a:solidFill>
                  <a:schemeClr val="dk1"/>
                </a:solidFill>
              </a:rPr>
              <a:t>(</a:t>
            </a:r>
            <a:r>
              <a:rPr lang="ko-KR" sz="900" dirty="0" err="1">
                <a:solidFill>
                  <a:schemeClr val="dk1"/>
                </a:solidFill>
              </a:rPr>
              <a:t>Y</a:t>
            </a:r>
            <a:r>
              <a:rPr lang="ko-KR" sz="900" dirty="0">
                <a:solidFill>
                  <a:schemeClr val="dk1"/>
                </a:solidFill>
              </a:rPr>
              <a:t>/</a:t>
            </a:r>
            <a:r>
              <a:rPr lang="ko-KR" sz="900" dirty="0" err="1">
                <a:solidFill>
                  <a:schemeClr val="dk1"/>
                </a:solidFill>
              </a:rPr>
              <a:t>N</a:t>
            </a:r>
            <a:r>
              <a:rPr lang="ko-KR" sz="900" dirty="0">
                <a:solidFill>
                  <a:schemeClr val="dk1"/>
                </a:solidFill>
              </a:rPr>
              <a:t>)? :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312250" y="4902525"/>
            <a:ext cx="5780700" cy="1804800"/>
          </a:xfrm>
          <a:prstGeom prst="rect">
            <a:avLst/>
          </a:prstGeom>
          <a:solidFill>
            <a:srgbClr val="D2CAB5">
              <a:alpha val="25880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193147" y="1397150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193147" y="3539057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193147" y="4966927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/>
        </p:nvSpPr>
        <p:spPr>
          <a:xfrm>
            <a:off x="0" y="0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2213912" y="0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471681" y="295099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24"/>
          <p:cNvCxnSpPr/>
          <p:nvPr/>
        </p:nvCxnSpPr>
        <p:spPr>
          <a:xfrm>
            <a:off x="312260" y="526381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385" name="Google Shape;385;p24"/>
          <p:cNvGraphicFramePr/>
          <p:nvPr/>
        </p:nvGraphicFramePr>
        <p:xfrm>
          <a:off x="8502162" y="586554"/>
          <a:ext cx="3694250" cy="163944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장바구니 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SMART FLOWER 장바구니 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구매하려는 상품의 상품명/수량/금액을 주문 전 확인함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내용 : 상품명(사이즈) &gt; 수량 &gt; 가격 순으로 표 출력 후 총 주문금액 안내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   구매자가 담은 데이터 순서대로 오름차순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정렬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 입력 안내메세지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▶ 주문화면으로 이동할까요(Y입력)?  :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입력시 : 주문 화면으로 이동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6" name="Google Shape;386;p24"/>
          <p:cNvSpPr/>
          <p:nvPr/>
        </p:nvSpPr>
        <p:spPr>
          <a:xfrm>
            <a:off x="8502163" y="289950"/>
            <a:ext cx="3689838" cy="296603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312250" y="1347700"/>
            <a:ext cx="6478500" cy="26802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312254" y="1620010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312249" y="2084645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312242" y="3604272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401100" y="1347700"/>
            <a:ext cx="6793800" cy="25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[ SMART FLOWER 장바구니 ]                                         「M=둘러보기」 「X=전체취소」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===================================================================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               상품명(사이즈)                  |  수량  |  가격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[DIY꽃다발_메인]빨간장미   S사이즈     5      5,000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[DIY꽃다발_서브]데이지   S사이즈         3      3,000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[DIY꽃다발_서브]목화   S사이즈             2      4,000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→ 총 주문금액 : 12,000원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▶ 주문화면으로 이동할까요(Y입력)?  :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장바구니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5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404" name="Google Shape;404;p25"/>
          <p:cNvGraphicFramePr/>
          <p:nvPr/>
        </p:nvGraphicFramePr>
        <p:xfrm>
          <a:off x="8502161" y="586485"/>
          <a:ext cx="3694250" cy="429014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주문화면 ]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장바구니 화면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에서 주문 진행시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전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지금까지의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주문사항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확인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추가 구매  안내메세지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추가 구매를 진행하시겠습니까(Y/N)?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추가 구매 항목 선택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y를 입력했을 경우 : 추가 구매 진행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N를 입력했을 경우 : 적립금 여부를 판단 후 결제 수단 선택으로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추가 구매 품목 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메시지 카드 선택 : 메시지 카드를 선택했을 경우 최대 50글자의 문장 작성 가능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추가물품 항목을 보고 원하는 상품의 번호와 총 수를 『 , 』로 구분하여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 결제 금액 안내 후 사용자에게 안내메세지 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CASE</a:t>
                      </a:r>
                      <a:endParaRPr/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사용 여부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적립하시겠습니까(Y/N)?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y를 입력했을 경우 『 적립금 사용 』 화면으로 이동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N를 입력했을 경우 결제수단 안내메세지 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해당범위에 해당하지 않으면 ‘다시 입력해주세요‘ 안내메세지 노출 후, 재입력을 위해 입력 안내메세지 재노출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 startAt="2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 수단 여부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결제 수단을 선택해주십시오. 1)현금결제 2)카드결제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현금결제를 입력했을 『 현금 결제 』 화면으로 이동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카드결제를 입력했을 경우 『 카드 결제 』 화면으로 이동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해당범위에 해당하지 않으면 ‘다시 입력해주세요‘ 안내메세지 노출 후, 재입력을 위해 입력 안내메세지 재노출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5" name="Google Shape;405;p25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5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주문 화면</a:t>
            </a:r>
            <a:endParaRPr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F423-1F89-4E34-902E-104EDD0D6788}"/>
              </a:ext>
            </a:extLst>
          </p:cNvPr>
          <p:cNvGrpSpPr/>
          <p:nvPr/>
        </p:nvGrpSpPr>
        <p:grpSpPr>
          <a:xfrm>
            <a:off x="397775" y="1443325"/>
            <a:ext cx="4003760" cy="4735216"/>
            <a:chOff x="2501729" y="1443325"/>
            <a:chExt cx="4003760" cy="473521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7DB583B-A2F9-4B7C-A0A8-2DB727EC7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1729" y="1443325"/>
              <a:ext cx="4003760" cy="473521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FDBAFD7-15ED-4AF0-BE8F-F42EEAB9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837" y="1579099"/>
              <a:ext cx="135401" cy="135401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99ADC5-579B-4CEA-B2F6-4C5F7A7B16EB}"/>
              </a:ext>
            </a:extLst>
          </p:cNvPr>
          <p:cNvSpPr/>
          <p:nvPr/>
        </p:nvSpPr>
        <p:spPr>
          <a:xfrm>
            <a:off x="319965" y="1367718"/>
            <a:ext cx="4159379" cy="4735216"/>
          </a:xfrm>
          <a:prstGeom prst="rect">
            <a:avLst/>
          </a:prstGeom>
          <a:solidFill>
            <a:srgbClr val="E3DED1">
              <a:lumMod val="90000"/>
              <a:alpha val="26000"/>
            </a:srgbClr>
          </a:solidFill>
          <a:ln w="0" cap="flat" cmpd="sng" algn="ctr">
            <a:solidFill>
              <a:sysClr val="window" lastClr="FFFFFF">
                <a:lumMod val="65000"/>
              </a:sys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1A4F1AA-9B95-4E05-AE9C-6B9C89C027D4}"/>
              </a:ext>
            </a:extLst>
          </p:cNvPr>
          <p:cNvSpPr/>
          <p:nvPr/>
        </p:nvSpPr>
        <p:spPr>
          <a:xfrm>
            <a:off x="88764" y="1248585"/>
            <a:ext cx="238266" cy="238266"/>
          </a:xfrm>
          <a:prstGeom prst="ellipse">
            <a:avLst/>
          </a:prstGeom>
          <a:solidFill>
            <a:srgbClr val="FF0000"/>
          </a:solidFill>
          <a:ln w="0" cap="flat" cmpd="sng" algn="ctr">
            <a:solidFill>
              <a:srgbClr val="FF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3A28B7D-675E-492F-A805-0267581D1523}"/>
              </a:ext>
            </a:extLst>
          </p:cNvPr>
          <p:cNvSpPr/>
          <p:nvPr/>
        </p:nvSpPr>
        <p:spPr>
          <a:xfrm>
            <a:off x="278642" y="2856535"/>
            <a:ext cx="238266" cy="238266"/>
          </a:xfrm>
          <a:prstGeom prst="ellipse">
            <a:avLst/>
          </a:prstGeom>
          <a:solidFill>
            <a:srgbClr val="FF0000"/>
          </a:solidFill>
          <a:ln w="0" cap="flat" cmpd="sng" algn="ctr">
            <a:solidFill>
              <a:srgbClr val="FF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D124A69-173A-4523-A088-942A0C0B5621}"/>
              </a:ext>
            </a:extLst>
          </p:cNvPr>
          <p:cNvSpPr/>
          <p:nvPr/>
        </p:nvSpPr>
        <p:spPr>
          <a:xfrm>
            <a:off x="268374" y="5507887"/>
            <a:ext cx="238266" cy="238266"/>
          </a:xfrm>
          <a:prstGeom prst="ellipse">
            <a:avLst/>
          </a:prstGeom>
          <a:solidFill>
            <a:srgbClr val="FF0000"/>
          </a:solidFill>
          <a:ln w="0" cap="flat" cmpd="sng" algn="ctr">
            <a:solidFill>
              <a:srgbClr val="FF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1035580-9844-4A8A-B349-EC98D24D0963}"/>
              </a:ext>
            </a:extLst>
          </p:cNvPr>
          <p:cNvSpPr/>
          <p:nvPr/>
        </p:nvSpPr>
        <p:spPr>
          <a:xfrm>
            <a:off x="268374" y="3572667"/>
            <a:ext cx="238266" cy="238266"/>
          </a:xfrm>
          <a:prstGeom prst="ellipse">
            <a:avLst/>
          </a:prstGeom>
          <a:solidFill>
            <a:srgbClr val="FF0000"/>
          </a:solidFill>
          <a:ln w="0" cap="flat" cmpd="sng" algn="ctr">
            <a:solidFill>
              <a:srgbClr val="FF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6"/>
          <p:cNvGrpSpPr/>
          <p:nvPr/>
        </p:nvGrpSpPr>
        <p:grpSpPr>
          <a:xfrm>
            <a:off x="382250" y="1680446"/>
            <a:ext cx="6949587" cy="2287220"/>
            <a:chOff x="382250" y="1680446"/>
            <a:chExt cx="6949587" cy="2287220"/>
          </a:xfrm>
        </p:grpSpPr>
        <p:pic>
          <p:nvPicPr>
            <p:cNvPr id="416" name="Google Shape;416;p26" descr="C:\Users\김동휘\Desktop\현금결제.JPG"/>
            <p:cNvPicPr preferRelativeResize="0"/>
            <p:nvPr/>
          </p:nvPicPr>
          <p:blipFill rotWithShape="1">
            <a:blip r:embed="rId3">
              <a:alphaModFix/>
            </a:blip>
            <a:srcRect b="-5540"/>
            <a:stretch/>
          </p:blipFill>
          <p:spPr>
            <a:xfrm>
              <a:off x="382250" y="1680446"/>
              <a:ext cx="6949587" cy="2287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8580" y="1898705"/>
              <a:ext cx="204414" cy="2044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26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237733" y="1680289"/>
            <a:ext cx="7383542" cy="2287377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26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23" name="Google Shape;423;p26"/>
          <p:cNvSpPr/>
          <p:nvPr/>
        </p:nvSpPr>
        <p:spPr>
          <a:xfrm>
            <a:off x="118600" y="1561312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4" name="Google Shape;424;p26"/>
          <p:cNvGraphicFramePr/>
          <p:nvPr/>
        </p:nvGraphicFramePr>
        <p:xfrm>
          <a:off x="8502161" y="586485"/>
          <a:ext cx="3694250" cy="559968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현금결제 화면</a:t>
                      </a:r>
                      <a:endParaRPr/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현금결제 ]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보유 잔고가 부족한 경우 이하 입력메세지 수행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▶ 보유잔고가 부족하여 거스름돈 반환이 불가합니다. (적립 J, 카드결제 C 입력) :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J 입력시 : 적립금 적립 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C 입력시 : 카드결제 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현금 투입 안내메세지 노출 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보유 잔고가 충분한 경우)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현금을 투입해 주세요(숫자 입력).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CASE</a:t>
                      </a:r>
                      <a:endParaRPr/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 결제금액 미만으로 투입했을 경우 : ‘다시 입력해주세요‘ 안내메세지 노출 후, 재입력을 위해 입력 안내메세지 재노출</a:t>
                      </a:r>
                      <a:endParaRPr/>
                    </a:p>
                    <a:p>
                      <a:pPr marL="315912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 결제금액 이상으로 투입했을 경우 : 거스름돈 금액 안내메세지 노출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후 거스름돈 적립 및 반환 선택 안내메세지 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2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현금 투입 안내메세지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뽑기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카운트 생성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안내메시지</a:t>
                      </a:r>
                      <a:endParaRPr/>
                    </a:p>
                    <a:p>
                      <a:pPr marL="258762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 금액이 5만원 이상인 경우에만 노출 후 회원 확인 진행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 ★ 뽑기이벤트 찬스가 1회 생겼습니다. 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 뽑기이벤트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정보입력 안내메세지 노출과 동일한 구조로 회원확인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 및 반환 선택 안내메세지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2에서 CASE 3의 경우 수행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CASE</a:t>
                      </a:r>
                      <a:endParaRPr/>
                    </a:p>
                    <a:p>
                      <a:pPr marL="315912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거스름돈 산출액이 보유액 이상일 경우 : 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         ▶ 적립하시려면 J, 반환하시려면 B 를 입력해주세요. 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J 입력시 : 적립금 적립 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B 입력시 : 거스름돈 반환액 안내메세지 노출 후 반환액 연산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현금 투입 안내메세지 재노출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315912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 startAt="2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거스름돈 산출액이 보유액 미만일 경우 :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1에서 보유 잔고가 부족한 경우의 입력메세지 수행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거스름돈을 원하지 않는 사용자에게 거스름돈을 적립하도록 유도,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적립을 원한다면 적립 후 다음 주문 시 사용할 수 있도록 하는 기능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5" name="Google Shape;425;p26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471681" y="2556396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471681" y="2852647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457393" y="3429000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현금 결제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7"/>
          <p:cNvGrpSpPr/>
          <p:nvPr/>
        </p:nvGrpSpPr>
        <p:grpSpPr>
          <a:xfrm>
            <a:off x="471591" y="5234873"/>
            <a:ext cx="5047757" cy="1405097"/>
            <a:chOff x="2096558" y="5301857"/>
            <a:chExt cx="3643012" cy="1567139"/>
          </a:xfrm>
        </p:grpSpPr>
        <p:pic>
          <p:nvPicPr>
            <p:cNvPr id="435" name="Google Shape;435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96558" y="5301857"/>
              <a:ext cx="3643012" cy="1567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67751" y="5416944"/>
              <a:ext cx="88807" cy="888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" name="Google Shape;437;p27"/>
          <p:cNvGrpSpPr/>
          <p:nvPr/>
        </p:nvGrpSpPr>
        <p:grpSpPr>
          <a:xfrm>
            <a:off x="471664" y="3066048"/>
            <a:ext cx="5047642" cy="1520199"/>
            <a:chOff x="2173505" y="2954330"/>
            <a:chExt cx="3476338" cy="1520199"/>
          </a:xfrm>
        </p:grpSpPr>
        <p:pic>
          <p:nvPicPr>
            <p:cNvPr id="438" name="Google Shape;438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73505" y="2954330"/>
              <a:ext cx="3476338" cy="152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67752" y="3478538"/>
              <a:ext cx="88807" cy="888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" name="Google Shape;440;p27"/>
          <p:cNvGrpSpPr/>
          <p:nvPr/>
        </p:nvGrpSpPr>
        <p:grpSpPr>
          <a:xfrm>
            <a:off x="471685" y="1355271"/>
            <a:ext cx="5538824" cy="1520199"/>
            <a:chOff x="1121754" y="1355238"/>
            <a:chExt cx="3463497" cy="1520199"/>
          </a:xfrm>
        </p:grpSpPr>
        <p:pic>
          <p:nvPicPr>
            <p:cNvPr id="441" name="Google Shape;441;p27" descr="스크린샷이(가) 표시된 사진  자동 생성된 설명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1754" y="1355238"/>
              <a:ext cx="3463497" cy="152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12156" y="1441056"/>
              <a:ext cx="88807" cy="888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27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7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446" name="Google Shape;446;p27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447" name="Google Shape;447;p27"/>
          <p:cNvGraphicFramePr/>
          <p:nvPr/>
        </p:nvGraphicFramePr>
        <p:xfrm>
          <a:off x="8502162" y="586485"/>
          <a:ext cx="3694250" cy="468744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적립 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적립금 적립 ]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적립 여부 입력 안내메세지 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여부 안내메세지 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【 남은 금액을 적립하시겠습니까?( Y/N ) 】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y 입력했을 경우 : 회원확인 입력 안내메세지 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n 입력했을 경우 : 장바구니 유지한채로 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적립(2) 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회원확인을 위한 입력 안내메세지 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전화번호 입력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비밀번호 입력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CASE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전화번호가 기존 데이터에 존재하지 않는 경우 : '(입력데이터)로 입력하셨습니다. 이 번호에 적립하시겠습니까?(Y/N) 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y입력시 : 새로운 정보로 저장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n입력시 : 입력 안내메세지 재출력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해당 범위가 아닌값 입력시 : 입력 안내메세지 재출력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전화번호가 기존 데이터에 존재, 비밀번호가 일치하지 않는 경우 : '비밀번호가 틀립니다. 다시 입력해주세요.' 안내메세지 출력 후 입력 안내메세지 재출력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 전화번호와 비밀번호 모두 기존 데이터와 일치할 경우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▶ (거스름돈)원이 적립되었습니다! 현재 적립금 : (적립금총액) 원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사용 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주문화면에서 적립금 사용 선택시 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전화번호 입력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비밀번호 입력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CASE는 2와 동일하나, CASE 3)만 달라짐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 전화번호와 비밀번호 모두 기존 데이터와 일치할 경우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▶ 현재 적립금은 (적립금총액) 원 입니다. 사용하시겠습니까? (Y/N)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입력시 : 사용자가 사용할 적립금의 금액을 입력하면 총 주문금액에서 적립금 액수만큼 결제액 차감 처리. 이때 사용하고 남은 적립금이나 결제금액보다 적립금이 큰 경우 나머지 금액은 적립금에 다시 저장된다. 단, 사용할 적립금은 1000원 단위부터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입력시 : 적립금 사용하지 않고 주문화면으로 이동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8" name="Google Shape;448;p27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57795" y="1286025"/>
            <a:ext cx="5735100" cy="16653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12250" y="1253928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적립금 적립</a:t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373555" y="4700979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적립금 사용</a:t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373533" y="2993488"/>
            <a:ext cx="5735100" cy="1665300"/>
          </a:xfrm>
          <a:prstGeom prst="rect">
            <a:avLst/>
          </a:prstGeom>
          <a:solidFill>
            <a:srgbClr val="D2CAB5">
              <a:alpha val="25880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353911" y="3025419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373545" y="5041663"/>
            <a:ext cx="5735100" cy="1665300"/>
          </a:xfrm>
          <a:prstGeom prst="rect">
            <a:avLst/>
          </a:prstGeom>
          <a:solidFill>
            <a:srgbClr val="D2CAB5">
              <a:alpha val="25880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312252" y="5090748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8"/>
          <p:cNvGrpSpPr/>
          <p:nvPr/>
        </p:nvGrpSpPr>
        <p:grpSpPr>
          <a:xfrm>
            <a:off x="456400" y="1526591"/>
            <a:ext cx="7051412" cy="2726422"/>
            <a:chOff x="382250" y="2924066"/>
            <a:chExt cx="7051412" cy="2726422"/>
          </a:xfrm>
        </p:grpSpPr>
        <p:pic>
          <p:nvPicPr>
            <p:cNvPr id="463" name="Google Shape;463;p28" descr="C:\Users\김동휘\Desktop\세미프젝 (2)\세미프젝\카드결제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2250" y="2924066"/>
              <a:ext cx="7051412" cy="2726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19302" y="3175494"/>
              <a:ext cx="238266" cy="2382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28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326667" y="1526591"/>
            <a:ext cx="7133700" cy="2726400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469" name="Google Shape;469;p28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470" name="Google Shape;470;p28"/>
          <p:cNvGraphicFramePr/>
          <p:nvPr/>
        </p:nvGraphicFramePr>
        <p:xfrm>
          <a:off x="8502162" y="586485"/>
          <a:ext cx="3689825" cy="2461145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카드 결제 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카드 결제 ]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 안내메세지 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▶ 카드번호 16자리를 입력해주세요(-제외)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CASE</a:t>
                      </a:r>
                      <a:endParaRPr/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유효한 카드번호 입력했을 경우 : ‘(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숫자)원이 결제됩니다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.‘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안내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2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유효하지 않은 카드번호 입력했을 경우 : 비유효 안내메세지 노출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카드가 유효하지 않습니다. 다시 입력해주세요.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‘안내메세지 노출 후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2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이외의 경우 ‘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입력값이 올바르지 않습니다. 다시 입력해주세요.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안내메세지 노출 후, 재입력을 위해 입력 안내메세지 재노출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뽑기 카운트 생성 안내메시지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 금액이 5만원 이상인 경우에만 노출 후 회원 확인 진행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 ★ 뽑기이벤트 찬스가 1회 생겼습니다. 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   뽑기이벤트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정보입력 안내메세지 노출과 동일한 구조로 회원확인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Google Shape;471;p28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218134" y="1397143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385976" y="2695629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385976" y="3165517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카드 결제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9"/>
          <p:cNvGrpSpPr/>
          <p:nvPr/>
        </p:nvGrpSpPr>
        <p:grpSpPr>
          <a:xfrm>
            <a:off x="1548653" y="1967190"/>
            <a:ext cx="5257800" cy="4286250"/>
            <a:chOff x="1548653" y="1967190"/>
            <a:chExt cx="5257800" cy="4286250"/>
          </a:xfrm>
        </p:grpSpPr>
        <p:pic>
          <p:nvPicPr>
            <p:cNvPr id="482" name="Google Shape;482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48653" y="1967190"/>
              <a:ext cx="5257800" cy="428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14876" y="2114454"/>
              <a:ext cx="182004" cy="1820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4" name="Google Shape;484;p29"/>
          <p:cNvSpPr/>
          <p:nvPr/>
        </p:nvSpPr>
        <p:spPr>
          <a:xfrm>
            <a:off x="1441296" y="1884545"/>
            <a:ext cx="5730688" cy="4451539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1375842" y="1967190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1375842" y="3191674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9"/>
          <p:cNvSpPr/>
          <p:nvPr/>
        </p:nvSpPr>
        <p:spPr>
          <a:xfrm>
            <a:off x="1375842" y="4835370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29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92" name="Google Shape;492;p29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p29"/>
          <p:cNvGraphicFramePr/>
          <p:nvPr/>
        </p:nvGraphicFramePr>
        <p:xfrm>
          <a:off x="8502161" y="586485"/>
          <a:ext cx="3694250" cy="2471245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 완료(현금) 화면</a:t>
                      </a:r>
                      <a:endParaRPr/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[구매완료]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결제한 내역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의 최종 출력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 내역 :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&gt; 상품명 &gt; 개수 &gt; 가격 순으로 출력</a:t>
                      </a:r>
                      <a:endParaRPr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구매자가 담았던 데이터 순서대로 오름차순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구매자가 결제한 최종 금액 출력</a:t>
                      </a:r>
                      <a:endParaRPr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사용시 적립금 만큼 차감한 금액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결제수단 출력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현금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쿠폰 안내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 금액이 5만원 미만인 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경우 쿠폰 발생 없음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잔돈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잔돈이 있을 경우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잔돈 적립시에는 (적립) 표기</a:t>
                      </a:r>
                      <a:endParaRPr/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잔돈 반환</a:t>
                      </a: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시에는 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반환) 표기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4" name="Google Shape;494;p29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구매 완료(현금)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>
            <a:off x="1741977" y="1815354"/>
            <a:ext cx="5314950" cy="4733925"/>
            <a:chOff x="1741977" y="1815354"/>
            <a:chExt cx="5314950" cy="4733925"/>
          </a:xfrm>
        </p:grpSpPr>
        <p:pic>
          <p:nvPicPr>
            <p:cNvPr id="501" name="Google Shape;501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1977" y="1815354"/>
              <a:ext cx="5314950" cy="473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51096" y="2031708"/>
              <a:ext cx="170581" cy="1705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3" name="Google Shape;503;p30"/>
          <p:cNvSpPr/>
          <p:nvPr/>
        </p:nvSpPr>
        <p:spPr>
          <a:xfrm>
            <a:off x="1557886" y="1815354"/>
            <a:ext cx="5683132" cy="4747616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0"/>
          <p:cNvSpPr/>
          <p:nvPr/>
        </p:nvSpPr>
        <p:spPr>
          <a:xfrm>
            <a:off x="1429402" y="1979263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30"/>
          <p:cNvSpPr/>
          <p:nvPr/>
        </p:nvSpPr>
        <p:spPr>
          <a:xfrm>
            <a:off x="1429402" y="3240039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30"/>
          <p:cNvSpPr/>
          <p:nvPr/>
        </p:nvSpPr>
        <p:spPr>
          <a:xfrm>
            <a:off x="1429402" y="4878737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0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30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11" name="Google Shape;511;p30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2" name="Google Shape;512;p30"/>
          <p:cNvGraphicFramePr/>
          <p:nvPr/>
        </p:nvGraphicFramePr>
        <p:xfrm>
          <a:off x="8502161" y="586485"/>
          <a:ext cx="3694250" cy="1861645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 완료(카드) 화면</a:t>
                      </a:r>
                      <a:endParaRPr/>
                    </a:p>
                    <a:p>
                      <a:pPr marL="873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[구매완료]</a:t>
                      </a:r>
                      <a:endParaRPr/>
                    </a:p>
                    <a:p>
                      <a:pPr marL="87312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2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결제한 내역의 최종 출력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2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 내역 : No. &gt; 상품명 &gt; 개수 &gt; 가격 순으로 출력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구매자가 담았던 데이터 순서대로 오름차순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구매자가 결제한 최종 금액 출력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적립금 사용시 적립금 만큼 차감한 금액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결제수단 출력 : 카드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rabicParenR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쿠폰 안내 출력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 금액이 5만원 이상인 경우 쿠폰 안내 및 번호 출력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3" name="Google Shape;513;p30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구매 완료(카드)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/>
        </p:nvSpPr>
        <p:spPr>
          <a:xfrm>
            <a:off x="382251" y="2576083"/>
            <a:ext cx="1705420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473125" y="2535050"/>
            <a:ext cx="213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/>
          </a:p>
        </p:txBody>
      </p:sp>
      <p:pic>
        <p:nvPicPr>
          <p:cNvPr id="523" name="Google Shape;52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49" y="3099511"/>
            <a:ext cx="7740797" cy="219384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1"/>
          <p:cNvSpPr/>
          <p:nvPr/>
        </p:nvSpPr>
        <p:spPr>
          <a:xfrm>
            <a:off x="312259" y="3038934"/>
            <a:ext cx="7740797" cy="2331835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1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526" name="Google Shape;526;p31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27" name="Google Shape;527;p31"/>
          <p:cNvSpPr/>
          <p:nvPr/>
        </p:nvSpPr>
        <p:spPr>
          <a:xfrm>
            <a:off x="228121" y="2892582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8" name="Google Shape;528;p31"/>
          <p:cNvGraphicFramePr/>
          <p:nvPr/>
        </p:nvGraphicFramePr>
        <p:xfrm>
          <a:off x="8502162" y="586485"/>
          <a:ext cx="3689825" cy="1938815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관리자 로그인 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SMART FLOWER 관리자모드 ]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관리자 로그인 페이지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아이디,비밀번호 입력 안내 메세지 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아이디 입력 : 4team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비밀번호 입력 :12345678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아이디와 비밀번호를 입력 받고 둘 중 하나라도 일치 하지 않은 경우,  ‘다시 입력해주세요‘ 안내 메세지 노출 후, 재입력을 위해 입력 안내 메세지 재 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일치하는 경우 관리자 메인 화면으로 이동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「X = 나가기」 입력안내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를 입력하면 메인화면으로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9" name="Google Shape;529;p31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263116" y="4204851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096000" y="3309867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"/>
          <p:cNvSpPr txBox="1"/>
          <p:nvPr/>
        </p:nvSpPr>
        <p:spPr>
          <a:xfrm>
            <a:off x="0" y="0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32" descr="C:\Users\김동휘\Desktop\관리자메인화면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393" y="1531946"/>
            <a:ext cx="5207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2"/>
          <p:cNvSpPr txBox="1"/>
          <p:nvPr/>
        </p:nvSpPr>
        <p:spPr>
          <a:xfrm>
            <a:off x="2213912" y="0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2"/>
          <p:cNvSpPr txBox="1"/>
          <p:nvPr/>
        </p:nvSpPr>
        <p:spPr>
          <a:xfrm>
            <a:off x="239822" y="956509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546521" y="939570"/>
            <a:ext cx="2006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메인화면</a:t>
            </a:r>
            <a:endParaRPr sz="16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471681" y="295099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32"/>
          <p:cNvCxnSpPr/>
          <p:nvPr/>
        </p:nvCxnSpPr>
        <p:spPr>
          <a:xfrm>
            <a:off x="312260" y="526381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43" name="Google Shape;543;p32"/>
          <p:cNvSpPr/>
          <p:nvPr/>
        </p:nvSpPr>
        <p:spPr>
          <a:xfrm>
            <a:off x="312260" y="6066257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2"/>
          <p:cNvSpPr/>
          <p:nvPr/>
        </p:nvSpPr>
        <p:spPr>
          <a:xfrm>
            <a:off x="8502163" y="289950"/>
            <a:ext cx="3689838" cy="296603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2"/>
          <p:cNvSpPr/>
          <p:nvPr/>
        </p:nvSpPr>
        <p:spPr>
          <a:xfrm>
            <a:off x="312260" y="1531945"/>
            <a:ext cx="5481709" cy="5076903"/>
          </a:xfrm>
          <a:prstGeom prst="rect">
            <a:avLst/>
          </a:prstGeom>
          <a:solidFill>
            <a:srgbClr val="D2CAB5">
              <a:alpha val="25882"/>
            </a:srgbClr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2"/>
          <p:cNvSpPr/>
          <p:nvPr/>
        </p:nvSpPr>
        <p:spPr>
          <a:xfrm>
            <a:off x="2168634" y="4743067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7" name="Google Shape;547;p32"/>
          <p:cNvGraphicFramePr/>
          <p:nvPr/>
        </p:nvGraphicFramePr>
        <p:xfrm>
          <a:off x="8502163" y="621153"/>
          <a:ext cx="3689850" cy="375055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화면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타이틀 : [ SMART FLOWER 관리자모드 ]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 화면 출력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이동 옵션 출력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▶ 어느 페이지로 이동하시겠습니까? (숫자 입력) :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「x=종료하기」 : x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입력시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어느 화면에서든 하던 작업을 중단하고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메인으로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돌려보낼 것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1 입력 시 : 재고 관리 화면 진입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2 입력 시 : 잔고 관리 화면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진입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범위가 아닐 경우 : ‘다시 입력해주세요‘ 안내 메세지 노출 후, 재입력을 위해 입력 안내 메세지 재노출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 정보 출력 : 재고 부족 알림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- 재고 관리 데이터에서 남은 수량 오름차순으로 3개 항목까지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 정보 출력 : 삭제된 재고 알림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입고일자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, 삭제량 순 노출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- 재고 관리 &gt; 유통기한 관리 데이터에서 최근 삭제된 순서대로 3개 항목까지 노출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 정보 출력 : 잔고 정보 알림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- 잔고 관리 데이터에서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잔고량이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정책을 충족할 경우 :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미출력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- 잔고 관리 데이터에서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잔고량이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정책을 충족하지 않을 경우 : 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case 1 :1000원권이 부족한 경우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              “1000원권 잔고가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부족합니다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! “ 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메세지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노출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case 2 :잔고 총합 금액이 5만원 이하일 경우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              - 잔고가 부족합니다.  메시지 노출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Google Shape;548;p32"/>
          <p:cNvSpPr/>
          <p:nvPr/>
        </p:nvSpPr>
        <p:spPr>
          <a:xfrm>
            <a:off x="2039375" y="3484261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2"/>
          <p:cNvSpPr/>
          <p:nvPr/>
        </p:nvSpPr>
        <p:spPr>
          <a:xfrm>
            <a:off x="2049501" y="2678718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2"/>
          <p:cNvSpPr/>
          <p:nvPr/>
        </p:nvSpPr>
        <p:spPr>
          <a:xfrm>
            <a:off x="312260" y="1412813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4672316" y="2413289"/>
            <a:ext cx="2847368" cy="101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    요</a:t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770485" y="3345516"/>
            <a:ext cx="2651030" cy="8348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33" descr="C:\Users\김동휘\Desktop\꽃재고관리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880" y="1327411"/>
            <a:ext cx="3664613" cy="503619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559" name="Google Shape;559;p33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560" name="Google Shape;560;p33"/>
          <p:cNvGraphicFramePr/>
          <p:nvPr/>
        </p:nvGraphicFramePr>
        <p:xfrm>
          <a:off x="8502162" y="586485"/>
          <a:ext cx="3689825" cy="518510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 화면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 페이지 이동 옵션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어느 페이지로 이동하시겠습니까? (숫자 입력) :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입력 시 : 상품 관리 화면 진입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입력 시 : 유통기한 관리 화면 진입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관리(2) 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SMART FLOWER 재고 관리 ]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 화면에서 1 입력했을 경우 진입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/ 상품명 / 남은수량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항목은 남은수량 기준으로 오름차순하여 노출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상품번호는 재고 투입 입력을 위한 것이기 때문에 바뀌지 않는다 (데이터 관리는 상품명을 기준으로 한다)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상품관리 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어느 페이지로 이동하시겠습니까? (숫자 입력) :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입력 시  : 재고추가 화면 진입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 입력 시  : 새로운 상품 항목 화면 진입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   3  입력 시 :  기존 상품항목 삭제 화면 진입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투입 여부 확인 안내 메세지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재고를 채우시겠습니까? ( Y/N )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Y를 입력했을 경우 “▶ 투입할 종류를 입력해주세요 (숫자 입력) :” 입력 안내메세지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투입할 종류를 입력해주세요 (숫자 입력)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No. 범위의 숫자 입력시 해당 상품명으로 처리 후, “▶ 투입할 개수를 입력해주세요 (숫자 입력) :” 입력 안내메세지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투입할 개수를 입력해주세요 (숫자 입력) :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숫자 입력시 처리 후, 최종 안내메세지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최종 안내메세지 출력 : 『(상품명) (투입개수)개 추가 완료!』</a:t>
                      </a:r>
                      <a:endParaRPr/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최종 안내메세지 출력 후 ▶ 재고를 채우시겠습니까? ( Y/N ) : 재출력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1" name="Google Shape;561;p33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562" name="Google Shape;562;p33"/>
          <p:cNvSpPr/>
          <p:nvPr/>
        </p:nvSpPr>
        <p:spPr>
          <a:xfrm>
            <a:off x="3373639" y="1310393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3"/>
          <p:cNvSpPr/>
          <p:nvPr/>
        </p:nvSpPr>
        <p:spPr>
          <a:xfrm>
            <a:off x="3383208" y="5332503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3155906" y="1210888"/>
            <a:ext cx="4322219" cy="5269239"/>
          </a:xfrm>
          <a:prstGeom prst="rect">
            <a:avLst/>
          </a:prstGeom>
          <a:solidFill>
            <a:srgbClr val="D2CAB5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3362759" y="2154447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471681" y="1100070"/>
            <a:ext cx="1742231" cy="5545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3"/>
          <p:cNvSpPr txBox="1"/>
          <p:nvPr/>
        </p:nvSpPr>
        <p:spPr>
          <a:xfrm>
            <a:off x="585720" y="1131409"/>
            <a:ext cx="2006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꽃 재고 관리 화면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재고추가 부분 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4" descr="C:\Users\김동휘\Desktop\새로운상품항목추가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343" y="1310393"/>
            <a:ext cx="4152900" cy="49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4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4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576" name="Google Shape;576;p34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577" name="Google Shape;577;p34"/>
          <p:cNvGraphicFramePr/>
          <p:nvPr/>
        </p:nvGraphicFramePr>
        <p:xfrm>
          <a:off x="8502163" y="586485"/>
          <a:ext cx="3689850" cy="304368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 화면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 페이지 이동 옵션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어느 페이지로 이동하시겠습니까? (숫자 입력) :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입력 시 : 상품 관리 화면 진입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입력 시 : 유통기한 관리 화면 진입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새로운 상품항목 추가 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새로운 상품항목 추가 여부 확인 안내 메세지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항목을 추가 하시겠습니까? ( Y/N )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Y를 입력했을 경우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“▶ 추가할 항목의 이름을 입력해주세요 :” 입력 안내메세지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추가할 항목의 꽃말을 입력해주세요 안내 메시지 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가격을 입력해주세요 (숫자 입력) :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숫자 입력시 처리 후, 최종 안내메세지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숫자 이외의 것을 입력시 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최종 안내메세지 출력  ▶ 재고를 채우시겠습니까? ( Y/N ) : 재출력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8" name="Google Shape;578;p34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3321272" y="5409355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4"/>
          <p:cNvSpPr/>
          <p:nvPr/>
        </p:nvSpPr>
        <p:spPr>
          <a:xfrm>
            <a:off x="3293077" y="1191260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4"/>
          <p:cNvSpPr/>
          <p:nvPr/>
        </p:nvSpPr>
        <p:spPr>
          <a:xfrm>
            <a:off x="3293077" y="1100070"/>
            <a:ext cx="4466246" cy="5269239"/>
          </a:xfrm>
          <a:prstGeom prst="rect">
            <a:avLst/>
          </a:prstGeom>
          <a:solidFill>
            <a:srgbClr val="D2CAB5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4"/>
          <p:cNvSpPr/>
          <p:nvPr/>
        </p:nvSpPr>
        <p:spPr>
          <a:xfrm>
            <a:off x="471681" y="1100070"/>
            <a:ext cx="1827382" cy="5545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4"/>
          <p:cNvSpPr txBox="1"/>
          <p:nvPr/>
        </p:nvSpPr>
        <p:spPr>
          <a:xfrm>
            <a:off x="367995" y="1131409"/>
            <a:ext cx="2006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꽃 재고 관리 화면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새로운 항목 추가 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35" descr="C:\Users\김동휘\Desktop\기존상품항복삭제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0405" y="1034505"/>
            <a:ext cx="4860934" cy="552681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5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5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592" name="Google Shape;592;p35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593" name="Google Shape;593;p35"/>
          <p:cNvGraphicFramePr/>
          <p:nvPr/>
        </p:nvGraphicFramePr>
        <p:xfrm>
          <a:off x="8502163" y="586485"/>
          <a:ext cx="3689850" cy="292176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 화면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재고 관리 페이지 이동 옵션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어느 페이지로 이동하시겠습니까? (숫자 입력) :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입력 시 : 상품 관리 화면 진입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입력 시 : 유통기한 관리 화면 진입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기존 상품 항목 삭제 화면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기존 상품 항목 삭제 화면 안내 메세지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항목을 삭제 하시겠습니까? ( Y/N )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Y를 입력했을 경우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“▶ 삭제할 항목의 이름을 입력해주세요 :” 입력 안내메세지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▶ 삭제할 항목의 이름을 입력해주세요  :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삭제할 항목이 기존 데이터에 없을 경우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‘다시 입력해주세요‘ 안내 메세지 노출 후,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15913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최종 안내메세지 출력  ▶ 항목을 삭제 하시겠습니까? ( Y/N ) :재출력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 Y 입력 시  : ▶ 삭제할 항목의 이름을 입력해주세요  :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 N 입력 시 : 관리자 메인으로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" name="Google Shape;594;p35"/>
          <p:cNvSpPr/>
          <p:nvPr/>
        </p:nvSpPr>
        <p:spPr>
          <a:xfrm>
            <a:off x="8502163" y="287190"/>
            <a:ext cx="3689838" cy="29929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3202139" y="5740281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3165755" y="1100070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3165755" y="856730"/>
            <a:ext cx="5203182" cy="5704590"/>
          </a:xfrm>
          <a:prstGeom prst="rect">
            <a:avLst/>
          </a:prstGeom>
          <a:solidFill>
            <a:srgbClr val="D2CAB5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471681" y="1100070"/>
            <a:ext cx="1827382" cy="5545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385413" y="1131409"/>
            <a:ext cx="2006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꽃 재고 관리 화면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기존 항목 삭제 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2213912" y="-68"/>
            <a:ext cx="9978000" cy="287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6"/>
          <p:cNvSpPr txBox="1"/>
          <p:nvPr/>
        </p:nvSpPr>
        <p:spPr>
          <a:xfrm>
            <a:off x="293139" y="847997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6"/>
          <p:cNvSpPr txBox="1"/>
          <p:nvPr/>
        </p:nvSpPr>
        <p:spPr>
          <a:xfrm>
            <a:off x="402198" y="807066"/>
            <a:ext cx="264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유통 기한 관리 화면</a:t>
            </a:r>
            <a:endParaRPr/>
          </a:p>
        </p:txBody>
      </p:sp>
      <p:sp>
        <p:nvSpPr>
          <p:cNvPr id="608" name="Google Shape;608;p36"/>
          <p:cNvSpPr txBox="1"/>
          <p:nvPr/>
        </p:nvSpPr>
        <p:spPr>
          <a:xfrm>
            <a:off x="471681" y="295031"/>
            <a:ext cx="4241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/>
          </a:p>
        </p:txBody>
      </p:sp>
      <p:cxnSp>
        <p:nvCxnSpPr>
          <p:cNvPr id="609" name="Google Shape;609;p36"/>
          <p:cNvCxnSpPr/>
          <p:nvPr/>
        </p:nvCxnSpPr>
        <p:spPr>
          <a:xfrm>
            <a:off x="312260" y="526313"/>
            <a:ext cx="0" cy="2769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10" name="Google Shape;610;p36"/>
          <p:cNvSpPr/>
          <p:nvPr/>
        </p:nvSpPr>
        <p:spPr>
          <a:xfrm>
            <a:off x="8502163" y="287190"/>
            <a:ext cx="3689700" cy="2994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611" name="Google Shape;611;p36"/>
          <p:cNvSpPr/>
          <p:nvPr/>
        </p:nvSpPr>
        <p:spPr>
          <a:xfrm>
            <a:off x="3403111" y="5908741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1853222" y="1216629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3" name="Google Shape;613;p36"/>
          <p:cNvGraphicFramePr/>
          <p:nvPr/>
        </p:nvGraphicFramePr>
        <p:xfrm>
          <a:off x="8502162" y="586484"/>
          <a:ext cx="3689850" cy="262167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유통기한 관리 화면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20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타이틀 : [ SMART FLOWER 유통기한 관리 ]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 관리 화면에서 2 입력했을 경우 진입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-입력 안내 메세지 출력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▶ 메뉴를 입력해주세요  (숫자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입력)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  →  1 입력 시 :  유통기한 잔여일 오름차순으로 정렬하여 출력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  →  2 입력 시 :  유통 기한 잔여일 내림차순으로 정렬하여 출력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  → M 입력 시 : 관리자 메인으로 이동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 X  입력 시 :  초기 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메인으로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이동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- 1 또는 2 입력시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▶ 메뉴를 입력해주세요  (숫자</a:t>
                      </a: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</a:rPr>
                        <a:t> 입력) : 재 출력 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유통기한 지난 상품 자동 삭제 기능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유통기한이 지나면 자동으로 삭제 되고 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관리자 메인 화면에서 삭제된 상품 출력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" name="Google Shape;61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3913" y="1335762"/>
            <a:ext cx="5871115" cy="5382609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6"/>
          <p:cNvSpPr/>
          <p:nvPr/>
        </p:nvSpPr>
        <p:spPr>
          <a:xfrm>
            <a:off x="1602468" y="1145620"/>
            <a:ext cx="6568200" cy="5572800"/>
          </a:xfrm>
          <a:prstGeom prst="rect">
            <a:avLst/>
          </a:prstGeom>
          <a:solidFill>
            <a:srgbClr val="D2CAB5">
              <a:alpha val="2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3522244" y="5908741"/>
            <a:ext cx="238200" cy="2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972111" y="967211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1586364" y="938634"/>
            <a:ext cx="26468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잔고 관리</a:t>
            </a:r>
            <a:endParaRPr/>
          </a:p>
        </p:txBody>
      </p:sp>
      <p:sp>
        <p:nvSpPr>
          <p:cNvPr id="625" name="Google Shape;625;p37"/>
          <p:cNvSpPr txBox="1"/>
          <p:nvPr/>
        </p:nvSpPr>
        <p:spPr>
          <a:xfrm>
            <a:off x="471681" y="295031"/>
            <a:ext cx="4241279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화면예시</a:t>
            </a:r>
            <a:endParaRPr sz="180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37"/>
          <p:cNvCxnSpPr/>
          <p:nvPr/>
        </p:nvCxnSpPr>
        <p:spPr>
          <a:xfrm>
            <a:off x="312260" y="526313"/>
            <a:ext cx="0" cy="276833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627" name="Google Shape;627;p37"/>
          <p:cNvGraphicFramePr/>
          <p:nvPr/>
        </p:nvGraphicFramePr>
        <p:xfrm>
          <a:off x="8502162" y="586485"/>
          <a:ext cx="3694250" cy="4565520"/>
        </p:xfrm>
        <a:graphic>
          <a:graphicData uri="http://schemas.openxmlformats.org/drawingml/2006/table">
            <a:tbl>
              <a:tblPr>
                <a:noFill/>
                <a:tableStyleId>{31F55E2C-0887-49E3-8C46-234427D142E4}</a:tableStyleId>
              </a:tblPr>
              <a:tblGrid>
                <a:gridCol w="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잔고 관리 화면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타이틀 : [ SMART FLOWER 잔고 관리 ]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관리자 화면에서는 뒤로가기 없음..! )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현금 결제를 하는 구매자들에게 원활한 거스름돈 반환을 위해 구성한 잔고관리 페이지 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지폐 / 수량 순으로 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정책 : 관리자가 잔고관리 화면에 들어갔을 때 현재 남은 잔액의 1,000원권의 개수가 9장 미만, 총 금액이 50,000원 미만일 경우 [잔고 부족] 알림 창 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   잔고 부족에 해당할 경우 : 잔고 부족 안내메세지 출력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   잔고 부족에 해당하지 않을 경우 : 미출력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36000" marR="36000" marT="72000" marB="72000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잔고 투입 옵션 입력 안내메세지 노출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잔고를 채우시겠습니까? ( Y/N ) : 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Y 입력 시 : "▶ 투입할 개수를 입력해주세요(1,000원 권, 5,000원 권, 10000원 권 순서대로 입력, 콤마 구분) : " 입력 안내메세지 출력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→ 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투입할 개수를 입력해주세요(1,000원 권)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투입할 개수를 입력해주세요(5,000원 권)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▶ 투입할 개수를 입력해주세요(10,000원 권)</a:t>
                      </a:r>
                      <a:endParaRPr/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→ 양식을 지켜 입력했을 경우 : 충전완료 최종 안내메세지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→ 해당 범위가 아닐 경우 :  ‘다시 입력해주세요‘ 안내 메세지 노출 후, 재입력을 위해 입력 안내 메세지 재노출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8763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최종 안내메세지 출력 : 『1000원 권 (수량)개, 5,000원 권 (수량)개, 10,000원 권 (수량)개 → 총 (합산액)원 충전 완료!』</a:t>
                      </a:r>
                      <a:endParaRPr/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최종 안내메세지 출력 후 ▶ 잔고를 채우시겠습니까? ( Y/N ) :  재출력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 부족한 잔고는 [잔고 상세 관리]페이지로 진입하여 잔고를 보충한다. 이때, 투입할 돈의 개수를 차례로 입력을 받아 계산하여 충전한다.</a:t>
                      </a:r>
                      <a:endParaRPr/>
                    </a:p>
                  </a:txBody>
                  <a:tcPr marL="0" marR="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8" name="Google Shape;628;p37"/>
          <p:cNvSpPr/>
          <p:nvPr/>
        </p:nvSpPr>
        <p:spPr>
          <a:xfrm>
            <a:off x="8502163" y="289950"/>
            <a:ext cx="3689838" cy="29653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72000" rIns="6095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972111" y="1377278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7"/>
          <p:cNvSpPr/>
          <p:nvPr/>
        </p:nvSpPr>
        <p:spPr>
          <a:xfrm>
            <a:off x="2947758" y="1801658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37" descr="C:\Users\김동휘\Desktop\잔고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034" y="1615109"/>
            <a:ext cx="5162550" cy="3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7"/>
          <p:cNvSpPr/>
          <p:nvPr/>
        </p:nvSpPr>
        <p:spPr>
          <a:xfrm>
            <a:off x="1106956" y="1475773"/>
            <a:ext cx="5302553" cy="4106422"/>
          </a:xfrm>
          <a:prstGeom prst="rect">
            <a:avLst/>
          </a:prstGeom>
          <a:solidFill>
            <a:srgbClr val="D2CAB5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896610" y="3954490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7"/>
          <p:cNvSpPr/>
          <p:nvPr/>
        </p:nvSpPr>
        <p:spPr>
          <a:xfrm>
            <a:off x="2783401" y="3293436"/>
            <a:ext cx="238266" cy="23826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8"/>
          <p:cNvSpPr txBox="1"/>
          <p:nvPr/>
        </p:nvSpPr>
        <p:spPr>
          <a:xfrm>
            <a:off x="4672316" y="2413289"/>
            <a:ext cx="2847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 b="1">
                <a:solidFill>
                  <a:srgbClr val="3F3F3F"/>
                </a:solidFill>
              </a:rPr>
              <a:t>구현 사항</a:t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4770485" y="3345516"/>
            <a:ext cx="2651100" cy="8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"/>
          <p:cNvSpPr/>
          <p:nvPr/>
        </p:nvSpPr>
        <p:spPr>
          <a:xfrm>
            <a:off x="379600" y="4953300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9"/>
          <p:cNvSpPr/>
          <p:nvPr/>
        </p:nvSpPr>
        <p:spPr>
          <a:xfrm>
            <a:off x="7803525" y="3096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9"/>
          <p:cNvSpPr/>
          <p:nvPr/>
        </p:nvSpPr>
        <p:spPr>
          <a:xfrm>
            <a:off x="4064150" y="3096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9"/>
          <p:cNvSpPr/>
          <p:nvPr/>
        </p:nvSpPr>
        <p:spPr>
          <a:xfrm>
            <a:off x="379600" y="3096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7748700" y="1107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4064150" y="1107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9"/>
          <p:cNvSpPr/>
          <p:nvPr/>
        </p:nvSpPr>
        <p:spPr>
          <a:xfrm>
            <a:off x="379600" y="1107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9"/>
          <p:cNvSpPr txBox="1"/>
          <p:nvPr/>
        </p:nvSpPr>
        <p:spPr>
          <a:xfrm>
            <a:off x="2213912" y="-68"/>
            <a:ext cx="9978000" cy="287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9"/>
          <p:cNvSpPr txBox="1"/>
          <p:nvPr/>
        </p:nvSpPr>
        <p:spPr>
          <a:xfrm>
            <a:off x="471681" y="295031"/>
            <a:ext cx="4241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구현 계획</a:t>
            </a:r>
            <a:endParaRPr/>
          </a:p>
        </p:txBody>
      </p:sp>
      <p:cxnSp>
        <p:nvCxnSpPr>
          <p:cNvPr id="656" name="Google Shape;656;p39"/>
          <p:cNvCxnSpPr/>
          <p:nvPr/>
        </p:nvCxnSpPr>
        <p:spPr>
          <a:xfrm>
            <a:off x="312260" y="526313"/>
            <a:ext cx="0" cy="2769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57" name="Google Shape;657;p39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메인 화면</a:t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379600" y="1326950"/>
            <a:ext cx="29079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FlowerKiosk 클래스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메인메소드 내에서 프로그램 구현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A_Main 클래스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cus_maindisp() : 메인 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cus_maininput() : 입력받아 각 화면 호출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39698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DIY 꽃다발</a:t>
            </a:r>
            <a:endParaRPr/>
          </a:p>
        </p:txBody>
      </p:sp>
      <p:sp>
        <p:nvSpPr>
          <p:cNvPr id="660" name="Google Shape;660;p39"/>
          <p:cNvSpPr/>
          <p:nvPr/>
        </p:nvSpPr>
        <p:spPr>
          <a:xfrm>
            <a:off x="4064150" y="1326950"/>
            <a:ext cx="34623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B_DIYFlower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printDIYMenu() : 메뉴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mainFlower() : 메인꽃 주문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subFlower() : 서브꽃 주문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9"/>
          <p:cNvSpPr/>
          <p:nvPr/>
        </p:nvSpPr>
        <p:spPr>
          <a:xfrm>
            <a:off x="76274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추천</a:t>
            </a:r>
            <a:r>
              <a:rPr lang="ko-KR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꽃다발</a:t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7748700" y="1326950"/>
            <a:ext cx="34623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C_FlowerUser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offer() : 입력 및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cal() : 년/월을 입력받고 달력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9"/>
          <p:cNvSpPr/>
          <p:nvPr/>
        </p:nvSpPr>
        <p:spPr>
          <a:xfrm>
            <a:off x="379600" y="3281150"/>
            <a:ext cx="34623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D_RandomFlower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randomFlower_O() : 초기화면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ramdomFlower_I() : 입력받아 뽑기 및 주문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312255" y="2954866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랜덤 꽃다발</a:t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4091550" y="3281150"/>
            <a:ext cx="34623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E_RandEvent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randUse() : 초기화면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ranUser() : 회원정보 입력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telCheck(), telCheck2(), pwCheck(), pwCheck2() : 입력 결과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9"/>
          <p:cNvSpPr/>
          <p:nvPr/>
        </p:nvSpPr>
        <p:spPr>
          <a:xfrm>
            <a:off x="3969855" y="2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뽑기 이벤트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7627455" y="2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장바구니</a:t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7803500" y="3281150"/>
            <a:ext cx="3462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F_Cart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userCart() : 화면 출력 및 입력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312255" y="4807716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주문 화면</a:t>
            </a: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379600" y="5213100"/>
            <a:ext cx="34623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G_UserOrder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uOrder() : 초기화면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uOrderCon() : 추가구매 주문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uOrderCon() : 적립금, 쿠폰 사용 및 결제수단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선택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Ran() : 쿠폰 비교 및 데이터 처리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4111300" y="4947900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4017005" y="4807716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현금 결제</a:t>
            </a:r>
            <a:endParaRPr/>
          </a:p>
        </p:txBody>
      </p:sp>
      <p:sp>
        <p:nvSpPr>
          <p:cNvPr id="673" name="Google Shape;673;p39"/>
          <p:cNvSpPr/>
          <p:nvPr/>
        </p:nvSpPr>
        <p:spPr>
          <a:xfrm>
            <a:off x="7721750" y="4947913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9"/>
          <p:cNvSpPr/>
          <p:nvPr/>
        </p:nvSpPr>
        <p:spPr>
          <a:xfrm>
            <a:off x="7627455" y="4807729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카드 결제</a:t>
            </a:r>
            <a:endParaRPr/>
          </a:p>
        </p:txBody>
      </p:sp>
      <p:sp>
        <p:nvSpPr>
          <p:cNvPr id="675" name="Google Shape;675;p39"/>
          <p:cNvSpPr/>
          <p:nvPr/>
        </p:nvSpPr>
        <p:spPr>
          <a:xfrm>
            <a:off x="4096713" y="5202900"/>
            <a:ext cx="34623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H_CashPay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checkCal() : 초기화면 출력 및 가능 여부 확인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calChange() : 거스름돈 연산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calBalance() : 보유잔고 차감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calResult() : 연산결과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eventMsg() : 뽑기이벤트 찬스 생성 안내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9"/>
          <p:cNvSpPr/>
          <p:nvPr/>
        </p:nvSpPr>
        <p:spPr>
          <a:xfrm>
            <a:off x="7721775" y="5202900"/>
            <a:ext cx="34623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I_CardPay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checkDigit() : 초기화면 출력 및 자리수 체크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checkAA() : 자리수 일치할 경우 유효성 검사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evengMsg() : 뽑기이벤트 찬스 생성 안내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"/>
          <p:cNvSpPr/>
          <p:nvPr/>
        </p:nvSpPr>
        <p:spPr>
          <a:xfrm>
            <a:off x="379600" y="4953300"/>
            <a:ext cx="3110100" cy="1676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0"/>
          <p:cNvSpPr/>
          <p:nvPr/>
        </p:nvSpPr>
        <p:spPr>
          <a:xfrm>
            <a:off x="7803525" y="3096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0"/>
          <p:cNvSpPr/>
          <p:nvPr/>
        </p:nvSpPr>
        <p:spPr>
          <a:xfrm>
            <a:off x="4064150" y="3096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0"/>
          <p:cNvSpPr/>
          <p:nvPr/>
        </p:nvSpPr>
        <p:spPr>
          <a:xfrm>
            <a:off x="379600" y="3096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7748700" y="1107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0"/>
          <p:cNvSpPr/>
          <p:nvPr/>
        </p:nvSpPr>
        <p:spPr>
          <a:xfrm>
            <a:off x="4064150" y="1107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379600" y="1107625"/>
            <a:ext cx="3110100" cy="15543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0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 txBox="1"/>
          <p:nvPr/>
        </p:nvSpPr>
        <p:spPr>
          <a:xfrm>
            <a:off x="2213912" y="-68"/>
            <a:ext cx="9978000" cy="287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0"/>
          <p:cNvSpPr txBox="1"/>
          <p:nvPr/>
        </p:nvSpPr>
        <p:spPr>
          <a:xfrm>
            <a:off x="471681" y="295031"/>
            <a:ext cx="4241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구현 계획</a:t>
            </a:r>
            <a:endParaRPr/>
          </a:p>
        </p:txBody>
      </p:sp>
      <p:cxnSp>
        <p:nvCxnSpPr>
          <p:cNvPr id="692" name="Google Shape;692;p40"/>
          <p:cNvCxnSpPr/>
          <p:nvPr/>
        </p:nvCxnSpPr>
        <p:spPr>
          <a:xfrm>
            <a:off x="312260" y="526313"/>
            <a:ext cx="0" cy="2769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93" name="Google Shape;693;p40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적립금 적립</a:t>
            </a:r>
            <a:endParaRPr/>
          </a:p>
        </p:txBody>
      </p:sp>
      <p:sp>
        <p:nvSpPr>
          <p:cNvPr id="694" name="Google Shape;694;p40"/>
          <p:cNvSpPr/>
          <p:nvPr/>
        </p:nvSpPr>
        <p:spPr>
          <a:xfrm>
            <a:off x="379600" y="1326950"/>
            <a:ext cx="29079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J_CashPoint 클래스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earnRewards_O() : 초기화면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earnRewards_O2() : 회원정보 입력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earnRewards_I() : 입력 결과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telCheck(), telCheck2(), pwCheck(), pwCheck2() : 입력 결과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0"/>
          <p:cNvSpPr/>
          <p:nvPr/>
        </p:nvSpPr>
        <p:spPr>
          <a:xfrm>
            <a:off x="39698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적립금 사용</a:t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4096725" y="1309038"/>
            <a:ext cx="34623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J_CashPoint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useRewards_O() : 초기화면 출력 및 회원정보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입력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telCheck(), telCheck2(), pwCheck(), pwCheck2() : 입력 결과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0"/>
          <p:cNvSpPr/>
          <p:nvPr/>
        </p:nvSpPr>
        <p:spPr>
          <a:xfrm>
            <a:off x="76274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구매 완료(현금)</a:t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7748700" y="1326950"/>
            <a:ext cx="3462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K_PurComplete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purComplete_Cash() : 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312255" y="2954866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구매 완료(카드)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4091550" y="3281150"/>
            <a:ext cx="3462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stf_login() : 화면 입력 및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0"/>
          <p:cNvSpPr/>
          <p:nvPr/>
        </p:nvSpPr>
        <p:spPr>
          <a:xfrm>
            <a:off x="3969855" y="2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관리자 로그인</a:t>
            </a:r>
            <a:endParaRPr/>
          </a:p>
        </p:txBody>
      </p:sp>
      <p:sp>
        <p:nvSpPr>
          <p:cNvPr id="702" name="Google Shape;702;p40"/>
          <p:cNvSpPr/>
          <p:nvPr/>
        </p:nvSpPr>
        <p:spPr>
          <a:xfrm>
            <a:off x="7627455" y="2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관리자 메인</a:t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7803500" y="3281150"/>
            <a:ext cx="34623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stf_menuDisp() : 초기화면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stf_menuSelect() : 입력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stf_menuRun() : 각 화면 호출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0"/>
          <p:cNvSpPr/>
          <p:nvPr/>
        </p:nvSpPr>
        <p:spPr>
          <a:xfrm>
            <a:off x="312255" y="4807716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재고 관리</a:t>
            </a:r>
            <a:endParaRPr/>
          </a:p>
        </p:txBody>
      </p:sp>
      <p:sp>
        <p:nvSpPr>
          <p:cNvPr id="705" name="Google Shape;705;p40"/>
          <p:cNvSpPr/>
          <p:nvPr/>
        </p:nvSpPr>
        <p:spPr>
          <a:xfrm>
            <a:off x="379600" y="5213100"/>
            <a:ext cx="34623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shortage() : 관리자 메인 알림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stf_StackDisp() : 선택화면 출력 및 입력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stf_StackRun : 입력받은 화면 호출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stf_FStackPrint() : 재고 관리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stf_ItemAdd() : 항목 및 재고 추가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stf_ItemDel() : 항목 및 재고 삭제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stf_FStack() : 관리 사항 입력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0"/>
          <p:cNvSpPr/>
          <p:nvPr/>
        </p:nvSpPr>
        <p:spPr>
          <a:xfrm>
            <a:off x="4111300" y="4947900"/>
            <a:ext cx="3110100" cy="1676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0"/>
          <p:cNvSpPr/>
          <p:nvPr/>
        </p:nvSpPr>
        <p:spPr>
          <a:xfrm>
            <a:off x="4017005" y="4807716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유통기한 관리</a:t>
            </a: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7721750" y="4947926"/>
            <a:ext cx="3110100" cy="1676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0"/>
          <p:cNvSpPr/>
          <p:nvPr/>
        </p:nvSpPr>
        <p:spPr>
          <a:xfrm>
            <a:off x="7627455" y="4807729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잔고 관리</a:t>
            </a:r>
            <a:endParaRPr/>
          </a:p>
        </p:txBody>
      </p:sp>
      <p:sp>
        <p:nvSpPr>
          <p:cNvPr id="710" name="Google Shape;710;p40"/>
          <p:cNvSpPr/>
          <p:nvPr/>
        </p:nvSpPr>
        <p:spPr>
          <a:xfrm>
            <a:off x="4096725" y="5202900"/>
            <a:ext cx="34623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stf_FExp_Del_print() : 관리자 메인 알림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stf_CheckExp() : 유통기한 카운트 기능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stf_FExp_Del() : 만기 상품 자동 삭제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stf_FExp() : 유통기한 관리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0"/>
          <p:cNvSpPr/>
          <p:nvPr/>
        </p:nvSpPr>
        <p:spPr>
          <a:xfrm>
            <a:off x="7721775" y="5202900"/>
            <a:ext cx="346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exc_Print() : 관리자 메인 알림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stf_Money() : 잔고 관리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0"/>
          <p:cNvSpPr/>
          <p:nvPr/>
        </p:nvSpPr>
        <p:spPr>
          <a:xfrm>
            <a:off x="379600" y="3345950"/>
            <a:ext cx="3462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K_PurComplete 클래스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purComplete_Card() : 화면 출력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/>
          <p:nvPr/>
        </p:nvSpPr>
        <p:spPr>
          <a:xfrm>
            <a:off x="3808675" y="1099925"/>
            <a:ext cx="3110100" cy="53739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1"/>
          <p:cNvSpPr/>
          <p:nvPr/>
        </p:nvSpPr>
        <p:spPr>
          <a:xfrm>
            <a:off x="379600" y="1107625"/>
            <a:ext cx="3110100" cy="53739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1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1"/>
          <p:cNvSpPr txBox="1"/>
          <p:nvPr/>
        </p:nvSpPr>
        <p:spPr>
          <a:xfrm>
            <a:off x="2213912" y="-68"/>
            <a:ext cx="9978000" cy="287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1"/>
          <p:cNvSpPr txBox="1"/>
          <p:nvPr/>
        </p:nvSpPr>
        <p:spPr>
          <a:xfrm>
            <a:off x="471681" y="295031"/>
            <a:ext cx="4241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구현 계획</a:t>
            </a:r>
            <a:endParaRPr/>
          </a:p>
        </p:txBody>
      </p:sp>
      <p:cxnSp>
        <p:nvCxnSpPr>
          <p:cNvPr id="723" name="Google Shape;723;p41"/>
          <p:cNvCxnSpPr/>
          <p:nvPr/>
        </p:nvCxnSpPr>
        <p:spPr>
          <a:xfrm>
            <a:off x="312260" y="526313"/>
            <a:ext cx="0" cy="2769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24" name="Google Shape;724;p41"/>
          <p:cNvSpPr/>
          <p:nvPr/>
        </p:nvSpPr>
        <p:spPr>
          <a:xfrm>
            <a:off x="312255" y="956441"/>
            <a:ext cx="20874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</a:rPr>
              <a:t>DB</a:t>
            </a:r>
            <a:endParaRPr/>
          </a:p>
        </p:txBody>
      </p:sp>
      <p:sp>
        <p:nvSpPr>
          <p:cNvPr id="725" name="Google Shape;725;p41"/>
          <p:cNvSpPr/>
          <p:nvPr/>
        </p:nvSpPr>
        <p:spPr>
          <a:xfrm>
            <a:off x="379600" y="1394200"/>
            <a:ext cx="2907900" cy="4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Adp 클래스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추가구매항목 및 수량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CartDB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장바구니 데이터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각종 항목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CLIO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clearScreen() : 화면 지워주는 기능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input() : 숫자 입력란에서 M 입력시 장바구니 데이터를 유지하고  메인으로 이동하고, X 입력시 장바구니 데이터를 초기화한 후 메인으로 이동 처리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S_input() : 문자열 입력란에서 M 입력시 장바구니 데이터를 유지하고  메인으로 이동하고, X 입력시 장바구니 데이터를 초기화한 후 메인으로 이동 처리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Flower_tot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꽃의 항목별 총 초기재고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Flower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입고 날짜에 따라 달라지는 재고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1"/>
          <p:cNvSpPr/>
          <p:nvPr/>
        </p:nvSpPr>
        <p:spPr>
          <a:xfrm>
            <a:off x="3808675" y="1200574"/>
            <a:ext cx="3462300" cy="1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Money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각종 항목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Money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보유 잔고 및 수익금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UserInfo 클래스</a:t>
            </a:r>
            <a:endParaRPr sz="13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회원정보 항목 및 데이터 초기화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"/>
          <p:cNvSpPr txBox="1"/>
          <p:nvPr/>
        </p:nvSpPr>
        <p:spPr>
          <a:xfrm>
            <a:off x="4672316" y="2413289"/>
            <a:ext cx="2847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 b="1">
                <a:solidFill>
                  <a:srgbClr val="3F3F3F"/>
                </a:solidFill>
              </a:rPr>
              <a:t>수    행</a:t>
            </a:r>
            <a:endParaRPr/>
          </a:p>
        </p:txBody>
      </p:sp>
      <p:sp>
        <p:nvSpPr>
          <p:cNvPr id="732" name="Google Shape;732;p42"/>
          <p:cNvSpPr/>
          <p:nvPr/>
        </p:nvSpPr>
        <p:spPr>
          <a:xfrm>
            <a:off x="4770485" y="3345516"/>
            <a:ext cx="2651100" cy="8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7581901" y="2311795"/>
            <a:ext cx="3883140" cy="1778618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2700" cap="flat" cmpd="sng">
            <a:solidFill>
              <a:srgbClr val="FFCC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개    요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2327962" y="1611821"/>
            <a:ext cx="8822389" cy="47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꽃다발을 편리하게 구매하기 위한 꽃가게 키오스크 프로그램 구현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611405" y="1566480"/>
            <a:ext cx="1498600" cy="56113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 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628183" y="2414556"/>
            <a:ext cx="1498600" cy="56113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2344740" y="2459898"/>
            <a:ext cx="3291540" cy="47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기존 꽃가게에는 키오스크가 없음</a:t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711195" y="2419793"/>
            <a:ext cx="635000" cy="4704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49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7832035" y="2567032"/>
            <a:ext cx="3473538" cy="12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면대면 소통 필요, 복잡한 절차</a:t>
            </a:r>
            <a:endParaRPr sz="1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주문에 소요되는 시간 증가</a:t>
            </a:r>
            <a:endParaRPr sz="1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동시에 주문 받지 못하므로 효율성 감소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10420350" y="1528037"/>
            <a:ext cx="1524000" cy="152400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불-편</a:t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577849" y="4603277"/>
            <a:ext cx="1794811" cy="56113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개발기간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2682721" y="4648625"/>
            <a:ext cx="59898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3F3F3F"/>
                </a:solidFill>
              </a:rPr>
              <a:t>2020.03.09(월) ~ 2020.03.15(일) → 총 7일</a:t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577849" y="5408527"/>
            <a:ext cx="1794811" cy="56113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개발수단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682692" y="5453868"/>
            <a:ext cx="4899208" cy="47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JAVA를 이용하여 Vending Machine Program을 구현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3"/>
          <p:cNvSpPr/>
          <p:nvPr/>
        </p:nvSpPr>
        <p:spPr>
          <a:xfrm>
            <a:off x="8352163" y="682250"/>
            <a:ext cx="3574800" cy="5885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100"/>
            </a:pPr>
            <a:r>
              <a:rPr lang="ko-KR" altLang="en-US" sz="1300" dirty="0"/>
              <a:t> 이번에 팀원들과 함께 프로젝트를 진행하면서 여러가지를 느꼈습니다</a:t>
            </a:r>
            <a:r>
              <a:rPr lang="en-US" altLang="ko-KR" sz="1300" dirty="0"/>
              <a:t>. </a:t>
            </a:r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r>
              <a:rPr lang="en-US" altLang="ko-KR" sz="1300" dirty="0"/>
              <a:t> </a:t>
            </a:r>
            <a:r>
              <a:rPr lang="ko-KR" altLang="en-US" sz="1300" dirty="0"/>
              <a:t>그 중에 제가 가장 중요하다고 느낀 것은 커뮤니케이션 능력이 정말 중요하다는 것이었습니다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팀 프로젝트는 한 프로그램을 제작하기 위해서 여러 팀원들이 일을 나누어 진행하는 것이기 때문에 업무에 관한 내용을 공유해야 될 때가 많았습니다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이러한 업무 공유가 제대로 이루어지지 않으면 결국에 나중에 일이 잘못된 방향으로 진행되어 일을 다시 해야 하는 경우도 발생했습니다</a:t>
            </a: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r>
              <a:rPr lang="en-US" altLang="ko-KR" sz="1300" dirty="0"/>
              <a:t> </a:t>
            </a:r>
            <a:r>
              <a:rPr lang="ko-KR" altLang="en-US" sz="1300" dirty="0"/>
              <a:t>상대방이 하는 업무에 대해 이야기를 듣고 파악할 수 있는 능력</a:t>
            </a:r>
            <a:r>
              <a:rPr lang="en-US" altLang="ko-KR" sz="1300" dirty="0"/>
              <a:t>, </a:t>
            </a:r>
            <a:r>
              <a:rPr lang="ko-KR" altLang="en-US" sz="1300" dirty="0"/>
              <a:t>또 내가 진행하는 업무를 이해하고 상대방에게 잘 전달할 수 있는 능력이 정말 중요하다는 생각이 들었습니다</a:t>
            </a:r>
            <a:r>
              <a:rPr lang="en-US" altLang="ko-KR" sz="1300" dirty="0"/>
              <a:t>.</a:t>
            </a:r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</p:txBody>
      </p:sp>
      <p:sp>
        <p:nvSpPr>
          <p:cNvPr id="739" name="Google Shape;739;p43"/>
          <p:cNvSpPr/>
          <p:nvPr/>
        </p:nvSpPr>
        <p:spPr>
          <a:xfrm>
            <a:off x="4332888" y="682250"/>
            <a:ext cx="3574800" cy="5885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100"/>
            </a:pPr>
            <a:r>
              <a:rPr lang="ko-KR" altLang="en-US" sz="1300" dirty="0"/>
              <a:t> 프로젝트 관리 프로그램을 </a:t>
            </a:r>
            <a:r>
              <a:rPr lang="en-US" altLang="ko-KR" sz="1300" dirty="0"/>
              <a:t>c</a:t>
            </a:r>
            <a:r>
              <a:rPr lang="ko-KR" altLang="en-US" sz="1300" dirty="0"/>
              <a:t>언어로 구현해본 경험이 있기 때문에 어느정도 구현할 수 있을 것이라 생각했지만</a:t>
            </a:r>
            <a:r>
              <a:rPr lang="en-US" altLang="ko-KR" sz="1300" dirty="0"/>
              <a:t>,</a:t>
            </a:r>
            <a:r>
              <a:rPr lang="ko-KR" altLang="en-US" sz="1300" dirty="0"/>
              <a:t> 막상 구현을 시도했을 땐 두 언어 간의 차이로 인해 어려움을 겪었습니다</a:t>
            </a:r>
            <a:r>
              <a:rPr lang="en-US" altLang="ko-KR" sz="1300" dirty="0"/>
              <a:t>. </a:t>
            </a:r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r>
              <a:rPr lang="en-US" altLang="ko-KR" sz="1300" dirty="0"/>
              <a:t> </a:t>
            </a:r>
            <a:r>
              <a:rPr lang="ko-KR" altLang="en-US" sz="1300" dirty="0"/>
              <a:t>이러한 어려움을 극복하기 위해 여러 소스를 분석하며 공부를 했고</a:t>
            </a:r>
            <a:r>
              <a:rPr lang="en-US" altLang="ko-KR" sz="1300" dirty="0"/>
              <a:t>,</a:t>
            </a:r>
            <a:r>
              <a:rPr lang="ko-KR" altLang="en-US" sz="1300" dirty="0"/>
              <a:t> 그 과정에서 제 부족한 부분이 무엇인지 느끼게 되었습니다</a:t>
            </a:r>
            <a:r>
              <a:rPr lang="en-US" altLang="ko-KR" sz="1300" dirty="0"/>
              <a:t>. </a:t>
            </a:r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r>
              <a:rPr lang="en-US" altLang="ko-KR" sz="1300" dirty="0"/>
              <a:t> </a:t>
            </a:r>
            <a:r>
              <a:rPr lang="ko-KR" altLang="en-US" sz="1300" dirty="0"/>
              <a:t>또한</a:t>
            </a:r>
            <a:r>
              <a:rPr lang="en-US" altLang="ko-KR" sz="1300" dirty="0"/>
              <a:t>, </a:t>
            </a:r>
            <a:r>
              <a:rPr lang="ko-KR" altLang="en-US" sz="1300" dirty="0"/>
              <a:t>팀장 역할을 수행하며 팀원들과 의사소통 하는 법과</a:t>
            </a:r>
            <a:r>
              <a:rPr lang="en-US" altLang="ko-KR" sz="1300" dirty="0"/>
              <a:t> </a:t>
            </a:r>
            <a:r>
              <a:rPr lang="ko-KR" altLang="en-US" sz="1300" dirty="0"/>
              <a:t>문제 해결 능력을 배우는 계기가 되었습니다</a:t>
            </a:r>
            <a:r>
              <a:rPr lang="en-US" altLang="ko-KR" sz="1300" dirty="0"/>
              <a:t>.</a:t>
            </a:r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en-US" altLang="ko-KR" sz="1300" dirty="0"/>
          </a:p>
          <a:p>
            <a:pPr lvl="0">
              <a:buSzPts val="1100"/>
            </a:pPr>
            <a:endParaRPr lang="ko-KR" altLang="en-US" sz="1300" dirty="0"/>
          </a:p>
        </p:txBody>
      </p:sp>
      <p:sp>
        <p:nvSpPr>
          <p:cNvPr id="740" name="Google Shape;740;p43"/>
          <p:cNvSpPr/>
          <p:nvPr/>
        </p:nvSpPr>
        <p:spPr>
          <a:xfrm>
            <a:off x="243800" y="682250"/>
            <a:ext cx="3574800" cy="5885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 dirty="0">
                <a:solidFill>
                  <a:schemeClr val="dk1"/>
                </a:solidFill>
              </a:rPr>
              <a:t> 세미 프로젝트를 수행하며 클래스를 어떻게 설계할지, 메소드를 어떻게 나눠야 할지 고민해 보면서, 그냥 썼었던 자바 문법들을 다시 한 번 생각하고 적용해 보면서 확실히 알게 되었습니다.</a:t>
            </a:r>
            <a:endParaRPr sz="13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 dirty="0">
                <a:solidFill>
                  <a:schemeClr val="dk1"/>
                </a:solidFill>
              </a:rPr>
              <a:t> 처음 기획 단계 에서, 각기 다른 환경에서 다양한 경험이 있는 사람들이 모여 의견을 공유하니 여러가지 의견들을 나눌</a:t>
            </a:r>
            <a:r>
              <a:rPr lang="en-US" altLang="ko-KR" sz="1300" dirty="0">
                <a:solidFill>
                  <a:schemeClr val="dk1"/>
                </a:solidFill>
              </a:rPr>
              <a:t> </a:t>
            </a:r>
            <a:r>
              <a:rPr lang="ko-KR" sz="1300" dirty="0">
                <a:solidFill>
                  <a:schemeClr val="dk1"/>
                </a:solidFill>
              </a:rPr>
              <a:t>수 있었고, 그 의견들이  합쳐져 좋은 아이디어가 되었습니다. 더 나아가  그 아이디어가 점점 다듬어져 좋은 프로그램이 되어가는 과정이 </a:t>
            </a:r>
            <a:r>
              <a:rPr lang="ko-KR" sz="1300" dirty="0" err="1">
                <a:solidFill>
                  <a:schemeClr val="dk1"/>
                </a:solidFill>
              </a:rPr>
              <a:t>뜻깊었습니다</a:t>
            </a:r>
            <a:r>
              <a:rPr lang="ko-KR" sz="1300" dirty="0">
                <a:solidFill>
                  <a:schemeClr val="dk1"/>
                </a:solidFill>
              </a:rPr>
              <a:t>.</a:t>
            </a:r>
            <a:endParaRPr sz="13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 dirty="0">
                <a:solidFill>
                  <a:schemeClr val="dk1"/>
                </a:solidFill>
              </a:rPr>
              <a:t> 그리고 같이 모여 구현하는 단계에서, 팀원들의 코드를 보고 분석하면서 생각하지 못했던 아이디도 얻을 수 있었고, 여러가지 코딩스타일을 볼</a:t>
            </a:r>
            <a:r>
              <a:rPr lang="en-US" altLang="ko-KR" sz="1300" dirty="0">
                <a:solidFill>
                  <a:schemeClr val="dk1"/>
                </a:solidFill>
              </a:rPr>
              <a:t> </a:t>
            </a:r>
            <a:r>
              <a:rPr lang="ko-KR" sz="1300" dirty="0">
                <a:solidFill>
                  <a:schemeClr val="dk1"/>
                </a:solidFill>
              </a:rPr>
              <a:t>수 있어 좋았습니다.</a:t>
            </a:r>
            <a:endParaRPr sz="13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3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2213912" y="-68"/>
            <a:ext cx="9978000" cy="287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156174" y="547510"/>
            <a:ext cx="1784400" cy="424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김동휘 </a:t>
            </a:r>
            <a:r>
              <a:rPr lang="ko-KR" sz="1200">
                <a:solidFill>
                  <a:schemeClr val="lt1"/>
                </a:solidFill>
              </a:rPr>
              <a:t>팀원</a:t>
            </a:r>
            <a:endParaRPr sz="1200"/>
          </a:p>
        </p:txBody>
      </p:sp>
      <p:sp>
        <p:nvSpPr>
          <p:cNvPr id="744" name="Google Shape;744;p43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solidFill>
                  <a:schemeClr val="lt1"/>
                </a:solidFill>
              </a:rPr>
              <a:t>수    행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4208224" y="547510"/>
            <a:ext cx="1784400" cy="424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김혜지 </a:t>
            </a:r>
            <a:r>
              <a:rPr lang="ko-KR" sz="1200">
                <a:solidFill>
                  <a:schemeClr val="lt1"/>
                </a:solidFill>
              </a:rPr>
              <a:t>팀장</a:t>
            </a:r>
            <a:endParaRPr sz="1200"/>
          </a:p>
        </p:txBody>
      </p:sp>
      <p:sp>
        <p:nvSpPr>
          <p:cNvPr id="746" name="Google Shape;746;p43"/>
          <p:cNvSpPr/>
          <p:nvPr/>
        </p:nvSpPr>
        <p:spPr>
          <a:xfrm>
            <a:off x="8260274" y="547510"/>
            <a:ext cx="1784400" cy="424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신재민 </a:t>
            </a:r>
            <a:r>
              <a:rPr lang="ko-KR" sz="1200">
                <a:solidFill>
                  <a:schemeClr val="lt1"/>
                </a:solidFill>
              </a:rPr>
              <a:t>팀원</a:t>
            </a:r>
            <a:endParaRPr sz="1200"/>
          </a:p>
        </p:txBody>
      </p:sp>
      <p:sp>
        <p:nvSpPr>
          <p:cNvPr id="747" name="Google Shape;747;p43"/>
          <p:cNvSpPr/>
          <p:nvPr/>
        </p:nvSpPr>
        <p:spPr>
          <a:xfrm>
            <a:off x="2000250" y="4729951"/>
            <a:ext cx="1968600" cy="1941900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기능 구현(관리자)</a:t>
            </a:r>
            <a:endParaRPr sz="1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회의록</a:t>
            </a:r>
            <a:endParaRPr sz="1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082550" y="4730160"/>
            <a:ext cx="1968600" cy="1942200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기능 구현(구매자)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발표자료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3"/>
          <p:cNvSpPr/>
          <p:nvPr/>
        </p:nvSpPr>
        <p:spPr>
          <a:xfrm>
            <a:off x="10067225" y="4730160"/>
            <a:ext cx="1968600" cy="1942200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기능 구현(구매자)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테스트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4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2213912" y="-68"/>
            <a:ext cx="9978000" cy="287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0" y="-68"/>
            <a:ext cx="2214000" cy="28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solidFill>
                  <a:schemeClr val="lt1"/>
                </a:solidFill>
              </a:rPr>
              <a:t>수    행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4"/>
          <p:cNvSpPr/>
          <p:nvPr/>
        </p:nvSpPr>
        <p:spPr>
          <a:xfrm>
            <a:off x="4332888" y="682250"/>
            <a:ext cx="3574800" cy="5885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>
                <a:solidFill>
                  <a:schemeClr val="dk1"/>
                </a:solidFill>
              </a:rPr>
              <a:t>처음 세미 프로젝트를 진행한다고 했을 때, 작게 하는 프로젝트라고 생각하였지만 큰 오산이었습니다. 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>
                <a:solidFill>
                  <a:schemeClr val="dk1"/>
                </a:solidFill>
              </a:rPr>
              <a:t>정말 많은 시행착오와 내가 몰랐던 기능들을 학습하고 알았던 기능등을 복습하면서 하나하나 구현하였고, 복습과 학습의 기회를 가질 수 있었습니다. 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>
                <a:solidFill>
                  <a:schemeClr val="dk1"/>
                </a:solidFill>
              </a:rPr>
              <a:t>또한 혼자 했더라면 생각지도 못했던 아이디어와 코드등을 공유하면서 조금이나마 성장할 수 있었던 시간이었던 것 같습니다.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44"/>
          <p:cNvSpPr/>
          <p:nvPr/>
        </p:nvSpPr>
        <p:spPr>
          <a:xfrm>
            <a:off x="243800" y="682250"/>
            <a:ext cx="3574800" cy="5885100"/>
          </a:xfrm>
          <a:prstGeom prst="rect">
            <a:avLst/>
          </a:prstGeom>
          <a:solidFill>
            <a:srgbClr val="CCFF99">
              <a:alpha val="40000"/>
            </a:srgb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>
                <a:solidFill>
                  <a:schemeClr val="dk1"/>
                </a:solidFill>
              </a:rPr>
              <a:t> 이번 세미 프로젝트는 자바를 학습해온 내용뿐 아니라 저 자신, 커뮤니케이션의 중요성에 대해 깊이 알 수 있었습니다.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>
                <a:solidFill>
                  <a:schemeClr val="dk1"/>
                </a:solidFill>
              </a:rPr>
              <a:t> 난생 처음 접하는 프로그래밍과 자바라는 프로그램에 대해 보다 익숙해지고 개발이 무엇인지 체험하는 기회가 되었습니다.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>
                <a:solidFill>
                  <a:schemeClr val="dk1"/>
                </a:solidFill>
              </a:rPr>
              <a:t> 팀원들과 협업하는 과정에서, 스스로를 되돌아보며 혼자서는 다 할 수 없을 때도 있다는 점에서 믿음의 중요성을 실감했고, 기획적 사고 및 코드 처리에서 강점인 부분도 알 수 있었습니다.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00">
                <a:solidFill>
                  <a:schemeClr val="dk1"/>
                </a:solidFill>
              </a:rPr>
              <a:t> 무엇보다도, 저 자신의 성격이 어떠하고 스스로 무엇을 하고싶은지에 대해서 다시금 깨닫고 방향을 정하는 데 도움이 되어 뜻깊습니다. 힘든 시간 함께 고생한 팀원들, 자랑스럽고 감사합니다!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760" name="Google Shape;760;p44"/>
          <p:cNvSpPr/>
          <p:nvPr/>
        </p:nvSpPr>
        <p:spPr>
          <a:xfrm>
            <a:off x="156174" y="547510"/>
            <a:ext cx="1784400" cy="424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정민화 </a:t>
            </a:r>
            <a:r>
              <a:rPr lang="ko-KR" sz="1200">
                <a:solidFill>
                  <a:schemeClr val="lt1"/>
                </a:solidFill>
              </a:rPr>
              <a:t>팀원</a:t>
            </a:r>
            <a:endParaRPr sz="1200"/>
          </a:p>
        </p:txBody>
      </p:sp>
      <p:sp>
        <p:nvSpPr>
          <p:cNvPr id="761" name="Google Shape;761;p44"/>
          <p:cNvSpPr/>
          <p:nvPr/>
        </p:nvSpPr>
        <p:spPr>
          <a:xfrm>
            <a:off x="4208224" y="547510"/>
            <a:ext cx="1784400" cy="424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주기연 </a:t>
            </a:r>
            <a:r>
              <a:rPr lang="ko-KR" sz="1200">
                <a:solidFill>
                  <a:schemeClr val="lt1"/>
                </a:solidFill>
              </a:rPr>
              <a:t>팀원</a:t>
            </a:r>
            <a:endParaRPr sz="1200"/>
          </a:p>
        </p:txBody>
      </p:sp>
      <p:sp>
        <p:nvSpPr>
          <p:cNvPr id="762" name="Google Shape;762;p44"/>
          <p:cNvSpPr/>
          <p:nvPr/>
        </p:nvSpPr>
        <p:spPr>
          <a:xfrm>
            <a:off x="6082550" y="4730160"/>
            <a:ext cx="1968600" cy="1942200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기능 구현(관리자)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발표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4"/>
          <p:cNvSpPr/>
          <p:nvPr/>
        </p:nvSpPr>
        <p:spPr>
          <a:xfrm>
            <a:off x="2000250" y="4729951"/>
            <a:ext cx="1968600" cy="1941900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기능 구현(구매자)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기획안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45"/>
          <p:cNvGrpSpPr/>
          <p:nvPr/>
        </p:nvGrpSpPr>
        <p:grpSpPr>
          <a:xfrm>
            <a:off x="4672316" y="2683254"/>
            <a:ext cx="2847368" cy="1015711"/>
            <a:chOff x="4515562" y="2500374"/>
            <a:chExt cx="2847368" cy="1015711"/>
          </a:xfrm>
        </p:grpSpPr>
        <p:sp>
          <p:nvSpPr>
            <p:cNvPr id="769" name="Google Shape;769;p45"/>
            <p:cNvSpPr txBox="1"/>
            <p:nvPr/>
          </p:nvSpPr>
          <p:spPr>
            <a:xfrm>
              <a:off x="4515562" y="2500374"/>
              <a:ext cx="2847368" cy="1015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4400"/>
                <a:buFont typeface="Arial"/>
                <a:buNone/>
              </a:pPr>
              <a:r>
                <a:rPr lang="ko-KR" sz="44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</a:t>
              </a:r>
              <a:endParaRPr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6378861" y="3162634"/>
              <a:ext cx="88898" cy="8348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92D05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    요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577849" y="932534"/>
            <a:ext cx="1794811" cy="56113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619794" y="1668561"/>
            <a:ext cx="8822389" cy="357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직원과 면대면 소통을 하지 않아도 주문이 가능한 장점</a:t>
            </a:r>
            <a:endParaRPr lang="en-US" altLang="ko-KR" sz="2000" dirty="0">
              <a:solidFill>
                <a:srgbClr val="3F3F3F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주문에 걸리는 시간 단축</a:t>
            </a:r>
            <a:endParaRPr lang="en-US" altLang="ko-KR" sz="2000" dirty="0">
              <a:solidFill>
                <a:srgbClr val="3F3F3F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구매자 특성에 맞춘 판매서비스와 옵션들로 구매만족도 상승</a:t>
            </a:r>
            <a:endParaRPr lang="en-US" altLang="ko-KR" sz="2000" dirty="0">
              <a:solidFill>
                <a:srgbClr val="3F3F3F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적립서비스와 쿠폰제도로 인한 재구매율 상승</a:t>
            </a:r>
            <a:endParaRPr lang="en-US" altLang="ko-KR" sz="2000" dirty="0">
              <a:solidFill>
                <a:srgbClr val="3F3F3F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endParaRPr lang="en-US" altLang="ko-KR"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판매 및 관리에 편리성 제공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4672316" y="2413289"/>
            <a:ext cx="2847368" cy="101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핵심서비스</a:t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770485" y="3345516"/>
            <a:ext cx="2651030" cy="8348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/>
        </p:nvSpPr>
        <p:spPr>
          <a:xfrm>
            <a:off x="0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핵심서비스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핵심서비스를 소개합니다.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03248" y="2206772"/>
            <a:ext cx="1784351" cy="42419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DIY 꽃다발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571750" y="2263050"/>
            <a:ext cx="88296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구매자가 직접 선택한 메인 플라워, 서브 플라워로 구성된 꽃다발을 받아볼 수 있는 서비스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3298825" y="2669350"/>
            <a:ext cx="781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꽃집에서 종업원과의 상호작용을 통해 구매하는 방식을 키오스크로 전환!</a:t>
            </a:r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2714362" y="2653664"/>
            <a:ext cx="530661" cy="3539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49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603248" y="3435148"/>
            <a:ext cx="1784351" cy="42419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추천 꽃다발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2571749" y="3497526"/>
            <a:ext cx="8401051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기념일의 컨셉에 맞추어 완제품으로 제작된 꽃 다발을 받아볼 수 있는 서비스</a:t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3298825" y="3903800"/>
            <a:ext cx="867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구매자가 필요로 하는 완제품 꽃다발을 간소화된 주문절차로 빠르게 구매 가능!</a:t>
            </a:r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03248" y="4663523"/>
            <a:ext cx="1784351" cy="42419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랜덤 꽃다발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2571749" y="4731992"/>
            <a:ext cx="8401051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임의의 꽃들로 만들 어진 꽃다발을 저렴한 가격으로 받아보는 서비스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3298824" y="5138276"/>
            <a:ext cx="757237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판매자에게는 가치가 떨어지는 재고를 처리할 수 있도록 도움,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구매자에게는 저렴한 가격으로 합리적인 상품 구매 가능!</a:t>
            </a:r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686319" y="832126"/>
            <a:ext cx="3781178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구매자 Service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0"/>
          <p:cNvCxnSpPr/>
          <p:nvPr/>
        </p:nvCxnSpPr>
        <p:spPr>
          <a:xfrm>
            <a:off x="464660" y="957812"/>
            <a:ext cx="0" cy="5684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6" name="Google Shape;86;p10"/>
          <p:cNvSpPr/>
          <p:nvPr/>
        </p:nvSpPr>
        <p:spPr>
          <a:xfrm>
            <a:off x="2714362" y="3863331"/>
            <a:ext cx="530661" cy="3539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49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2714362" y="5086108"/>
            <a:ext cx="530661" cy="3539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49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-1" y="-68"/>
            <a:ext cx="2213913" cy="2872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핵심서비스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213912" y="-68"/>
            <a:ext cx="9978088" cy="2872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핵심서비스를 소개합니다</a:t>
            </a:r>
            <a:r>
              <a:rPr lang="ko-KR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603249" y="2775585"/>
            <a:ext cx="1784400" cy="424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재고 관리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2571749" y="2793496"/>
            <a:ext cx="84012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잔여 재고와 유통기한 관리</a:t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3298825" y="3199775"/>
            <a:ext cx="865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품목별 재고 잔여량을 확인하여 재고를 보충하고, 입고일별 유통기한 확인 가능!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2571749" y="3149222"/>
            <a:ext cx="635100" cy="4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49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603249" y="3982061"/>
            <a:ext cx="1784400" cy="424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잔고 관리</a:t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2571749" y="3999972"/>
            <a:ext cx="84012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구매자가 현금 결제를 했을 경우, 거스름돈 반환을 위한 보유중인 잔고 관리</a:t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298824" y="4406256"/>
            <a:ext cx="757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화폐종류별 잔고 잔여량을 확인하여 잔고 보충 가능!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571749" y="4355698"/>
            <a:ext cx="635100" cy="4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49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686319" y="832126"/>
            <a:ext cx="4834915" cy="8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판매자 Management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1"/>
          <p:cNvCxnSpPr/>
          <p:nvPr/>
        </p:nvCxnSpPr>
        <p:spPr>
          <a:xfrm>
            <a:off x="464660" y="957812"/>
            <a:ext cx="0" cy="568400"/>
          </a:xfrm>
          <a:prstGeom prst="straightConnector1">
            <a:avLst/>
          </a:prstGeom>
          <a:noFill/>
          <a:ln w="1143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/>
        </p:nvSpPr>
        <p:spPr>
          <a:xfrm>
            <a:off x="4672316" y="2413289"/>
            <a:ext cx="2847368" cy="101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    책</a:t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4770485" y="3345516"/>
            <a:ext cx="2651030" cy="8348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 - 기본">
  <a:themeElements>
    <a:clrScheme name="모양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5940</Words>
  <Application>Microsoft Office PowerPoint</Application>
  <PresentationFormat>와이드스크린</PresentationFormat>
  <Paragraphs>1161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Malgun Gothic</vt:lpstr>
      <vt:lpstr>Malgun Gothic</vt:lpstr>
      <vt:lpstr>Arial</vt:lpstr>
      <vt:lpstr>Calibri</vt:lpstr>
      <vt:lpstr>Office 테마 -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SIST</cp:lastModifiedBy>
  <cp:revision>4</cp:revision>
  <dcterms:modified xsi:type="dcterms:W3CDTF">2020-03-15T23:45:51Z</dcterms:modified>
</cp:coreProperties>
</file>