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Lst>
  <p:notesMasterIdLst>
    <p:notesMasterId r:id="rId11"/>
  </p:notesMasterIdLst>
  <p:sldIdLst>
    <p:sldId id="259" r:id="rId4"/>
    <p:sldId id="261" r:id="rId5"/>
    <p:sldId id="266" r:id="rId6"/>
    <p:sldId id="268" r:id="rId7"/>
    <p:sldId id="264" r:id="rId8"/>
    <p:sldId id="267"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9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rata Kolla" initials="NK" lastIdx="1" clrIdx="0">
    <p:extLst>
      <p:ext uri="{19B8F6BF-5375-455C-9EA6-DF929625EA0E}">
        <p15:presenceInfo xmlns:p15="http://schemas.microsoft.com/office/powerpoint/2012/main" userId="Namrata Kol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22" autoAdjust="0"/>
  </p:normalViewPr>
  <p:slideViewPr>
    <p:cSldViewPr snapToGrid="0" snapToObjects="1" showGuides="1">
      <p:cViewPr varScale="1">
        <p:scale>
          <a:sx n="95" d="100"/>
          <a:sy n="95" d="100"/>
        </p:scale>
        <p:origin x="2064" y="84"/>
      </p:cViewPr>
      <p:guideLst>
        <p:guide orient="horz" pos="2160"/>
        <p:guide pos="49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60-6440-4804-B65E-C0FDFD91F4D0}" type="datetimeFigureOut">
              <a:rPr lang="en-US" smtClean="0"/>
              <a:t>11/21/2018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55718-353C-43EE-BEC1-920DBE6DAFBA}" type="slidenum">
              <a:rPr lang="en-US" smtClean="0"/>
              <a:t>‹#›</a:t>
            </a:fld>
            <a:endParaRPr lang="en-US"/>
          </a:p>
        </p:txBody>
      </p:sp>
    </p:spTree>
    <p:extLst>
      <p:ext uri="{BB962C8B-B14F-4D97-AF65-F5344CB8AC3E}">
        <p14:creationId xmlns:p14="http://schemas.microsoft.com/office/powerpoint/2010/main" val="11551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55718-353C-43EE-BEC1-920DBE6DAFBA}" type="slidenum">
              <a:rPr lang="en-US" smtClean="0"/>
              <a:t>6</a:t>
            </a:fld>
            <a:endParaRPr lang="en-US"/>
          </a:p>
        </p:txBody>
      </p:sp>
    </p:spTree>
    <p:extLst>
      <p:ext uri="{BB962C8B-B14F-4D97-AF65-F5344CB8AC3E}">
        <p14:creationId xmlns:p14="http://schemas.microsoft.com/office/powerpoint/2010/main" val="1216953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71757" y="1842045"/>
            <a:ext cx="6972300" cy="2641756"/>
          </a:xfrm>
          <a:prstGeom prst="rect">
            <a:avLst/>
          </a:prstGeom>
          <a:ln>
            <a:noFill/>
          </a:ln>
        </p:spPr>
        <p:txBody>
          <a:bodyPr>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 (Encode Sans Normal Black, 50 pt.)</a:t>
            </a:r>
          </a:p>
        </p:txBody>
      </p:sp>
      <p:pic>
        <p:nvPicPr>
          <p:cNvPr id="6" name="Picture 5"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039" y="4619072"/>
            <a:ext cx="1371600" cy="124509"/>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239025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10" name="Picture 9"/>
          <p:cNvPicPr>
            <a:picLocks noChangeAspect="1"/>
          </p:cNvPicPr>
          <p:nvPr userDrawn="1"/>
        </p:nvPicPr>
        <p:blipFill>
          <a:blip r:embed="rId2"/>
          <a:stretch>
            <a:fillRect/>
          </a:stretch>
        </p:blipFill>
        <p:spPr>
          <a:xfrm>
            <a:off x="779462" y="1426989"/>
            <a:ext cx="862711" cy="6893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Bulleted 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0" name="Picture 9"/>
          <p:cNvPicPr>
            <a:picLocks noChangeAspect="1"/>
          </p:cNvPicPr>
          <p:nvPr userDrawn="1"/>
        </p:nvPicPr>
        <p:blipFill>
          <a:blip r:embed="rId2"/>
          <a:stretch>
            <a:fillRect/>
          </a:stretch>
        </p:blipFill>
        <p:spPr>
          <a:xfrm>
            <a:off x="779462" y="1426989"/>
            <a:ext cx="862711" cy="6893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8" name="Picture 7"/>
          <p:cNvPicPr>
            <a:picLocks noChangeAspect="1"/>
          </p:cNvPicPr>
          <p:nvPr userDrawn="1"/>
        </p:nvPicPr>
        <p:blipFill>
          <a:blip r:embed="rId2"/>
          <a:stretch>
            <a:fillRect/>
          </a:stretch>
        </p:blipFill>
        <p:spPr>
          <a:xfrm>
            <a:off x="779462" y="1426989"/>
            <a:ext cx="862711" cy="6893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8181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Bulleted 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8" name="Picture 7"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178592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6" name="Picture 5"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28654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92039" y="4613080"/>
            <a:ext cx="1390696" cy="121410"/>
          </a:xfrm>
          <a:prstGeom prst="rect">
            <a:avLst/>
          </a:prstGeom>
        </p:spPr>
      </p:pic>
      <p:sp>
        <p:nvSpPr>
          <p:cNvPr id="8" name="Text Placeholder 5"/>
          <p:cNvSpPr>
            <a:spLocks noGrp="1"/>
          </p:cNvSpPr>
          <p:nvPr>
            <p:ph type="body" sz="quarter" idx="11" hasCustomPrompt="1"/>
          </p:nvPr>
        </p:nvSpPr>
        <p:spPr>
          <a:xfrm>
            <a:off x="671757" y="1842045"/>
            <a:ext cx="6972300" cy="2641756"/>
          </a:xfrm>
          <a:prstGeom prst="rect">
            <a:avLst/>
          </a:prstGeom>
          <a:ln>
            <a:noFill/>
          </a:ln>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237349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chemeClr val="tx1"/>
                </a:solidFill>
                <a:latin typeface="Open Sans"/>
                <a:cs typeface="Open Sans"/>
              </a:defRPr>
            </a:lvl1pPr>
            <a:lvl2pPr>
              <a:defRPr sz="2000" b="1" i="0" baseline="0">
                <a:solidFill>
                  <a:schemeClr val="tx1"/>
                </a:solidFill>
                <a:latin typeface="Open Sans"/>
                <a:cs typeface="Open Sans"/>
              </a:defRPr>
            </a:lvl2pPr>
            <a:lvl3pPr marL="1143000" indent="-228600">
              <a:buSzPct val="100000"/>
              <a:buFont typeface="Lucida Grande"/>
              <a:buChar char="&gt;"/>
              <a:defRPr sz="1800" b="1" i="0" baseline="0">
                <a:solidFill>
                  <a:schemeClr val="tx1"/>
                </a:solidFill>
                <a:latin typeface="Open Sans"/>
                <a:cs typeface="Open Sans"/>
              </a:defRPr>
            </a:lvl3pPr>
            <a:lvl4pPr>
              <a:defRPr sz="1600" b="1" i="0" baseline="0">
                <a:solidFill>
                  <a:schemeClr val="tx1"/>
                </a:solidFill>
                <a:latin typeface="Open Sans"/>
                <a:cs typeface="Open Sans"/>
              </a:defRPr>
            </a:lvl4pPr>
            <a:lvl5pPr marL="2057400" indent="-228600">
              <a:buFont typeface="Lucida Grande"/>
              <a:buChar char="&gt;"/>
              <a:defRPr sz="1400" b="1" i="0" baseline="0">
                <a:solidFill>
                  <a:schemeClr val="tx1"/>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9" name="Picture 8"/>
          <p:cNvPicPr>
            <a:picLocks noChangeAspect="1"/>
          </p:cNvPicPr>
          <p:nvPr userDrawn="1"/>
        </p:nvPicPr>
        <p:blipFill>
          <a:blip r:embed="rId2"/>
          <a:stretch>
            <a:fillRect/>
          </a:stretch>
        </p:blipFill>
        <p:spPr>
          <a:xfrm>
            <a:off x="783095" y="1425024"/>
            <a:ext cx="862709" cy="689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chemeClr val="tx1"/>
                </a:solidFill>
                <a:latin typeface="Open Sans"/>
                <a:cs typeface="Open Sans"/>
              </a:defRPr>
            </a:lvl1pPr>
            <a:lvl2pPr>
              <a:defRPr sz="2000" b="1" i="0" baseline="0">
                <a:solidFill>
                  <a:schemeClr val="tx1"/>
                </a:solidFill>
                <a:latin typeface="Open Sans"/>
                <a:cs typeface="Open Sans"/>
              </a:defRPr>
            </a:lvl2pPr>
            <a:lvl3pPr marL="1143000" indent="-228600">
              <a:buSzPct val="100000"/>
              <a:buFont typeface="Lucida Grande"/>
              <a:buChar char="&gt;"/>
              <a:defRPr sz="1800" b="1" i="0" baseline="0">
                <a:solidFill>
                  <a:schemeClr val="tx1"/>
                </a:solidFill>
                <a:latin typeface="Open Sans"/>
                <a:cs typeface="Open Sans"/>
              </a:defRPr>
            </a:lvl3pPr>
            <a:lvl4pPr>
              <a:defRPr sz="1600" b="1" i="0" baseline="0">
                <a:solidFill>
                  <a:schemeClr val="tx1"/>
                </a:solidFill>
                <a:latin typeface="Open Sans"/>
                <a:cs typeface="Open Sans"/>
              </a:defRPr>
            </a:lvl4pPr>
            <a:lvl5pPr marL="2057400" indent="-228600">
              <a:buFont typeface="Lucida Grande"/>
              <a:buChar char="&gt;"/>
              <a:defRPr sz="1400" b="1" i="0" baseline="0">
                <a:solidFill>
                  <a:schemeClr val="tx1"/>
                </a:solidFill>
                <a:latin typeface="Open Sans"/>
                <a:cs typeface="Open Sans"/>
              </a:defRPr>
            </a:lvl5pPr>
          </a:lstStyle>
          <a:p>
            <a:pPr lvl="0"/>
            <a:r>
              <a:rPr lang="en-US" dirty="0"/>
              <a:t>Bulleted 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0" name="Picture 9"/>
          <p:cNvPicPr>
            <a:picLocks noChangeAspect="1"/>
          </p:cNvPicPr>
          <p:nvPr userDrawn="1"/>
        </p:nvPicPr>
        <p:blipFill>
          <a:blip r:embed="rId2"/>
          <a:stretch>
            <a:fillRect/>
          </a:stretch>
        </p:blipFill>
        <p:spPr>
          <a:xfrm>
            <a:off x="783095" y="1425024"/>
            <a:ext cx="862709" cy="689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323633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9" name="Picture 8"/>
          <p:cNvPicPr>
            <a:picLocks noChangeAspect="1"/>
          </p:cNvPicPr>
          <p:nvPr userDrawn="1"/>
        </p:nvPicPr>
        <p:blipFill>
          <a:blip r:embed="rId2"/>
          <a:stretch>
            <a:fillRect/>
          </a:stretch>
        </p:blipFill>
        <p:spPr>
          <a:xfrm>
            <a:off x="783095" y="1425024"/>
            <a:ext cx="862709" cy="68929"/>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88506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9" name="Picture 8"/>
          <p:cNvPicPr>
            <a:picLocks noChangeAspect="1"/>
          </p:cNvPicPr>
          <p:nvPr userDrawn="1"/>
        </p:nvPicPr>
        <p:blipFill>
          <a:blip r:embed="rId2"/>
          <a:stretch>
            <a:fillRect/>
          </a:stretch>
        </p:blipFill>
        <p:spPr>
          <a:xfrm>
            <a:off x="779463" y="4587525"/>
            <a:ext cx="1390696" cy="12141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80000">
              <a:schemeClr val="accent2"/>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9630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accent3"/>
            </a:gs>
            <a:gs pos="72000">
              <a:srgbClr val="4B2E83"/>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6" y="2911151"/>
            <a:ext cx="7800439" cy="3233550"/>
          </a:xfrm>
        </p:spPr>
        <p:txBody>
          <a:bodyPr>
            <a:normAutofit/>
          </a:bodyPr>
          <a:lstStyle/>
          <a:p>
            <a:r>
              <a:rPr lang="en-US" dirty="0">
                <a:solidFill>
                  <a:srgbClr val="33006F"/>
                </a:solidFill>
                <a:latin typeface="Trebuchet MS" panose="020B0603020202020204" pitchFamily="34" charset="0"/>
              </a:rPr>
              <a:t>EPAR Portfolio Basic Information Scraper</a:t>
            </a:r>
          </a:p>
          <a:p>
            <a:endParaRPr lang="en-US" sz="2000" dirty="0">
              <a:solidFill>
                <a:srgbClr val="33006F"/>
              </a:solidFill>
              <a:latin typeface="Trebuchet MS" panose="020B0603020202020204" pitchFamily="34" charset="0"/>
            </a:endParaRPr>
          </a:p>
          <a:p>
            <a:endParaRPr lang="en-US" sz="2000" dirty="0">
              <a:solidFill>
                <a:srgbClr val="33006F"/>
              </a:solidFill>
              <a:latin typeface="Trebuchet MS" panose="020B0603020202020204" pitchFamily="34" charset="0"/>
            </a:endParaRPr>
          </a:p>
          <a:p>
            <a:r>
              <a:rPr lang="en-US" sz="2000" dirty="0" err="1">
                <a:solidFill>
                  <a:srgbClr val="33006F"/>
                </a:solidFill>
                <a:latin typeface="Trebuchet MS" panose="020B0603020202020204" pitchFamily="34" charset="0"/>
              </a:rPr>
              <a:t>portfolio_scraper.R</a:t>
            </a:r>
            <a:endParaRPr lang="en-US" sz="20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191347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Summary</a:t>
            </a:r>
          </a:p>
        </p:txBody>
      </p:sp>
      <p:sp>
        <p:nvSpPr>
          <p:cNvPr id="3" name="Text Placeholder 2"/>
          <p:cNvSpPr>
            <a:spLocks noGrp="1"/>
          </p:cNvSpPr>
          <p:nvPr>
            <p:ph type="body" sz="quarter" idx="11"/>
          </p:nvPr>
        </p:nvSpPr>
        <p:spPr>
          <a:xfrm>
            <a:off x="659305" y="1657350"/>
            <a:ext cx="8197114" cy="4661733"/>
          </a:xfrm>
        </p:spPr>
        <p:txBody>
          <a:bodyPr/>
          <a:lstStyle/>
          <a:p>
            <a:pPr marL="0" indent="0">
              <a:spcBef>
                <a:spcPts val="0"/>
              </a:spcBef>
              <a:spcAft>
                <a:spcPts val="1200"/>
              </a:spcAft>
              <a:buNone/>
            </a:pPr>
            <a:r>
              <a:rPr lang="en-US" sz="1800" dirty="0"/>
              <a:t>Purpose: </a:t>
            </a:r>
            <a:r>
              <a:rPr lang="en-US" sz="1800" b="0" dirty="0"/>
              <a:t>	This script </a:t>
            </a:r>
            <a:r>
              <a:rPr lang="en-US" sz="1800" dirty="0"/>
              <a:t>extracts basic grant information </a:t>
            </a:r>
            <a:r>
              <a:rPr lang="en-US" sz="1800" b="0" dirty="0"/>
              <a:t>from Gates 					Foundation grant Proposal Narratives, a template for which is 				publicly available here: </a:t>
            </a:r>
          </a:p>
          <a:p>
            <a:pPr marL="1371600" indent="0">
              <a:spcBef>
                <a:spcPts val="0"/>
              </a:spcBef>
              <a:spcAft>
                <a:spcPts val="1200"/>
              </a:spcAft>
              <a:buNone/>
            </a:pPr>
            <a:r>
              <a:rPr lang="en-US" sz="1800" b="0" dirty="0"/>
              <a:t>https://www.gatesfoundation.org/~/media/GFO/How-We-Work/RFP/Polio-Lessons-RFP_Proposal-Narrative.docx?la=en </a:t>
            </a:r>
          </a:p>
          <a:p>
            <a:pPr marL="0" indent="0">
              <a:spcBef>
                <a:spcPts val="0"/>
              </a:spcBef>
              <a:spcAft>
                <a:spcPts val="1200"/>
              </a:spcAft>
              <a:buNone/>
            </a:pPr>
            <a:r>
              <a:rPr lang="en-US" sz="1800" dirty="0"/>
              <a:t>Input(s): </a:t>
            </a:r>
            <a:r>
              <a:rPr lang="en-US" sz="1800" b="0" dirty="0"/>
              <a:t>	1) Folder of Proposal Narratives (each in .docx format) and 2) 				.csv 	of country names and the regions they fall into (pre-					provided, don’t need to create)</a:t>
            </a:r>
          </a:p>
          <a:p>
            <a:pPr marL="0" indent="0">
              <a:spcBef>
                <a:spcPts val="0"/>
              </a:spcBef>
              <a:spcAft>
                <a:spcPts val="1200"/>
              </a:spcAft>
              <a:buNone/>
            </a:pPr>
            <a:r>
              <a:rPr lang="en-US" sz="1800" dirty="0"/>
              <a:t>Output(s): </a:t>
            </a:r>
            <a:r>
              <a:rPr lang="en-US" sz="1800" b="0" dirty="0"/>
              <a:t>	Single spreadsheet of scraped basic grant information where 				each row or “observation” is a Proposal Narrative</a:t>
            </a:r>
          </a:p>
          <a:p>
            <a:pPr marL="0" indent="0">
              <a:spcBef>
                <a:spcPts val="0"/>
              </a:spcBef>
              <a:spcAft>
                <a:spcPts val="1200"/>
              </a:spcAft>
              <a:buNone/>
            </a:pPr>
            <a:r>
              <a:rPr lang="en-US" sz="1800" dirty="0"/>
              <a:t>Benefit(s):</a:t>
            </a:r>
            <a:r>
              <a:rPr lang="en-US" sz="1800" b="0" dirty="0"/>
              <a:t>	Saves researchers hours of coding basic information from 					grant documents, about 5 minutes for every 10 documents.</a:t>
            </a:r>
          </a:p>
        </p:txBody>
      </p:sp>
    </p:spTree>
    <p:extLst>
      <p:ext uri="{BB962C8B-B14F-4D97-AF65-F5344CB8AC3E}">
        <p14:creationId xmlns:p14="http://schemas.microsoft.com/office/powerpoint/2010/main" val="407106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Example Input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16" y="1565564"/>
            <a:ext cx="5768110" cy="4326083"/>
          </a:xfrm>
          <a:prstGeom prst="rect">
            <a:avLst/>
          </a:prstGeom>
        </p:spPr>
      </p:pic>
    </p:spTree>
    <p:extLst>
      <p:ext uri="{BB962C8B-B14F-4D97-AF65-F5344CB8AC3E}">
        <p14:creationId xmlns:p14="http://schemas.microsoft.com/office/powerpoint/2010/main" val="343809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hart Placeholder 6"/>
          <p:cNvPicPr>
            <a:picLocks noGrp="1" noChangeAspect="1"/>
          </p:cNvPicPr>
          <p:nvPr>
            <p:ph type="chart" sz="quarter" idx="12"/>
          </p:nvPr>
        </p:nvPicPr>
        <p:blipFill>
          <a:blip r:embed="rId2"/>
          <a:stretch>
            <a:fillRect/>
          </a:stretch>
        </p:blipFill>
        <p:spPr>
          <a:xfrm>
            <a:off x="1516109" y="1828850"/>
            <a:ext cx="6495958" cy="3648130"/>
          </a:xfrm>
          <a:prstGeom prst="rect">
            <a:avLst/>
          </a:prstGeom>
        </p:spPr>
      </p:pic>
      <p:sp>
        <p:nvSpPr>
          <p:cNvPr id="2" name="Text Placeholder 1"/>
          <p:cNvSpPr>
            <a:spLocks noGrp="1"/>
          </p:cNvSpPr>
          <p:nvPr>
            <p:ph type="body" sz="quarter" idx="10"/>
          </p:nvPr>
        </p:nvSpPr>
        <p:spPr/>
        <p:txBody>
          <a:bodyPr/>
          <a:lstStyle/>
          <a:p>
            <a:r>
              <a:rPr lang="en-US" dirty="0">
                <a:solidFill>
                  <a:schemeClr val="tx1"/>
                </a:solidFill>
              </a:rPr>
              <a:t>Example Input #2</a:t>
            </a:r>
          </a:p>
        </p:txBody>
      </p:sp>
    </p:spTree>
    <p:extLst>
      <p:ext uri="{BB962C8B-B14F-4D97-AF65-F5344CB8AC3E}">
        <p14:creationId xmlns:p14="http://schemas.microsoft.com/office/powerpoint/2010/main" val="75791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Example Output</a:t>
            </a:r>
          </a:p>
        </p:txBody>
      </p:sp>
      <p:sp>
        <p:nvSpPr>
          <p:cNvPr id="3" name="Text Placeholder 2"/>
          <p:cNvSpPr>
            <a:spLocks noGrp="1"/>
          </p:cNvSpPr>
          <p:nvPr>
            <p:ph type="body" sz="quarter" idx="11"/>
          </p:nvPr>
        </p:nvSpPr>
        <p:spPr>
          <a:xfrm>
            <a:off x="659305" y="3913632"/>
            <a:ext cx="8197114" cy="2405451"/>
          </a:xfrm>
        </p:spPr>
        <p:txBody>
          <a:bodyPr numCol="2"/>
          <a:lstStyle/>
          <a:p>
            <a:pPr marL="0" indent="0">
              <a:spcBef>
                <a:spcPts val="0"/>
              </a:spcBef>
              <a:spcAft>
                <a:spcPts val="1200"/>
              </a:spcAft>
              <a:buNone/>
            </a:pPr>
            <a:r>
              <a:rPr lang="en-US" sz="1800" dirty="0"/>
              <a:t>Fields Scraped: </a:t>
            </a:r>
            <a:endParaRPr lang="en-US" sz="1800" b="0" dirty="0"/>
          </a:p>
          <a:p>
            <a:pPr>
              <a:spcBef>
                <a:spcPts val="0"/>
              </a:spcBef>
              <a:spcAft>
                <a:spcPts val="1200"/>
              </a:spcAft>
            </a:pPr>
            <a:r>
              <a:rPr lang="en-US" sz="1600" b="0" dirty="0"/>
              <a:t>Proposal File Name</a:t>
            </a:r>
          </a:p>
          <a:p>
            <a:pPr>
              <a:spcBef>
                <a:spcPts val="0"/>
              </a:spcBef>
              <a:spcAft>
                <a:spcPts val="1200"/>
              </a:spcAft>
            </a:pPr>
            <a:r>
              <a:rPr lang="en-US" sz="1600" b="0" dirty="0"/>
              <a:t>Proposal Title</a:t>
            </a:r>
          </a:p>
          <a:p>
            <a:pPr>
              <a:spcBef>
                <a:spcPts val="0"/>
              </a:spcBef>
              <a:spcAft>
                <a:spcPts val="1200"/>
              </a:spcAft>
            </a:pPr>
            <a:r>
              <a:rPr lang="en-US" sz="1600" b="0" dirty="0"/>
              <a:t>Investment Duration</a:t>
            </a:r>
          </a:p>
          <a:p>
            <a:pPr>
              <a:spcBef>
                <a:spcPts val="0"/>
              </a:spcBef>
              <a:spcAft>
                <a:spcPts val="1200"/>
              </a:spcAft>
            </a:pPr>
            <a:r>
              <a:rPr lang="en-US" sz="1600" b="0" dirty="0"/>
              <a:t>Requested Amount</a:t>
            </a:r>
          </a:p>
          <a:p>
            <a:pPr>
              <a:spcBef>
                <a:spcPts val="0"/>
              </a:spcBef>
              <a:spcAft>
                <a:spcPts val="1200"/>
              </a:spcAft>
            </a:pPr>
            <a:r>
              <a:rPr lang="en-US" sz="1600" b="0" dirty="0"/>
              <a:t>Total Project Cost</a:t>
            </a:r>
          </a:p>
          <a:p>
            <a:pPr>
              <a:spcBef>
                <a:spcPts val="0"/>
              </a:spcBef>
              <a:spcAft>
                <a:spcPts val="1200"/>
              </a:spcAft>
            </a:pPr>
            <a:endParaRPr lang="en-US" sz="1600" b="0" dirty="0"/>
          </a:p>
          <a:p>
            <a:pPr>
              <a:spcBef>
                <a:spcPts val="0"/>
              </a:spcBef>
              <a:spcAft>
                <a:spcPts val="1200"/>
              </a:spcAft>
            </a:pPr>
            <a:r>
              <a:rPr lang="en-US" sz="1600" b="0" dirty="0"/>
              <a:t>Organization Legal Name</a:t>
            </a:r>
          </a:p>
          <a:p>
            <a:pPr>
              <a:spcBef>
                <a:spcPts val="0"/>
              </a:spcBef>
              <a:spcAft>
                <a:spcPts val="1200"/>
              </a:spcAft>
            </a:pPr>
            <a:r>
              <a:rPr lang="en-US" sz="1600" b="0" dirty="0"/>
              <a:t>Organization Country</a:t>
            </a:r>
          </a:p>
          <a:p>
            <a:pPr>
              <a:spcBef>
                <a:spcPts val="0"/>
              </a:spcBef>
              <a:spcAft>
                <a:spcPts val="1200"/>
              </a:spcAft>
            </a:pPr>
            <a:r>
              <a:rPr lang="en-US" sz="1600" b="0" dirty="0"/>
              <a:t>Country of Intervention</a:t>
            </a:r>
          </a:p>
          <a:p>
            <a:pPr>
              <a:spcBef>
                <a:spcPts val="0"/>
              </a:spcBef>
              <a:spcAft>
                <a:spcPts val="1200"/>
              </a:spcAft>
            </a:pPr>
            <a:r>
              <a:rPr lang="en-US" sz="1600" b="0" dirty="0"/>
              <a:t>Region</a:t>
            </a:r>
          </a:p>
        </p:txBody>
      </p:sp>
      <p:pic>
        <p:nvPicPr>
          <p:cNvPr id="6" name="Picture 5"/>
          <p:cNvPicPr>
            <a:picLocks noChangeAspect="1"/>
          </p:cNvPicPr>
          <p:nvPr/>
        </p:nvPicPr>
        <p:blipFill rotWithShape="1">
          <a:blip r:embed="rId2"/>
          <a:srcRect b="49345"/>
          <a:stretch/>
        </p:blipFill>
        <p:spPr>
          <a:xfrm>
            <a:off x="1434164" y="1601438"/>
            <a:ext cx="6292014" cy="2230310"/>
          </a:xfrm>
          <a:prstGeom prst="rect">
            <a:avLst/>
          </a:prstGeom>
        </p:spPr>
      </p:pic>
    </p:spTree>
    <p:extLst>
      <p:ext uri="{BB962C8B-B14F-4D97-AF65-F5344CB8AC3E}">
        <p14:creationId xmlns:p14="http://schemas.microsoft.com/office/powerpoint/2010/main" val="309968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Tips on Providing Paths</a:t>
            </a:r>
          </a:p>
        </p:txBody>
      </p:sp>
      <p:sp>
        <p:nvSpPr>
          <p:cNvPr id="5" name="Text Placeholder 4"/>
          <p:cNvSpPr>
            <a:spLocks noGrp="1"/>
          </p:cNvSpPr>
          <p:nvPr>
            <p:ph type="body" sz="quarter" idx="11"/>
          </p:nvPr>
        </p:nvSpPr>
        <p:spPr>
          <a:xfrm>
            <a:off x="659305" y="1548883"/>
            <a:ext cx="8196210" cy="4203340"/>
          </a:xfrm>
        </p:spPr>
        <p:txBody>
          <a:bodyPr/>
          <a:lstStyle/>
          <a:p>
            <a:pPr marL="0" indent="0">
              <a:buNone/>
            </a:pPr>
            <a:r>
              <a:rPr lang="en-US" sz="2000" b="0" dirty="0"/>
              <a:t>This script asks for two paths:</a:t>
            </a:r>
          </a:p>
          <a:p>
            <a:r>
              <a:rPr lang="en-US" sz="2000" b="0" dirty="0"/>
              <a:t>Path to your </a:t>
            </a:r>
            <a:r>
              <a:rPr lang="en-US" sz="2000" dirty="0"/>
              <a:t>directory of proposals</a:t>
            </a:r>
          </a:p>
          <a:p>
            <a:pPr lvl="1"/>
            <a:r>
              <a:rPr lang="en-US" sz="1800" b="0" dirty="0"/>
              <a:t>I.e. the folder where your .</a:t>
            </a:r>
            <a:r>
              <a:rPr lang="en-US" sz="1800" b="0" dirty="0" err="1"/>
              <a:t>docx</a:t>
            </a:r>
            <a:r>
              <a:rPr lang="en-US" sz="1800" b="0" dirty="0"/>
              <a:t> proposals are</a:t>
            </a:r>
          </a:p>
          <a:p>
            <a:r>
              <a:rPr lang="en-US" sz="2000" b="0" dirty="0"/>
              <a:t>Path to your </a:t>
            </a:r>
            <a:r>
              <a:rPr lang="en-US" sz="2000" dirty="0"/>
              <a:t>working directory</a:t>
            </a:r>
          </a:p>
          <a:p>
            <a:pPr lvl="1"/>
            <a:r>
              <a:rPr lang="en-US" sz="1800" b="0" dirty="0"/>
              <a:t>I.e. the folder where your spreadsheet should be output</a:t>
            </a:r>
          </a:p>
          <a:p>
            <a:r>
              <a:rPr lang="en-US" sz="2000" b="0" dirty="0"/>
              <a:t>Paths are provided in a string format, inside “ ” marks </a:t>
            </a:r>
          </a:p>
          <a:p>
            <a:pPr lvl="1"/>
            <a:r>
              <a:rPr lang="en-US" sz="1800" b="0" dirty="0"/>
              <a:t>E.g. "R:/Project/EPAR/Working Files/372”</a:t>
            </a:r>
          </a:p>
          <a:p>
            <a:pPr lvl="1"/>
            <a:r>
              <a:rPr lang="en-US" sz="1800" b="0" dirty="0"/>
              <a:t>Note, your .csv of country names and the regions they fall into should be in this folder too</a:t>
            </a:r>
          </a:p>
          <a:p>
            <a:pPr lvl="1"/>
            <a:r>
              <a:rPr lang="en-US" sz="1800" b="0" dirty="0"/>
              <a:t>Best way to get the path correct is to type “</a:t>
            </a:r>
            <a:r>
              <a:rPr lang="en-US" sz="1800" b="0" dirty="0" err="1"/>
              <a:t>getwd</a:t>
            </a:r>
            <a:r>
              <a:rPr lang="en-US" sz="1800" b="0" dirty="0"/>
              <a:t>()” in the console, copy the front half of the output, and change the second half based off the files you’d like to locate.</a:t>
            </a:r>
          </a:p>
        </p:txBody>
      </p:sp>
    </p:spTree>
    <p:extLst>
      <p:ext uri="{BB962C8B-B14F-4D97-AF65-F5344CB8AC3E}">
        <p14:creationId xmlns:p14="http://schemas.microsoft.com/office/powerpoint/2010/main" val="164111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Evans School Policy Analysis &amp; Research Group (EPAR) </a:t>
            </a:r>
          </a:p>
        </p:txBody>
      </p:sp>
      <p:sp>
        <p:nvSpPr>
          <p:cNvPr id="3" name="Text Placeholder 2"/>
          <p:cNvSpPr>
            <a:spLocks noGrp="1"/>
          </p:cNvSpPr>
          <p:nvPr>
            <p:ph type="body" sz="quarter" idx="11"/>
          </p:nvPr>
        </p:nvSpPr>
        <p:spPr>
          <a:xfrm>
            <a:off x="659305" y="2508997"/>
            <a:ext cx="8197114" cy="3810086"/>
          </a:xfrm>
        </p:spPr>
        <p:txBody>
          <a:bodyPr/>
          <a:lstStyle/>
          <a:p>
            <a:pPr marL="0" indent="0" algn="ctr">
              <a:lnSpc>
                <a:spcPct val="120000"/>
              </a:lnSpc>
              <a:buNone/>
            </a:pPr>
            <a:r>
              <a:rPr lang="en-US" sz="1800" dirty="0"/>
              <a:t>EPAR uses an innovative student-faculty team model to provide rigorous, applied research and analysis to international development stakeholders. Established in 2008, the EPAR model has since been emulated by other UW schools and programs to further enrich the international development community and enhance student learning.</a:t>
            </a:r>
          </a:p>
          <a:p>
            <a:pPr marL="0" indent="0">
              <a:lnSpc>
                <a:spcPct val="120000"/>
              </a:lnSpc>
              <a:buNone/>
            </a:pPr>
            <a:endParaRPr lang="en-US" sz="1800" dirty="0"/>
          </a:p>
          <a:p>
            <a:pPr marL="0" indent="0" algn="ctr">
              <a:buNone/>
            </a:pPr>
            <a:r>
              <a:rPr lang="en-US" sz="1800" i="1" dirty="0"/>
              <a:t>Please direct comments or questions about this research to EPAR’s Tools Development Team: </a:t>
            </a:r>
            <a:r>
              <a:rPr lang="en-US" sz="1800" i="1" dirty="0" err="1"/>
              <a:t>Rohit</a:t>
            </a:r>
            <a:r>
              <a:rPr lang="en-US" sz="1800" i="1" dirty="0"/>
              <a:t> Gupta (rohit.epar@gmail.com), </a:t>
            </a:r>
            <a:r>
              <a:rPr lang="en-US" sz="1800" i="1" dirty="0" err="1"/>
              <a:t>Muel</a:t>
            </a:r>
            <a:r>
              <a:rPr lang="en-US" sz="1800" i="1" dirty="0"/>
              <a:t> </a:t>
            </a:r>
            <a:r>
              <a:rPr lang="en-US" sz="1800" i="1" dirty="0" err="1"/>
              <a:t>Skiel</a:t>
            </a:r>
            <a:r>
              <a:rPr lang="en-US" sz="1800" i="1" dirty="0"/>
              <a:t> (skiel.epar@gmail.com), and Namrata Kolla (namrata.epar@gmail.com)</a:t>
            </a:r>
            <a:endParaRPr lang="en-US" sz="1800" dirty="0"/>
          </a:p>
        </p:txBody>
      </p:sp>
      <p:sp>
        <p:nvSpPr>
          <p:cNvPr id="4" name="Text Placeholder 3"/>
          <p:cNvSpPr>
            <a:spLocks noGrp="1"/>
          </p:cNvSpPr>
          <p:nvPr>
            <p:ph type="body" sz="quarter" idx="12"/>
          </p:nvPr>
        </p:nvSpPr>
        <p:spPr/>
        <p:txBody>
          <a:bodyPr/>
          <a:lstStyle/>
          <a:p>
            <a:r>
              <a:rPr lang="en-US" sz="1600" dirty="0"/>
              <a:t>Professor C. Leigh Anderson, Principal Investigator </a:t>
            </a:r>
          </a:p>
          <a:p>
            <a:r>
              <a:rPr lang="en-US" sz="1600" dirty="0"/>
              <a:t>Professor Travis Reynolds, co-Principal Investigator</a:t>
            </a:r>
          </a:p>
        </p:txBody>
      </p:sp>
    </p:spTree>
    <p:extLst>
      <p:ext uri="{BB962C8B-B14F-4D97-AF65-F5344CB8AC3E}">
        <p14:creationId xmlns:p14="http://schemas.microsoft.com/office/powerpoint/2010/main" val="2230181137"/>
      </p:ext>
    </p:extLst>
  </p:cSld>
  <p:clrMapOvr>
    <a:masterClrMapping/>
  </p:clrMapOvr>
</p:sld>
</file>

<file path=ppt/theme/theme1.xml><?xml version="1.0" encoding="utf-8"?>
<a:theme xmlns:a="http://schemas.openxmlformats.org/drawingml/2006/main" name="Office Them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302</Words>
  <Application>Microsoft Office PowerPoint</Application>
  <PresentationFormat>On-screen Show (4:3)</PresentationFormat>
  <Paragraphs>41</Paragraphs>
  <Slides>7</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vt:i4>
      </vt:variant>
    </vt:vector>
  </HeadingPairs>
  <TitlesOfParts>
    <vt:vector size="18" baseType="lpstr">
      <vt:lpstr>Arial</vt:lpstr>
      <vt:lpstr>Calibri</vt:lpstr>
      <vt:lpstr>Encode Sans Normal Black</vt:lpstr>
      <vt:lpstr>Lucida Grande</vt:lpstr>
      <vt:lpstr>Open Sans</vt:lpstr>
      <vt:lpstr>Open Sans Light</vt:lpstr>
      <vt:lpstr>Trebuchet MS</vt:lpstr>
      <vt:lpstr>Uni Sans Regular</vt: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Namrata Kolla</cp:lastModifiedBy>
  <cp:revision>43</cp:revision>
  <dcterms:created xsi:type="dcterms:W3CDTF">2014-10-14T00:51:43Z</dcterms:created>
  <dcterms:modified xsi:type="dcterms:W3CDTF">2018-11-21T22:01:40Z</dcterms:modified>
</cp:coreProperties>
</file>