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B7663-2A24-4FBA-929A-B5004677A2DB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C442E-BA21-4514-8175-22B254033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84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4CD97-0425-0568-C2F4-83128B0E2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C67E7-CD98-4064-89EE-4DBE158C8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1A46C7-7342-3F5A-684A-7941BCD7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62F4-1440-4C4C-8BD4-36CDF210C2A3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DC2791-1C62-547A-3FF6-87BAF5FB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14E274-79F8-9920-08CA-2BB512C1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B47-C792-402A-BBE2-4B1B80938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8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B39A6-B7D5-E4B2-6772-DA06EB93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39898F-DB15-9668-D355-BBBE8C7BB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6C08F-30C4-9B02-CD6D-8707A75E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62F4-1440-4C4C-8BD4-36CDF210C2A3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32F0D4-A3BB-22DA-FF32-9EF0EF1D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E5963-CF07-BBFB-A012-4E4DF475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B47-C792-402A-BBE2-4B1B80938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A4F2BA-6FDC-A41B-130F-C99E22BEA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DD0522-AE75-484A-F948-1164FE45C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75A73E-4C08-A320-6A45-C9470510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62F4-1440-4C4C-8BD4-36CDF210C2A3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FFCDC9-4A70-07C4-80F5-A91872FA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75AC73-A256-70B7-6BC5-60F22032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B47-C792-402A-BBE2-4B1B80938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49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420B5-231E-9ACC-5130-8D4051D8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B0BD4E-AEE5-D965-2294-0602124F5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EB775E-3A5D-0EB2-EE7F-6D80BE65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62F4-1440-4C4C-8BD4-36CDF210C2A3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C3B59-697E-0ECC-EDE2-162FF987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028F8-9474-6C34-5AF3-9B4DAC69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B47-C792-402A-BBE2-4B1B80938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2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60125-F14D-8E4F-BCFB-5FDA0FBB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A306A0-303A-5336-A95B-A39036BFD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DB8ED1-B900-71B7-C586-E0AE0CB2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62F4-1440-4C4C-8BD4-36CDF210C2A3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13680F-76B9-2922-3C85-A0FD0A9F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A900F-A47C-5540-B46B-C2EBB40C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B47-C792-402A-BBE2-4B1B80938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14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AE22D-9E5E-F506-5CC2-5079189B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EBA59-7D5A-DB15-F364-569A78160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FC2EBD-8DF1-4BC4-1717-146F21285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3E3E1F-3371-A40F-3ADE-88BB95DA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62F4-1440-4C4C-8BD4-36CDF210C2A3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06117C-76A1-61EC-690A-77CAF105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D7C55B-CC9F-2F5C-05E8-87CF5CE4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B47-C792-402A-BBE2-4B1B80938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62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FA125-904F-5EFB-5EBA-9186C8BD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8C57B-B1B8-BCA3-AD0B-F72EB8998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C39FE-C060-46B9-B4F3-75C312DB7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AEB3A8-D646-EBB2-3C1E-E6B5A8CC2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8C524C-18E1-A4FD-2D34-CFD6662C4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444349-8EB2-5650-E50F-07136F97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62F4-1440-4C4C-8BD4-36CDF210C2A3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783F35-9221-87AC-A24A-1AD6D5AE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09EFDB-2AAE-9ECD-0E5C-C6ABFC35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B47-C792-402A-BBE2-4B1B80938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88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D5372-EE65-4A82-BA6B-D2B5943C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15F70F-73D1-B666-35DF-46C3AE7A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62F4-1440-4C4C-8BD4-36CDF210C2A3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A1C148-1EAE-6BDA-BFB3-5558F3FF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764F27-1FC2-3CA3-20F6-175FDDF2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B47-C792-402A-BBE2-4B1B80938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46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E42E88-571C-56DF-5706-DA51A335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62F4-1440-4C4C-8BD4-36CDF210C2A3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8EE962-5D4C-E5B2-59E3-DA2DBBF1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163B26-E3F8-A9C0-FDAE-FEE82576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B47-C792-402A-BBE2-4B1B80938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23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7317F-CCBD-C8C9-2E50-F32B9707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2C899-05E8-97C7-B890-01D38E130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697777-4CF6-E9C0-2044-343153BB8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91FE99-5606-E0F9-52D9-E459E882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62F4-1440-4C4C-8BD4-36CDF210C2A3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30A113-4BD0-89EA-886D-AC3CEBBD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AA6E21-B2D6-2315-9F0F-8537C45B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B47-C792-402A-BBE2-4B1B80938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93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9B2B1-17DA-0B25-3CDC-604A348E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FFDB31-6782-1A1E-DA0D-C2E2873ED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478640-E64F-12FB-1487-FEBDDEB95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ADA567-5026-BF84-5162-7181C584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62F4-1440-4C4C-8BD4-36CDF210C2A3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8B9054-523F-569F-5645-DF4E1EFD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899E04-5132-D929-5181-0A957747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B47-C792-402A-BBE2-4B1B80938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03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3CB167-5DA8-749E-6814-969FF431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2FFE8B-4D5F-7C4E-2806-5A9B355E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E44E8F-24C1-9626-5CEE-A4CFEAA6D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62F4-1440-4C4C-8BD4-36CDF210C2A3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47DBF5-568B-C689-375B-01172F381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FAD0E4-C5E5-E31A-2C84-3FC3D52D3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AB47-C792-402A-BBE2-4B1B80938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03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s://www.praias-360.com.br/mapa/espirito-santo/guarapari/praia-de-peracanga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www.praias-360.com.br/mapa/espirito-santo/guarapari/praia-de-guaibur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413D1AD-1BCD-7291-4FB7-B423478B9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48" y="757736"/>
            <a:ext cx="9770617" cy="556202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472315-3387-A1A5-662A-B2D0DA9C1FE4}"/>
              </a:ext>
            </a:extLst>
          </p:cNvPr>
          <p:cNvSpPr txBox="1"/>
          <p:nvPr/>
        </p:nvSpPr>
        <p:spPr>
          <a:xfrm>
            <a:off x="1734948" y="960699"/>
            <a:ext cx="9263978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>
                <a:solidFill>
                  <a:schemeClr val="bg1"/>
                </a:solidFill>
              </a:rPr>
              <a:t>Choose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  <a:r>
              <a:rPr lang="pt-BR" sz="4000" dirty="0" err="1">
                <a:solidFill>
                  <a:schemeClr val="bg1"/>
                </a:solidFill>
              </a:rPr>
              <a:t>the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  <a:r>
              <a:rPr lang="pt-BR" sz="4000" dirty="0" err="1">
                <a:solidFill>
                  <a:schemeClr val="bg1"/>
                </a:solidFill>
              </a:rPr>
              <a:t>beach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  <a:r>
              <a:rPr lang="pt-BR" sz="4000" dirty="0" err="1">
                <a:solidFill>
                  <a:schemeClr val="bg1"/>
                </a:solidFill>
              </a:rPr>
              <a:t>you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  <a:r>
              <a:rPr lang="pt-BR" sz="4000" dirty="0" err="1">
                <a:solidFill>
                  <a:schemeClr val="bg1"/>
                </a:solidFill>
              </a:rPr>
              <a:t>want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  <a:r>
              <a:rPr lang="pt-BR" sz="4000" dirty="0" err="1">
                <a:solidFill>
                  <a:schemeClr val="bg1"/>
                </a:solidFill>
              </a:rPr>
              <a:t>to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  <a:r>
              <a:rPr lang="pt-BR" sz="4000" dirty="0" err="1">
                <a:solidFill>
                  <a:schemeClr val="bg1"/>
                </a:solidFill>
              </a:rPr>
              <a:t>know</a:t>
            </a:r>
            <a:endParaRPr lang="pt-BR" sz="900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B5BFCC0-A987-9719-3FD7-48F9BF41A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82" y="4134953"/>
            <a:ext cx="376087" cy="37608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958B21A-A2B7-8778-53B4-49FE6460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219" y="3686462"/>
            <a:ext cx="376087" cy="37608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010D700-F65D-42A6-E3F4-243FB3E5C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459" y="3240956"/>
            <a:ext cx="376087" cy="37608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FB9988B-396D-3AFB-E9D4-0D40B71C6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533" y="3180076"/>
            <a:ext cx="376087" cy="37608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492B340-C3FC-D5ED-3BD1-502BD54ABEA7}"/>
              </a:ext>
            </a:extLst>
          </p:cNvPr>
          <p:cNvSpPr/>
          <p:nvPr/>
        </p:nvSpPr>
        <p:spPr>
          <a:xfrm>
            <a:off x="1412148" y="696686"/>
            <a:ext cx="9770617" cy="11059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DA11FC-EEEF-D71D-FD39-76787205CAE9}"/>
              </a:ext>
            </a:extLst>
          </p:cNvPr>
          <p:cNvSpPr txBox="1"/>
          <p:nvPr/>
        </p:nvSpPr>
        <p:spPr>
          <a:xfrm>
            <a:off x="10086418" y="143334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Main-title</a:t>
            </a:r>
            <a:endParaRPr lang="pt-BR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DC921A-4678-11B8-1914-58E31497A0E0}"/>
              </a:ext>
            </a:extLst>
          </p:cNvPr>
          <p:cNvSpPr/>
          <p:nvPr/>
        </p:nvSpPr>
        <p:spPr>
          <a:xfrm>
            <a:off x="1446887" y="2815125"/>
            <a:ext cx="9701137" cy="22402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7A8E82-84A9-C149-24F9-C4507F4BB19E}"/>
              </a:ext>
            </a:extLst>
          </p:cNvPr>
          <p:cNvSpPr txBox="1"/>
          <p:nvPr/>
        </p:nvSpPr>
        <p:spPr>
          <a:xfrm>
            <a:off x="9717913" y="4685995"/>
            <a:ext cx="141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Beach-</a:t>
            </a:r>
            <a:r>
              <a:rPr lang="pt-BR" b="1" dirty="0" err="1"/>
              <a:t>locate</a:t>
            </a:r>
            <a:endParaRPr lang="pt-BR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052129-05DB-5AC5-9CE8-B1EA5129D945}"/>
              </a:ext>
            </a:extLst>
          </p:cNvPr>
          <p:cNvSpPr txBox="1"/>
          <p:nvPr/>
        </p:nvSpPr>
        <p:spPr>
          <a:xfrm>
            <a:off x="9097678" y="5883112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Index (background)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163058D-7DF7-F994-F29B-66997F696B1F}"/>
              </a:ext>
            </a:extLst>
          </p:cNvPr>
          <p:cNvSpPr/>
          <p:nvPr/>
        </p:nvSpPr>
        <p:spPr>
          <a:xfrm>
            <a:off x="1412148" y="667433"/>
            <a:ext cx="9770617" cy="56523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Sinal correto png | PNGWing">
            <a:extLst>
              <a:ext uri="{FF2B5EF4-FFF2-40B4-BE49-F238E27FC236}">
                <a16:creationId xmlns:a16="http://schemas.microsoft.com/office/drawing/2014/main" id="{9FB2215D-5173-DBF3-1ECC-481F4196C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48" b="96249" l="1957" r="98370">
                        <a14:foregroundMark x1="7826" y1="65299" x2="7826" y2="65299"/>
                        <a14:foregroundMark x1="2065" y1="60961" x2="2065" y2="60961"/>
                        <a14:foregroundMark x1="32717" y1="90152" x2="32717" y2="90152"/>
                        <a14:foregroundMark x1="32391" y1="96249" x2="32391" y2="96249"/>
                        <a14:foregroundMark x1="91848" y1="7620" x2="91848" y2="7620"/>
                        <a14:foregroundMark x1="98370" y1="3048" x2="98370" y2="3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376" y="5473719"/>
            <a:ext cx="817197" cy="7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inal correto png | PNGWing">
            <a:extLst>
              <a:ext uri="{FF2B5EF4-FFF2-40B4-BE49-F238E27FC236}">
                <a16:creationId xmlns:a16="http://schemas.microsoft.com/office/drawing/2014/main" id="{34ABADEF-DA35-3D3B-C4E6-C3ED0920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48" b="96249" l="1957" r="98370">
                        <a14:foregroundMark x1="7826" y1="65299" x2="7826" y2="65299"/>
                        <a14:foregroundMark x1="2065" y1="60961" x2="2065" y2="60961"/>
                        <a14:foregroundMark x1="32717" y1="90152" x2="32717" y2="90152"/>
                        <a14:foregroundMark x1="32391" y1="96249" x2="32391" y2="96249"/>
                        <a14:foregroundMark x1="91848" y1="7620" x2="91848" y2="7620"/>
                        <a14:foregroundMark x1="98370" y1="3048" x2="98370" y2="3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913" y="910849"/>
            <a:ext cx="817197" cy="7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Sinal correto png | PNGWing">
            <a:extLst>
              <a:ext uri="{FF2B5EF4-FFF2-40B4-BE49-F238E27FC236}">
                <a16:creationId xmlns:a16="http://schemas.microsoft.com/office/drawing/2014/main" id="{7F4A0636-1149-8433-9C5E-5546D0DF5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48" b="96249" l="1957" r="98370">
                        <a14:foregroundMark x1="7826" y1="65299" x2="7826" y2="65299"/>
                        <a14:foregroundMark x1="2065" y1="60961" x2="2065" y2="60961"/>
                        <a14:foregroundMark x1="32717" y1="90152" x2="32717" y2="90152"/>
                        <a14:foregroundMark x1="32391" y1="96249" x2="32391" y2="96249"/>
                        <a14:foregroundMark x1="91848" y1="7620" x2="91848" y2="7620"/>
                        <a14:foregroundMark x1="98370" y1="3048" x2="98370" y2="3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149" y="3944128"/>
            <a:ext cx="817197" cy="7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8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332A22E-CDE6-B3FD-13B7-00FFF9AF0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48" y="757736"/>
            <a:ext cx="9770617" cy="55620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F169C63-64AA-0E5A-5B4D-6E2744B88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07" y="2610394"/>
            <a:ext cx="4583460" cy="278674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996200-D99C-7AFF-0326-6E6C8D7DDF5E}"/>
              </a:ext>
            </a:extLst>
          </p:cNvPr>
          <p:cNvSpPr txBox="1"/>
          <p:nvPr/>
        </p:nvSpPr>
        <p:spPr>
          <a:xfrm>
            <a:off x="6453051" y="1415087"/>
            <a:ext cx="45023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Você quer encontrar uma praia que é sinônimo de paraíso? Então meu amigo, vá para a Praia dos Padres (ainda não vi nenhum por lá) porque é lá que você, com certeza, quer estar, eu garanto!</a:t>
            </a:r>
            <a:endParaRPr lang="pt-BR" sz="1200" b="0" i="0" dirty="0">
              <a:solidFill>
                <a:srgbClr val="000000"/>
              </a:solidFill>
              <a:effectLst/>
              <a:latin typeface="Trebuchet"/>
            </a:endParaRPr>
          </a:p>
          <a:p>
            <a:pPr algn="l"/>
            <a:b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sz="1200" b="0" i="0" dirty="0">
              <a:solidFill>
                <a:srgbClr val="000000"/>
              </a:solidFill>
              <a:effectLst/>
              <a:latin typeface="Trebuchet"/>
            </a:endParaRPr>
          </a:p>
          <a:p>
            <a:pPr algn="l"/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Situada no município de Guarapari (aproximadamente 53 Km de Vitória), a Praia dos Padres faz parte do complexo da Enseada Azul, mas fica escondida atrás de um morro coberto por uma mata. Com apenas 50 m de extensão, tem águas verdes e calmas, além de pedras e castanheiras. Fica a oito quilômetros do Centro. Um excelente lugar para passar o dia com a família, acompanhado de um bom churrasco, lógico...</a:t>
            </a:r>
            <a:br>
              <a:rPr lang="pt-BR" sz="1200" b="0" i="0" dirty="0">
                <a:solidFill>
                  <a:srgbClr val="000000"/>
                </a:solidFill>
                <a:effectLst/>
                <a:latin typeface="Trebuchet"/>
              </a:rPr>
            </a:br>
            <a:b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Como chegar: </a:t>
            </a:r>
            <a:endParaRPr lang="pt-BR" sz="1200" b="0" i="0" dirty="0">
              <a:solidFill>
                <a:srgbClr val="000000"/>
              </a:solidFill>
              <a:effectLst/>
              <a:latin typeface="Trebuchet"/>
            </a:endParaRPr>
          </a:p>
          <a:p>
            <a:pPr algn="l"/>
            <a:b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sz="1200" b="0" i="0" dirty="0">
              <a:solidFill>
                <a:srgbClr val="000000"/>
              </a:solidFill>
              <a:effectLst/>
              <a:latin typeface="Trebuchet"/>
            </a:endParaRPr>
          </a:p>
          <a:p>
            <a:pPr algn="l"/>
            <a:r>
              <a:rPr lang="pt-B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partir da Rodovia do Sol, entre na rua à esquerda do hotel Enseada do Corsário e siga até a discreta placa que indica a praia - é preciso descer uma escada de terra e madeira para chegar lá. Mas vale a pena!</a:t>
            </a:r>
            <a:endParaRPr lang="pt-BR" sz="1200" b="0" i="0" dirty="0">
              <a:solidFill>
                <a:srgbClr val="000000"/>
              </a:solidFill>
              <a:effectLst/>
              <a:latin typeface="Trebuchet"/>
            </a:endParaRP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812578-89E0-82C9-8067-CCDD1AB3DCEB}"/>
              </a:ext>
            </a:extLst>
          </p:cNvPr>
          <p:cNvSpPr txBox="1"/>
          <p:nvPr/>
        </p:nvSpPr>
        <p:spPr>
          <a:xfrm>
            <a:off x="1642208" y="1561591"/>
            <a:ext cx="4583459" cy="7078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Praia dos Padres</a:t>
            </a:r>
            <a:endParaRPr lang="pt-B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8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332A22E-CDE6-B3FD-13B7-00FFF9AF0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48" y="757736"/>
            <a:ext cx="9770617" cy="55620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996200-D99C-7AFF-0326-6E6C8D7DDF5E}"/>
              </a:ext>
            </a:extLst>
          </p:cNvPr>
          <p:cNvSpPr txBox="1"/>
          <p:nvPr/>
        </p:nvSpPr>
        <p:spPr>
          <a:xfrm>
            <a:off x="6453051" y="1415087"/>
            <a:ext cx="45023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sz="1200" b="0" i="0" dirty="0">
                <a:effectLst/>
                <a:latin typeface="Roboto" panose="02000000000000000000" pitchFamily="2" charset="0"/>
              </a:rPr>
              <a:t>Localizada em uma enseada, a Praia da </a:t>
            </a:r>
            <a:r>
              <a:rPr lang="pt-BR" sz="1200" b="0" i="0" dirty="0" err="1">
                <a:effectLst/>
                <a:latin typeface="Roboto" panose="02000000000000000000" pitchFamily="2" charset="0"/>
              </a:rPr>
              <a:t>Bacutia</a:t>
            </a:r>
            <a:r>
              <a:rPr lang="pt-BR" sz="1200" b="0" i="0" dirty="0">
                <a:effectLst/>
                <a:latin typeface="Roboto" panose="02000000000000000000" pitchFamily="2" charset="0"/>
              </a:rPr>
              <a:t> em Guarapari - ES mais parece uma grande piscina natural, conhecida por ter uma das orlas mais bonitas do estado.</a:t>
            </a:r>
          </a:p>
          <a:p>
            <a:pPr algn="l" fontAlgn="base"/>
            <a:r>
              <a:rPr lang="pt-BR" sz="1200" b="0" i="0" dirty="0">
                <a:effectLst/>
                <a:latin typeface="Roboto" panose="02000000000000000000" pitchFamily="2" charset="0"/>
              </a:rPr>
              <a:t>Localizada em Guarapari - ES, a Praia da </a:t>
            </a:r>
            <a:r>
              <a:rPr lang="pt-BR" sz="1200" b="0" i="0" dirty="0" err="1">
                <a:effectLst/>
                <a:latin typeface="Roboto" panose="02000000000000000000" pitchFamily="2" charset="0"/>
              </a:rPr>
              <a:t>Bacutia</a:t>
            </a:r>
            <a:r>
              <a:rPr lang="pt-BR" sz="1200" b="0" i="0" dirty="0">
                <a:effectLst/>
                <a:latin typeface="Roboto" panose="02000000000000000000" pitchFamily="2" charset="0"/>
              </a:rPr>
              <a:t> é uma das mais procuradas da cidade. E não é para menos; localizada na Enseada Azul, com grandes rochas e vegetação nativa ao redor, a </a:t>
            </a:r>
            <a:r>
              <a:rPr lang="pt-BR" sz="1200" b="0" i="0" dirty="0" err="1">
                <a:effectLst/>
                <a:latin typeface="Roboto" panose="02000000000000000000" pitchFamily="2" charset="0"/>
              </a:rPr>
              <a:t>Bacutia</a:t>
            </a:r>
            <a:r>
              <a:rPr lang="pt-BR" sz="1200" b="0" i="0" dirty="0">
                <a:effectLst/>
                <a:latin typeface="Roboto" panose="02000000000000000000" pitchFamily="2" charset="0"/>
              </a:rPr>
              <a:t> mais parece uma grande piscina natural de águas esverdeadas. Embora não seja muito grande, com apenas aproximadamente 450m de extensão, toda a praia é acompanhada por algumas castanheiras e vegetação rasteira, garantindo um visual encantador. Além disso, ela faz parte do complexo de praias que formam a Enseada Azul, juntamente com a Praia de </a:t>
            </a:r>
            <a:r>
              <a:rPr lang="pt-BR" sz="1200" b="0" i="0" dirty="0" err="1">
                <a:effectLst/>
                <a:latin typeface="Roboto" panose="02000000000000000000" pitchFamily="2" charset="0"/>
              </a:rPr>
              <a:t>Peracanga</a:t>
            </a:r>
            <a:r>
              <a:rPr lang="pt-BR" sz="1200" b="0" i="0" dirty="0">
                <a:effectLst/>
                <a:latin typeface="Roboto" panose="02000000000000000000" pitchFamily="2" charset="0"/>
              </a:rPr>
              <a:t> e a Praia de </a:t>
            </a:r>
            <a:r>
              <a:rPr lang="pt-BR" sz="1200" b="0" i="0" dirty="0" err="1">
                <a:effectLst/>
                <a:latin typeface="Roboto" panose="02000000000000000000" pitchFamily="2" charset="0"/>
              </a:rPr>
              <a:t>Guaibura</a:t>
            </a:r>
            <a:r>
              <a:rPr lang="pt-BR" sz="1200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 fontAlgn="base"/>
            <a:r>
              <a:rPr lang="pt-BR" sz="1200" b="0" i="0" dirty="0">
                <a:effectLst/>
                <a:latin typeface="Roboto" panose="02000000000000000000" pitchFamily="2" charset="0"/>
              </a:rPr>
              <a:t>A faixa de areia que contém a Praia da </a:t>
            </a:r>
            <a:r>
              <a:rPr lang="pt-BR" sz="1200" b="0" i="0" dirty="0" err="1">
                <a:effectLst/>
                <a:latin typeface="Roboto" panose="02000000000000000000" pitchFamily="2" charset="0"/>
              </a:rPr>
              <a:t>Bacutia</a:t>
            </a:r>
            <a:r>
              <a:rPr lang="pt-BR" sz="1200" b="0" i="0" dirty="0">
                <a:effectLst/>
                <a:latin typeface="Roboto" panose="02000000000000000000" pitchFamily="2" charset="0"/>
              </a:rPr>
              <a:t> não é tão extensa quanto as outras praias da região; por isso, é preciso ter atenção no momento em que a maré sobe, pois as águas podem invadir as mesas e espaços de descanso, dependendo do horário do dia. Mas na maré baixa, dá para aproveitar as piscinas naturais que se formam na praia.</a:t>
            </a:r>
          </a:p>
          <a:p>
            <a:pPr algn="l" fontAlgn="base"/>
            <a:r>
              <a:rPr lang="pt-BR" sz="1200" b="0" i="0" dirty="0">
                <a:effectLst/>
                <a:latin typeface="Roboto" panose="02000000000000000000" pitchFamily="2" charset="0"/>
              </a:rPr>
              <a:t>Algo super bacana sobre o local também é que as laterais da praia são cercadas por formações rochosas, o que caracteriza um charme todo especial para o lugar. E ainda é possível se aventurar pelas rochas e curtir bastante o visual.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812578-89E0-82C9-8067-CCDD1AB3DCEB}"/>
              </a:ext>
            </a:extLst>
          </p:cNvPr>
          <p:cNvSpPr txBox="1"/>
          <p:nvPr/>
        </p:nvSpPr>
        <p:spPr>
          <a:xfrm>
            <a:off x="1642208" y="1561591"/>
            <a:ext cx="4583459" cy="7078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Praia de </a:t>
            </a:r>
            <a:r>
              <a:rPr lang="pt-BR" sz="4000" dirty="0" err="1">
                <a:solidFill>
                  <a:schemeClr val="bg1"/>
                </a:solidFill>
              </a:rPr>
              <a:t>Bacutia</a:t>
            </a:r>
            <a:endParaRPr lang="pt-BR" sz="9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87C661-ED90-BC32-446C-F365CB90E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08" y="2707786"/>
            <a:ext cx="4601996" cy="25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6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332A22E-CDE6-B3FD-13B7-00FFF9AF0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48" y="757736"/>
            <a:ext cx="9770617" cy="55620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996200-D99C-7AFF-0326-6E6C8D7DDF5E}"/>
              </a:ext>
            </a:extLst>
          </p:cNvPr>
          <p:cNvSpPr txBox="1"/>
          <p:nvPr/>
        </p:nvSpPr>
        <p:spPr>
          <a:xfrm>
            <a:off x="6453051" y="1415087"/>
            <a:ext cx="4502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i="0" dirty="0">
                <a:effectLst/>
                <a:latin typeface="Open Sans" panose="020F0502020204030204" pitchFamily="34" charset="0"/>
              </a:rPr>
              <a:t>Praia com vasto litoral e grande beleza, é muito procurada por turistas durante a alta temporada. Com uma boa faixa de areia clara, possui mar tranquilo com pequenas ondas, de cor azul esverdeado. Pequenas árvores e vegetação rasteira separam a orla da areia, resguardando um pouco a privacidade dos banhistas. Localizada em uma região central, conta com diversos prédios próximos, além de comércio. Possui boa infraestrutura, com quiosques e restaurantes. Essa praia, juntamente com as de </a:t>
            </a:r>
            <a:r>
              <a:rPr lang="pt-BR" sz="1200" i="0" dirty="0" err="1">
                <a:effectLst/>
                <a:latin typeface="Open Sans" panose="020F0502020204030204" pitchFamily="34" charset="0"/>
              </a:rPr>
              <a:t>Bacutia</a:t>
            </a:r>
            <a:r>
              <a:rPr lang="pt-BR" sz="1200" i="0" dirty="0">
                <a:effectLst/>
                <a:latin typeface="Open Sans" panose="020F0502020204030204" pitchFamily="34" charset="0"/>
              </a:rPr>
              <a:t> e </a:t>
            </a:r>
            <a:r>
              <a:rPr lang="pt-BR" sz="1200" i="0" dirty="0" err="1">
                <a:effectLst/>
                <a:latin typeface="Open Sans" panose="020F0502020204030204" pitchFamily="34" charset="0"/>
              </a:rPr>
              <a:t>Guaibura</a:t>
            </a:r>
            <a:r>
              <a:rPr lang="pt-BR" sz="1200" i="0" dirty="0">
                <a:effectLst/>
                <a:latin typeface="Open Sans" panose="020F0502020204030204" pitchFamily="34" charset="0"/>
              </a:rPr>
              <a:t> formam a Enseada Azul de Guarapari. É um ótimo lugar para visitar com a família e crianças, descansar e aproveitar o dia na praia. O banhista deve apenas tomar cuidado com algumas pedras e recifes que só aparecem quando a maré está baixa. Ver o mapa da </a:t>
            </a:r>
            <a:r>
              <a:rPr lang="pt-BR" sz="1200" i="0" strike="noStrike" dirty="0">
                <a:effectLst/>
                <a:latin typeface="Open Sans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Praia de </a:t>
            </a:r>
            <a:r>
              <a:rPr lang="pt-BR" sz="1200" i="0" strike="noStrike" dirty="0" err="1">
                <a:effectLst/>
                <a:latin typeface="Open Sans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Peracanga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812578-89E0-82C9-8067-CCDD1AB3DCEB}"/>
              </a:ext>
            </a:extLst>
          </p:cNvPr>
          <p:cNvSpPr txBox="1"/>
          <p:nvPr/>
        </p:nvSpPr>
        <p:spPr>
          <a:xfrm>
            <a:off x="1642208" y="1561591"/>
            <a:ext cx="4583459" cy="7078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Praia de </a:t>
            </a:r>
            <a:r>
              <a:rPr lang="pt-BR" sz="4000" dirty="0" err="1">
                <a:solidFill>
                  <a:schemeClr val="bg1"/>
                </a:solidFill>
              </a:rPr>
              <a:t>Peracanga</a:t>
            </a:r>
            <a:endParaRPr lang="pt-BR" sz="9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83B6F9-EEA7-93B4-4AB7-A813848612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18" y="2554070"/>
            <a:ext cx="3670437" cy="28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4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332A22E-CDE6-B3FD-13B7-00FFF9AF0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48" y="757736"/>
            <a:ext cx="9770617" cy="55620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996200-D99C-7AFF-0326-6E6C8D7DDF5E}"/>
              </a:ext>
            </a:extLst>
          </p:cNvPr>
          <p:cNvSpPr txBox="1"/>
          <p:nvPr/>
        </p:nvSpPr>
        <p:spPr>
          <a:xfrm>
            <a:off x="6453051" y="1415087"/>
            <a:ext cx="4502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i="0" dirty="0">
                <a:effectLst/>
                <a:latin typeface="Open Sans" panose="020B0606030504020204" pitchFamily="34" charset="0"/>
              </a:rPr>
              <a:t>Praia de grande litoral, é conhecida por ter um visual mais rústico e ser reduto de muitos pescadores, que costumam deixar seus barcos na areia. Com uma estreita faixa de areia dourada, possui águas tranquilas, de cor verde. Alguns coqueiros enfeitam a orla da praia, que possui diversas residências próximas. É uma boa opção para os que gostam de coisas simples, tranquilidade e querem descansar. Com boa infraestrutura, possui alguns bares e restaurantes que servem boas porções e bebidas. É indicada para crianças, por conta do mar tranquilo, muito propício para o banho. Durante a alta temporada costuma receber turistas que encontram aqui um bom lugar para relaxar. Uma boa dica é assistir ao pôr-do-sol dessa praia, que é uma bela atração. Ver o mapa da </a:t>
            </a:r>
            <a:r>
              <a:rPr lang="pt-BR" sz="1200" i="0" strike="noStrike" dirty="0">
                <a:effectLst/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Praia de </a:t>
            </a:r>
            <a:r>
              <a:rPr lang="pt-BR" sz="1200" i="0" strike="noStrike" dirty="0" err="1">
                <a:effectLst/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Guaibura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812578-89E0-82C9-8067-CCDD1AB3DCEB}"/>
              </a:ext>
            </a:extLst>
          </p:cNvPr>
          <p:cNvSpPr txBox="1"/>
          <p:nvPr/>
        </p:nvSpPr>
        <p:spPr>
          <a:xfrm>
            <a:off x="1642208" y="1561591"/>
            <a:ext cx="4583459" cy="7078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Praia de </a:t>
            </a:r>
            <a:r>
              <a:rPr lang="pt-BR" sz="4000" dirty="0" err="1">
                <a:solidFill>
                  <a:schemeClr val="bg1"/>
                </a:solidFill>
              </a:rPr>
              <a:t>Guaibura</a:t>
            </a:r>
            <a:endParaRPr lang="pt-BR" sz="9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D8392C-2E86-77D7-79A5-D359EE456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08" y="2803537"/>
            <a:ext cx="4539394" cy="25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94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750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Roboto</vt:lpstr>
      <vt:lpstr>Trebuchet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Rhuan Bodart</dc:creator>
  <cp:lastModifiedBy>Rhuan Bodart</cp:lastModifiedBy>
  <cp:revision>2</cp:revision>
  <dcterms:created xsi:type="dcterms:W3CDTF">2023-09-01T21:23:49Z</dcterms:created>
  <dcterms:modified xsi:type="dcterms:W3CDTF">2023-09-02T02:36:18Z</dcterms:modified>
</cp:coreProperties>
</file>