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FF96B-96AC-FF1F-03C0-5F8282FB3FB2}"/>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2F25A19A-91FD-DFF3-03D5-EFEAE2777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4C4FBE39-A5DA-AB41-1A26-9241673066D9}"/>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5" name="Marcador de pie de página 4">
            <a:extLst>
              <a:ext uri="{FF2B5EF4-FFF2-40B4-BE49-F238E27FC236}">
                <a16:creationId xmlns:a16="http://schemas.microsoft.com/office/drawing/2014/main" id="{D72306F4-5151-9925-92FA-1BAE272ED72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F276490-5CC8-6D36-BCF8-18E682EC060A}"/>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88052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EB79D-1798-8759-03F4-134A583366F2}"/>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9F105254-ECBC-6900-11FE-E4884F28CAD8}"/>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98E5A76C-441E-05C3-96B4-E692616B0DB7}"/>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5" name="Marcador de pie de página 4">
            <a:extLst>
              <a:ext uri="{FF2B5EF4-FFF2-40B4-BE49-F238E27FC236}">
                <a16:creationId xmlns:a16="http://schemas.microsoft.com/office/drawing/2014/main" id="{A016B483-D5F2-4C44-587E-3C459E0F6D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CEDF278-3286-A578-41E3-168590E3D90E}"/>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170960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57AD23-2037-0B1B-36D7-C93BC8AB1665}"/>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180D591C-392F-2910-69C4-CA19A3BC6CDA}"/>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947F8D47-1793-0973-8528-D8876171BA0D}"/>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5" name="Marcador de pie de página 4">
            <a:extLst>
              <a:ext uri="{FF2B5EF4-FFF2-40B4-BE49-F238E27FC236}">
                <a16:creationId xmlns:a16="http://schemas.microsoft.com/office/drawing/2014/main" id="{C62EF76E-068C-3787-4075-6FBC0AEAE18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4EDB922-DC4F-6892-2A97-0E859A79DC75}"/>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139691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FE6D7-790B-3157-59BA-89ACE052ED63}"/>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5DF6F91D-BE50-5E85-4984-92B6BA96A7B6}"/>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EC8036A-7724-6146-1265-172BF2388A50}"/>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5" name="Marcador de pie de página 4">
            <a:extLst>
              <a:ext uri="{FF2B5EF4-FFF2-40B4-BE49-F238E27FC236}">
                <a16:creationId xmlns:a16="http://schemas.microsoft.com/office/drawing/2014/main" id="{D8BA5F28-A713-4528-BFF9-05ED2D6532A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6DEA3C0-DC97-5251-2474-40F4238B49E7}"/>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49096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2E660-8BF5-2BD6-62FD-4A42DC0E7BA6}"/>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3CFCE8CC-4DAA-DEDA-7350-08666BC6D1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C1554220-C1C2-5E74-8F58-CB2EB6A06BDF}"/>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5" name="Marcador de pie de página 4">
            <a:extLst>
              <a:ext uri="{FF2B5EF4-FFF2-40B4-BE49-F238E27FC236}">
                <a16:creationId xmlns:a16="http://schemas.microsoft.com/office/drawing/2014/main" id="{FF045F3C-BB7B-BB80-2ADF-9BF600283D8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D9ACC04-47CA-4A33-0F36-B37475585713}"/>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156781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AB204-707E-D0C7-A95C-54D07D4660D4}"/>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80A55D7B-2847-6A5E-98FF-C8D9430B44F4}"/>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15740DD5-33E3-F67F-E9DB-8C5248E73E0D}"/>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DC0FD1FD-9D22-FBD1-43D0-61DE3E2957D9}"/>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6" name="Marcador de pie de página 5">
            <a:extLst>
              <a:ext uri="{FF2B5EF4-FFF2-40B4-BE49-F238E27FC236}">
                <a16:creationId xmlns:a16="http://schemas.microsoft.com/office/drawing/2014/main" id="{1C74DF9B-E4CD-04B8-0745-AC2C0BB3AB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64AE58A-D11A-1151-36EC-7C0BC8380EE2}"/>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312716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EC083-CD9F-9870-97BD-C3B39944AB5F}"/>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E1D80D1-8C66-8748-6411-4378883CF0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A3DF95F1-8D04-70EE-C618-B2FB22C27613}"/>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3249BA12-8D0A-980D-2C91-6F41747E4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3AA37A71-06A8-3557-659E-97D7FFE9D0A1}"/>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1B50D185-AA68-528C-29EA-4340F9250EF5}"/>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8" name="Marcador de pie de página 7">
            <a:extLst>
              <a:ext uri="{FF2B5EF4-FFF2-40B4-BE49-F238E27FC236}">
                <a16:creationId xmlns:a16="http://schemas.microsoft.com/office/drawing/2014/main" id="{71AA24DB-7947-8044-091F-BF3E9E0D01E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111F9C9E-E95A-1B43-6A9C-9024B91BA57D}"/>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267748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B133D-6973-671F-CAC6-FDE9413905DF}"/>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0333AC7F-1529-3B23-8751-CCEAC9FA7830}"/>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4" name="Marcador de pie de página 3">
            <a:extLst>
              <a:ext uri="{FF2B5EF4-FFF2-40B4-BE49-F238E27FC236}">
                <a16:creationId xmlns:a16="http://schemas.microsoft.com/office/drawing/2014/main" id="{C12A7C33-807D-F36E-4230-C96348E4BCEC}"/>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9E1933B-0849-40B5-3241-BB60C1F0B249}"/>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258037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F4B3D9-055C-5BE9-E441-760C70B33125}"/>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3" name="Marcador de pie de página 2">
            <a:extLst>
              <a:ext uri="{FF2B5EF4-FFF2-40B4-BE49-F238E27FC236}">
                <a16:creationId xmlns:a16="http://schemas.microsoft.com/office/drawing/2014/main" id="{89744AC4-B7BB-19DB-66FC-961125EEF6A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EDFAE11-A801-9CE6-EEBB-B8023C2F5DEE}"/>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69898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82149-F5B7-4C72-BE7C-F66BFA1923C6}"/>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967C7CBB-7DDF-E5F0-3E6D-E79EBF3BE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1155098B-2501-7697-30C0-9F7504B4A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33421E5-993A-C0A5-176F-E39753960A89}"/>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6" name="Marcador de pie de página 5">
            <a:extLst>
              <a:ext uri="{FF2B5EF4-FFF2-40B4-BE49-F238E27FC236}">
                <a16:creationId xmlns:a16="http://schemas.microsoft.com/office/drawing/2014/main" id="{01F6FB5C-E20C-A9C7-C380-FA880204EE4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A99EB3B-13A0-5684-0C83-CF47E22B29D1}"/>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3585405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E8965-2F9E-5B23-3197-F3D53CC5B41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746197DE-D8EC-5711-7FF9-995185561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EF7B7F8-86CE-E441-8B41-C91D51D10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A00AD8EF-28F0-D75C-5755-8D69F4B715E8}"/>
              </a:ext>
            </a:extLst>
          </p:cNvPr>
          <p:cNvSpPr>
            <a:spLocks noGrp="1"/>
          </p:cNvSpPr>
          <p:nvPr>
            <p:ph type="dt" sz="half" idx="10"/>
          </p:nvPr>
        </p:nvSpPr>
        <p:spPr/>
        <p:txBody>
          <a:bodyPr/>
          <a:lstStyle/>
          <a:p>
            <a:fld id="{6EE163B9-B02A-41CD-9600-CFBA8769A543}" type="datetimeFigureOut">
              <a:rPr lang="es-MX" smtClean="0"/>
              <a:t>04/05/2025</a:t>
            </a:fld>
            <a:endParaRPr lang="es-MX"/>
          </a:p>
        </p:txBody>
      </p:sp>
      <p:sp>
        <p:nvSpPr>
          <p:cNvPr id="6" name="Marcador de pie de página 5">
            <a:extLst>
              <a:ext uri="{FF2B5EF4-FFF2-40B4-BE49-F238E27FC236}">
                <a16:creationId xmlns:a16="http://schemas.microsoft.com/office/drawing/2014/main" id="{9594C76D-5CF9-7B60-FC8A-01C8320D863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1C84234-255B-1706-7883-69C638F9C33C}"/>
              </a:ext>
            </a:extLst>
          </p:cNvPr>
          <p:cNvSpPr>
            <a:spLocks noGrp="1"/>
          </p:cNvSpPr>
          <p:nvPr>
            <p:ph type="sldNum" sz="quarter" idx="12"/>
          </p:nvPr>
        </p:nvSpPr>
        <p:spPr/>
        <p:txBody>
          <a:bodyPr/>
          <a:lstStyle/>
          <a:p>
            <a:fld id="{3BD9E28E-4897-4A3A-8336-EE1B669B919F}" type="slidenum">
              <a:rPr lang="es-MX" smtClean="0"/>
              <a:t>‹Nº›</a:t>
            </a:fld>
            <a:endParaRPr lang="es-MX"/>
          </a:p>
        </p:txBody>
      </p:sp>
    </p:spTree>
    <p:extLst>
      <p:ext uri="{BB962C8B-B14F-4D97-AF65-F5344CB8AC3E}">
        <p14:creationId xmlns:p14="http://schemas.microsoft.com/office/powerpoint/2010/main" val="42293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DF764E3-8E70-6B5A-9A10-2AF0CA001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CEA788B6-392E-F143-9FAD-2D7061C51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E1A2284C-1D11-2BDF-C48F-E9B03C411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E163B9-B02A-41CD-9600-CFBA8769A543}" type="datetimeFigureOut">
              <a:rPr lang="es-MX" smtClean="0"/>
              <a:t>04/05/2025</a:t>
            </a:fld>
            <a:endParaRPr lang="es-MX"/>
          </a:p>
        </p:txBody>
      </p:sp>
      <p:sp>
        <p:nvSpPr>
          <p:cNvPr id="5" name="Marcador de pie de página 4">
            <a:extLst>
              <a:ext uri="{FF2B5EF4-FFF2-40B4-BE49-F238E27FC236}">
                <a16:creationId xmlns:a16="http://schemas.microsoft.com/office/drawing/2014/main" id="{C8A39B92-79C0-2F26-98FB-F991AFD86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D008F985-FB14-9988-81AB-1F5E5E6C4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D9E28E-4897-4A3A-8336-EE1B669B919F}" type="slidenum">
              <a:rPr lang="es-MX" smtClean="0"/>
              <a:t>‹Nº›</a:t>
            </a:fld>
            <a:endParaRPr lang="es-MX"/>
          </a:p>
        </p:txBody>
      </p:sp>
    </p:spTree>
    <p:extLst>
      <p:ext uri="{BB962C8B-B14F-4D97-AF65-F5344CB8AC3E}">
        <p14:creationId xmlns:p14="http://schemas.microsoft.com/office/powerpoint/2010/main" val="3010769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emf"/><Relationship Id="rId9"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8C447F5-4007-5BD3-EC12-96C090E6274C}"/>
              </a:ext>
            </a:extLst>
          </p:cNvPr>
          <p:cNvSpPr txBox="1"/>
          <p:nvPr/>
        </p:nvSpPr>
        <p:spPr>
          <a:xfrm>
            <a:off x="821267" y="440267"/>
            <a:ext cx="10820400" cy="7294305"/>
          </a:xfrm>
          <a:prstGeom prst="rect">
            <a:avLst/>
          </a:prstGeom>
          <a:noFill/>
        </p:spPr>
        <p:txBody>
          <a:bodyPr wrap="square" rtlCol="0">
            <a:spAutoFit/>
          </a:bodyPr>
          <a:lstStyle/>
          <a:p>
            <a:r>
              <a:rPr lang="es-MX" dirty="0"/>
              <a:t>Una aseguradora en su ramo de vida grupo quiere automatizar su proceso de cotización de cuentas nuevas y renovación de pólizas experiencia global.</a:t>
            </a:r>
            <a:br>
              <a:rPr lang="es-MX" dirty="0"/>
            </a:br>
            <a:endParaRPr lang="es-MX" dirty="0"/>
          </a:p>
          <a:p>
            <a:r>
              <a:rPr lang="es-MX" dirty="0"/>
              <a:t>Las pólizas experiencia global son aquellas que su prima es calculada con base en tablas de mortalidad porque no tienen los suficientes integrantes para considerar que su siniestralidad tiene una tendencia. Esto es: con base en su edad a cada integrante se le asigna una prima por cada 1,000 de suma asegurada. Así pues, la prima de la póliza es la suma de las prima de cada integrante. </a:t>
            </a:r>
            <a:br>
              <a:rPr lang="es-MX" dirty="0"/>
            </a:br>
            <a:br>
              <a:rPr lang="es-MX" dirty="0"/>
            </a:br>
            <a:r>
              <a:rPr lang="es-MX" dirty="0"/>
              <a:t>Actualmente, realizan la suscripción de estas cuentas de la siguiente forma: un suscriptor descarga la base de datos de asegurados de una plataforma, (si la cuenta es una renovación, entonces) revisa la siniestralidad a partir del número de póliza en otra plataforma, copia y pega las fechas de nacimiento a un archivo Excel, arrastra las formulas de una tabla, llena unos campos manualmente y genera un </a:t>
            </a:r>
            <a:r>
              <a:rPr lang="es-MX" dirty="0" err="1"/>
              <a:t>pdf</a:t>
            </a:r>
            <a:r>
              <a:rPr lang="es-MX" dirty="0"/>
              <a:t>.</a:t>
            </a:r>
            <a:br>
              <a:rPr lang="es-MX" dirty="0"/>
            </a:br>
            <a:br>
              <a:rPr lang="es-MX" dirty="0"/>
            </a:br>
            <a:r>
              <a:rPr lang="es-MX" dirty="0"/>
              <a:t>Por otro lado, existe una importante disputa al interior de la compañía. No se han logrado las metas de crecimiento de este tipo de cuentas. El crecimiento de esta sección de su cartera es fundamental porque la renovación de cuentas experiencia propia es muy volátil. El área comercial acusa al área de suscripción de no dar una respuesta pronta y de otorgar a ciertas oficinas primas preferenciales. Por otro lado, el área de suscripción acusa a ciertas oficinas de no traer el suficiente volumen de negocios del apetito de riesgo de la compañía.</a:t>
            </a:r>
            <a:br>
              <a:rPr lang="es-MX" dirty="0"/>
            </a:br>
            <a:endParaRPr lang="es-MX" dirty="0"/>
          </a:p>
          <a:p>
            <a:r>
              <a:rPr lang="es-MX" dirty="0"/>
              <a:t>Actualmente, realizan un reporte de seguimiento a las cotizaciones e índice de conversión de manera manual. Esto les toma mucho tiempo porque tienen que entrar a sus carpetas para registrar y verificar la información. Así pues, requieren que este reporte también </a:t>
            </a:r>
            <a:r>
              <a:rPr lang="es-MX"/>
              <a:t>se automatice.</a:t>
            </a:r>
            <a:endParaRPr lang="es-MX" dirty="0"/>
          </a:p>
          <a:p>
            <a:endParaRPr lang="es-MX" dirty="0"/>
          </a:p>
          <a:p>
            <a:br>
              <a:rPr lang="es-MX" dirty="0"/>
            </a:br>
            <a:endParaRPr lang="es-MX" dirty="0"/>
          </a:p>
        </p:txBody>
      </p:sp>
    </p:spTree>
    <p:extLst>
      <p:ext uri="{BB962C8B-B14F-4D97-AF65-F5344CB8AC3E}">
        <p14:creationId xmlns:p14="http://schemas.microsoft.com/office/powerpoint/2010/main" val="361292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ra sonriente 1">
            <a:extLst>
              <a:ext uri="{FF2B5EF4-FFF2-40B4-BE49-F238E27FC236}">
                <a16:creationId xmlns:a16="http://schemas.microsoft.com/office/drawing/2014/main" id="{5BA93E0A-D360-4F86-4B8A-22DB89688049}"/>
              </a:ext>
            </a:extLst>
          </p:cNvPr>
          <p:cNvSpPr/>
          <p:nvPr/>
        </p:nvSpPr>
        <p:spPr>
          <a:xfrm>
            <a:off x="550333" y="313267"/>
            <a:ext cx="720000" cy="720000"/>
          </a:xfrm>
          <a:prstGeom prst="smileyFac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3D62700B-C8B9-88A8-89C1-22BC19C0AF4B}"/>
              </a:ext>
            </a:extLst>
          </p:cNvPr>
          <p:cNvSpPr txBox="1"/>
          <p:nvPr/>
        </p:nvSpPr>
        <p:spPr>
          <a:xfrm>
            <a:off x="1667933" y="313267"/>
            <a:ext cx="3454400" cy="646331"/>
          </a:xfrm>
          <a:prstGeom prst="rect">
            <a:avLst/>
          </a:prstGeom>
          <a:noFill/>
        </p:spPr>
        <p:txBody>
          <a:bodyPr wrap="square" rtlCol="0">
            <a:spAutoFit/>
          </a:bodyPr>
          <a:lstStyle/>
          <a:p>
            <a:r>
              <a:rPr lang="es-MX" dirty="0"/>
              <a:t>El usuario entra al aplicativo y carga dos </a:t>
            </a:r>
            <a:r>
              <a:rPr lang="es-MX" dirty="0" err="1"/>
              <a:t>layouts</a:t>
            </a:r>
            <a:endParaRPr lang="es-MX" dirty="0"/>
          </a:p>
        </p:txBody>
      </p:sp>
      <p:pic>
        <p:nvPicPr>
          <p:cNvPr id="4" name="Imagen 3">
            <a:extLst>
              <a:ext uri="{FF2B5EF4-FFF2-40B4-BE49-F238E27FC236}">
                <a16:creationId xmlns:a16="http://schemas.microsoft.com/office/drawing/2014/main" id="{1552FDC2-087B-47D6-D140-B0A06A6B4D3D}"/>
              </a:ext>
            </a:extLst>
          </p:cNvPr>
          <p:cNvPicPr>
            <a:picLocks noChangeAspect="1"/>
          </p:cNvPicPr>
          <p:nvPr/>
        </p:nvPicPr>
        <p:blipFill>
          <a:blip r:embed="rId2"/>
          <a:stretch>
            <a:fillRect/>
          </a:stretch>
        </p:blipFill>
        <p:spPr>
          <a:xfrm>
            <a:off x="1667933" y="1131994"/>
            <a:ext cx="2247900" cy="2392680"/>
          </a:xfrm>
          <a:prstGeom prst="rect">
            <a:avLst/>
          </a:prstGeom>
        </p:spPr>
      </p:pic>
      <p:pic>
        <p:nvPicPr>
          <p:cNvPr id="7" name="Gráfico 6" descr="Monitor con relleno sólido">
            <a:extLst>
              <a:ext uri="{FF2B5EF4-FFF2-40B4-BE49-F238E27FC236}">
                <a16:creationId xmlns:a16="http://schemas.microsoft.com/office/drawing/2014/main" id="{EEB92EDA-3B52-F5EF-D6DE-A12B06054E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59928"/>
            <a:ext cx="914400" cy="914400"/>
          </a:xfrm>
          <a:prstGeom prst="rect">
            <a:avLst/>
          </a:prstGeom>
        </p:spPr>
      </p:pic>
      <p:sp>
        <p:nvSpPr>
          <p:cNvPr id="8" name="CuadroTexto 7">
            <a:extLst>
              <a:ext uri="{FF2B5EF4-FFF2-40B4-BE49-F238E27FC236}">
                <a16:creationId xmlns:a16="http://schemas.microsoft.com/office/drawing/2014/main" id="{8C5B0615-1AD0-997D-B22B-B9D9FD3E9360}"/>
              </a:ext>
            </a:extLst>
          </p:cNvPr>
          <p:cNvSpPr txBox="1"/>
          <p:nvPr/>
        </p:nvSpPr>
        <p:spPr>
          <a:xfrm>
            <a:off x="6654799" y="350101"/>
            <a:ext cx="4402667" cy="369332"/>
          </a:xfrm>
          <a:prstGeom prst="rect">
            <a:avLst/>
          </a:prstGeom>
          <a:noFill/>
        </p:spPr>
        <p:txBody>
          <a:bodyPr wrap="square" rtlCol="0">
            <a:spAutoFit/>
          </a:bodyPr>
          <a:lstStyle/>
          <a:p>
            <a:r>
              <a:rPr lang="es-MX" dirty="0"/>
              <a:t>El sistema genera los siguientes archivos:</a:t>
            </a:r>
          </a:p>
        </p:txBody>
      </p:sp>
      <p:pic>
        <p:nvPicPr>
          <p:cNvPr id="11" name="Imagen 10">
            <a:extLst>
              <a:ext uri="{FF2B5EF4-FFF2-40B4-BE49-F238E27FC236}">
                <a16:creationId xmlns:a16="http://schemas.microsoft.com/office/drawing/2014/main" id="{F9581801-1985-7B5B-77D3-7A3953DA3B88}"/>
              </a:ext>
            </a:extLst>
          </p:cNvPr>
          <p:cNvPicPr>
            <a:picLocks noChangeAspect="1"/>
          </p:cNvPicPr>
          <p:nvPr/>
        </p:nvPicPr>
        <p:blipFill>
          <a:blip r:embed="rId5"/>
          <a:stretch>
            <a:fillRect/>
          </a:stretch>
        </p:blipFill>
        <p:spPr>
          <a:xfrm>
            <a:off x="85090" y="3928767"/>
            <a:ext cx="7094220" cy="2392680"/>
          </a:xfrm>
          <a:prstGeom prst="rect">
            <a:avLst/>
          </a:prstGeom>
        </p:spPr>
      </p:pic>
      <p:pic>
        <p:nvPicPr>
          <p:cNvPr id="12" name="Imagen 11">
            <a:extLst>
              <a:ext uri="{FF2B5EF4-FFF2-40B4-BE49-F238E27FC236}">
                <a16:creationId xmlns:a16="http://schemas.microsoft.com/office/drawing/2014/main" id="{A4CF73D3-CF88-198D-DC38-DEB7A42869F8}"/>
              </a:ext>
            </a:extLst>
          </p:cNvPr>
          <p:cNvPicPr>
            <a:picLocks noChangeAspect="1"/>
          </p:cNvPicPr>
          <p:nvPr/>
        </p:nvPicPr>
        <p:blipFill>
          <a:blip r:embed="rId6"/>
          <a:stretch>
            <a:fillRect/>
          </a:stretch>
        </p:blipFill>
        <p:spPr>
          <a:xfrm>
            <a:off x="6211993" y="1123526"/>
            <a:ext cx="5903807" cy="2073597"/>
          </a:xfrm>
          <a:prstGeom prst="rect">
            <a:avLst/>
          </a:prstGeom>
        </p:spPr>
      </p:pic>
      <p:pic>
        <p:nvPicPr>
          <p:cNvPr id="14" name="Imagen 13">
            <a:extLst>
              <a:ext uri="{FF2B5EF4-FFF2-40B4-BE49-F238E27FC236}">
                <a16:creationId xmlns:a16="http://schemas.microsoft.com/office/drawing/2014/main" id="{84272028-3F69-84EC-BBA0-6BD6A66DA95B}"/>
              </a:ext>
            </a:extLst>
          </p:cNvPr>
          <p:cNvPicPr>
            <a:picLocks noChangeAspect="1"/>
          </p:cNvPicPr>
          <p:nvPr/>
        </p:nvPicPr>
        <p:blipFill>
          <a:blip r:embed="rId7"/>
          <a:stretch>
            <a:fillRect/>
          </a:stretch>
        </p:blipFill>
        <p:spPr>
          <a:xfrm>
            <a:off x="8501381" y="3383699"/>
            <a:ext cx="2910840" cy="3124200"/>
          </a:xfrm>
          <a:prstGeom prst="rect">
            <a:avLst/>
          </a:prstGeom>
        </p:spPr>
      </p:pic>
    </p:spTree>
    <p:extLst>
      <p:ext uri="{BB962C8B-B14F-4D97-AF65-F5344CB8AC3E}">
        <p14:creationId xmlns:p14="http://schemas.microsoft.com/office/powerpoint/2010/main" val="205969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áfico 2" descr="Database con relleno sólido">
            <a:extLst>
              <a:ext uri="{FF2B5EF4-FFF2-40B4-BE49-F238E27FC236}">
                <a16:creationId xmlns:a16="http://schemas.microsoft.com/office/drawing/2014/main" id="{29E7AFDB-DA75-CDD5-932E-5932D9C7C3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0266" y="160866"/>
            <a:ext cx="914400" cy="914400"/>
          </a:xfrm>
          <a:prstGeom prst="rect">
            <a:avLst/>
          </a:prstGeom>
        </p:spPr>
      </p:pic>
      <p:sp>
        <p:nvSpPr>
          <p:cNvPr id="4" name="CuadroTexto 3">
            <a:extLst>
              <a:ext uri="{FF2B5EF4-FFF2-40B4-BE49-F238E27FC236}">
                <a16:creationId xmlns:a16="http://schemas.microsoft.com/office/drawing/2014/main" id="{9371F7A8-EDEB-C6BE-5DDB-285E970A1833}"/>
              </a:ext>
            </a:extLst>
          </p:cNvPr>
          <p:cNvSpPr txBox="1"/>
          <p:nvPr/>
        </p:nvSpPr>
        <p:spPr>
          <a:xfrm>
            <a:off x="1464732" y="341635"/>
            <a:ext cx="4402667" cy="1200329"/>
          </a:xfrm>
          <a:prstGeom prst="rect">
            <a:avLst/>
          </a:prstGeom>
          <a:noFill/>
        </p:spPr>
        <p:txBody>
          <a:bodyPr wrap="square" rtlCol="0">
            <a:spAutoFit/>
          </a:bodyPr>
          <a:lstStyle/>
          <a:p>
            <a:r>
              <a:rPr lang="es-MX" dirty="0"/>
              <a:t>El sistema debe tener la capacidad de actualizar los siguientes archivos cada mes. Estos son proporcionados por otras área:</a:t>
            </a:r>
          </a:p>
        </p:txBody>
      </p:sp>
      <p:pic>
        <p:nvPicPr>
          <p:cNvPr id="6" name="Imagen 5">
            <a:extLst>
              <a:ext uri="{FF2B5EF4-FFF2-40B4-BE49-F238E27FC236}">
                <a16:creationId xmlns:a16="http://schemas.microsoft.com/office/drawing/2014/main" id="{7ECFF631-D8A5-353E-D584-548FFB83FD63}"/>
              </a:ext>
            </a:extLst>
          </p:cNvPr>
          <p:cNvPicPr>
            <a:picLocks noChangeAspect="1"/>
          </p:cNvPicPr>
          <p:nvPr/>
        </p:nvPicPr>
        <p:blipFill>
          <a:blip r:embed="rId4"/>
          <a:stretch>
            <a:fillRect/>
          </a:stretch>
        </p:blipFill>
        <p:spPr>
          <a:xfrm>
            <a:off x="690033" y="1689100"/>
            <a:ext cx="3124200" cy="1295400"/>
          </a:xfrm>
          <a:prstGeom prst="rect">
            <a:avLst/>
          </a:prstGeom>
        </p:spPr>
      </p:pic>
      <p:pic>
        <p:nvPicPr>
          <p:cNvPr id="8" name="Gráfico 7" descr="Presentation with bar chart con relleno sólido">
            <a:extLst>
              <a:ext uri="{FF2B5EF4-FFF2-40B4-BE49-F238E27FC236}">
                <a16:creationId xmlns:a16="http://schemas.microsoft.com/office/drawing/2014/main" id="{F84D7DEF-54E2-6697-00C8-15AD46BC0E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31000" y="237067"/>
            <a:ext cx="914400" cy="914400"/>
          </a:xfrm>
          <a:prstGeom prst="rect">
            <a:avLst/>
          </a:prstGeom>
        </p:spPr>
      </p:pic>
      <p:sp>
        <p:nvSpPr>
          <p:cNvPr id="9" name="CuadroTexto 8">
            <a:extLst>
              <a:ext uri="{FF2B5EF4-FFF2-40B4-BE49-F238E27FC236}">
                <a16:creationId xmlns:a16="http://schemas.microsoft.com/office/drawing/2014/main" id="{6324DFAF-8D4B-8877-D983-76B0C8BBF8B1}"/>
              </a:ext>
            </a:extLst>
          </p:cNvPr>
          <p:cNvSpPr txBox="1"/>
          <p:nvPr/>
        </p:nvSpPr>
        <p:spPr>
          <a:xfrm>
            <a:off x="7713132" y="341634"/>
            <a:ext cx="4402667" cy="923330"/>
          </a:xfrm>
          <a:prstGeom prst="rect">
            <a:avLst/>
          </a:prstGeom>
          <a:noFill/>
        </p:spPr>
        <p:txBody>
          <a:bodyPr wrap="square" rtlCol="0">
            <a:spAutoFit/>
          </a:bodyPr>
          <a:lstStyle/>
          <a:p>
            <a:r>
              <a:rPr lang="es-MX" dirty="0"/>
              <a:t>El sistema debe tener la capacidad de generar los siguientes reportes y/o graficas con filtros con un </a:t>
            </a:r>
            <a:r>
              <a:rPr lang="es-MX" dirty="0" err="1"/>
              <a:t>click</a:t>
            </a:r>
            <a:r>
              <a:rPr lang="es-MX" dirty="0"/>
              <a:t>:</a:t>
            </a:r>
          </a:p>
        </p:txBody>
      </p:sp>
      <p:pic>
        <p:nvPicPr>
          <p:cNvPr id="10" name="Imagen 9">
            <a:extLst>
              <a:ext uri="{FF2B5EF4-FFF2-40B4-BE49-F238E27FC236}">
                <a16:creationId xmlns:a16="http://schemas.microsoft.com/office/drawing/2014/main" id="{6893BAB0-2FDA-CD32-0ED4-04EFDC0936AB}"/>
              </a:ext>
            </a:extLst>
          </p:cNvPr>
          <p:cNvPicPr>
            <a:picLocks noChangeAspect="1"/>
          </p:cNvPicPr>
          <p:nvPr/>
        </p:nvPicPr>
        <p:blipFill>
          <a:blip r:embed="rId7"/>
          <a:srcRect l="3159" r="2884" b="51142"/>
          <a:stretch/>
        </p:blipFill>
        <p:spPr>
          <a:xfrm>
            <a:off x="5867399" y="1445953"/>
            <a:ext cx="3361269" cy="1467799"/>
          </a:xfrm>
          <a:prstGeom prst="rect">
            <a:avLst/>
          </a:prstGeom>
        </p:spPr>
      </p:pic>
      <p:pic>
        <p:nvPicPr>
          <p:cNvPr id="11" name="Imagen 10">
            <a:extLst>
              <a:ext uri="{FF2B5EF4-FFF2-40B4-BE49-F238E27FC236}">
                <a16:creationId xmlns:a16="http://schemas.microsoft.com/office/drawing/2014/main" id="{49DA8581-0F47-DD91-A0F7-E03F9B6A7F22}"/>
              </a:ext>
            </a:extLst>
          </p:cNvPr>
          <p:cNvPicPr>
            <a:picLocks noChangeAspect="1"/>
          </p:cNvPicPr>
          <p:nvPr/>
        </p:nvPicPr>
        <p:blipFill>
          <a:blip r:embed="rId8"/>
          <a:srcRect b="35841"/>
          <a:stretch/>
        </p:blipFill>
        <p:spPr>
          <a:xfrm>
            <a:off x="5867399" y="3158849"/>
            <a:ext cx="5675842" cy="1570800"/>
          </a:xfrm>
          <a:prstGeom prst="rect">
            <a:avLst/>
          </a:prstGeom>
        </p:spPr>
      </p:pic>
      <p:pic>
        <p:nvPicPr>
          <p:cNvPr id="12" name="Imagen 11">
            <a:extLst>
              <a:ext uri="{FF2B5EF4-FFF2-40B4-BE49-F238E27FC236}">
                <a16:creationId xmlns:a16="http://schemas.microsoft.com/office/drawing/2014/main" id="{58E73109-5C0A-F948-6501-10DF4D34B2ED}"/>
              </a:ext>
            </a:extLst>
          </p:cNvPr>
          <p:cNvPicPr>
            <a:picLocks noChangeAspect="1"/>
          </p:cNvPicPr>
          <p:nvPr/>
        </p:nvPicPr>
        <p:blipFill>
          <a:blip r:embed="rId9"/>
          <a:stretch>
            <a:fillRect/>
          </a:stretch>
        </p:blipFill>
        <p:spPr>
          <a:xfrm>
            <a:off x="690033" y="3225801"/>
            <a:ext cx="1333500" cy="1295400"/>
          </a:xfrm>
          <a:prstGeom prst="rect">
            <a:avLst/>
          </a:prstGeom>
        </p:spPr>
      </p:pic>
      <p:pic>
        <p:nvPicPr>
          <p:cNvPr id="13" name="Imagen 12">
            <a:extLst>
              <a:ext uri="{FF2B5EF4-FFF2-40B4-BE49-F238E27FC236}">
                <a16:creationId xmlns:a16="http://schemas.microsoft.com/office/drawing/2014/main" id="{BA8D759A-1A89-2222-8A1A-BA5BD4E36109}"/>
              </a:ext>
            </a:extLst>
          </p:cNvPr>
          <p:cNvPicPr>
            <a:picLocks noChangeAspect="1"/>
          </p:cNvPicPr>
          <p:nvPr/>
        </p:nvPicPr>
        <p:blipFill>
          <a:blip r:embed="rId10"/>
          <a:stretch>
            <a:fillRect/>
          </a:stretch>
        </p:blipFill>
        <p:spPr>
          <a:xfrm>
            <a:off x="5858328" y="4974745"/>
            <a:ext cx="6333671" cy="1153013"/>
          </a:xfrm>
          <a:prstGeom prst="rect">
            <a:avLst/>
          </a:prstGeom>
        </p:spPr>
      </p:pic>
      <p:sp>
        <p:nvSpPr>
          <p:cNvPr id="14" name="CuadroTexto 13">
            <a:extLst>
              <a:ext uri="{FF2B5EF4-FFF2-40B4-BE49-F238E27FC236}">
                <a16:creationId xmlns:a16="http://schemas.microsoft.com/office/drawing/2014/main" id="{8B51898C-D287-3C05-6A08-308AF5673B00}"/>
              </a:ext>
            </a:extLst>
          </p:cNvPr>
          <p:cNvSpPr txBox="1"/>
          <p:nvPr/>
        </p:nvSpPr>
        <p:spPr>
          <a:xfrm>
            <a:off x="440266" y="4910667"/>
            <a:ext cx="4131734" cy="1200329"/>
          </a:xfrm>
          <a:prstGeom prst="rect">
            <a:avLst/>
          </a:prstGeom>
          <a:noFill/>
        </p:spPr>
        <p:txBody>
          <a:bodyPr wrap="square" rtlCol="0">
            <a:spAutoFit/>
          </a:bodyPr>
          <a:lstStyle/>
          <a:p>
            <a:r>
              <a:rPr lang="es-MX" dirty="0"/>
              <a:t>El cliente proporcionará las bases de datos históricas hasta abril y  de ahí en adelante y sistema debe actualizar bases y generar reportes.</a:t>
            </a:r>
          </a:p>
        </p:txBody>
      </p:sp>
      <p:sp>
        <p:nvSpPr>
          <p:cNvPr id="15" name="Rectángulo 14">
            <a:extLst>
              <a:ext uri="{FF2B5EF4-FFF2-40B4-BE49-F238E27FC236}">
                <a16:creationId xmlns:a16="http://schemas.microsoft.com/office/drawing/2014/main" id="{2AB65F1B-2AB0-5856-6520-13D05D1284F2}"/>
              </a:ext>
            </a:extLst>
          </p:cNvPr>
          <p:cNvSpPr/>
          <p:nvPr/>
        </p:nvSpPr>
        <p:spPr>
          <a:xfrm>
            <a:off x="9668933" y="1445954"/>
            <a:ext cx="2243667" cy="12549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CuadroTexto 15">
            <a:extLst>
              <a:ext uri="{FF2B5EF4-FFF2-40B4-BE49-F238E27FC236}">
                <a16:creationId xmlns:a16="http://schemas.microsoft.com/office/drawing/2014/main" id="{0A444801-9039-735C-97E1-927E27C4BA44}"/>
              </a:ext>
            </a:extLst>
          </p:cNvPr>
          <p:cNvSpPr txBox="1"/>
          <p:nvPr/>
        </p:nvSpPr>
        <p:spPr>
          <a:xfrm>
            <a:off x="9914467" y="1625600"/>
            <a:ext cx="1769533" cy="307777"/>
          </a:xfrm>
          <a:prstGeom prst="rect">
            <a:avLst/>
          </a:prstGeom>
          <a:noFill/>
          <a:ln>
            <a:solidFill>
              <a:schemeClr val="tx1"/>
            </a:solidFill>
          </a:ln>
        </p:spPr>
        <p:txBody>
          <a:bodyPr wrap="square" rtlCol="0">
            <a:spAutoFit/>
          </a:bodyPr>
          <a:lstStyle/>
          <a:p>
            <a:r>
              <a:rPr lang="es-MX" sz="1400" dirty="0"/>
              <a:t>Seleccione Reporte</a:t>
            </a:r>
          </a:p>
        </p:txBody>
      </p:sp>
      <p:sp>
        <p:nvSpPr>
          <p:cNvPr id="17" name="CuadroTexto 16">
            <a:extLst>
              <a:ext uri="{FF2B5EF4-FFF2-40B4-BE49-F238E27FC236}">
                <a16:creationId xmlns:a16="http://schemas.microsoft.com/office/drawing/2014/main" id="{2A714E59-9966-8695-8D55-8707BE07E634}"/>
              </a:ext>
            </a:extLst>
          </p:cNvPr>
          <p:cNvSpPr txBox="1"/>
          <p:nvPr/>
        </p:nvSpPr>
        <p:spPr>
          <a:xfrm>
            <a:off x="9905999" y="2141572"/>
            <a:ext cx="1769533" cy="307777"/>
          </a:xfrm>
          <a:prstGeom prst="rect">
            <a:avLst/>
          </a:prstGeom>
          <a:noFill/>
          <a:ln>
            <a:solidFill>
              <a:schemeClr val="tx1"/>
            </a:solidFill>
          </a:ln>
        </p:spPr>
        <p:txBody>
          <a:bodyPr wrap="square" rtlCol="0">
            <a:spAutoFit/>
          </a:bodyPr>
          <a:lstStyle/>
          <a:p>
            <a:pPr algn="ctr"/>
            <a:r>
              <a:rPr lang="es-MX" sz="1400" dirty="0"/>
              <a:t>Generar Reporte</a:t>
            </a:r>
          </a:p>
        </p:txBody>
      </p:sp>
    </p:spTree>
    <p:extLst>
      <p:ext uri="{BB962C8B-B14F-4D97-AF65-F5344CB8AC3E}">
        <p14:creationId xmlns:p14="http://schemas.microsoft.com/office/powerpoint/2010/main" val="35361511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415</Words>
  <Application>Microsoft Office PowerPoint</Application>
  <PresentationFormat>Panorámica</PresentationFormat>
  <Paragraphs>12</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Aptos</vt:lpstr>
      <vt:lpstr>Aptos Display</vt:lpstr>
      <vt:lpstr>Arial</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ALEJANDRO HUERTA CRUZ</dc:creator>
  <cp:lastModifiedBy>RODRIGO ALEJANDRO HUERTA CRUZ</cp:lastModifiedBy>
  <cp:revision>3</cp:revision>
  <dcterms:created xsi:type="dcterms:W3CDTF">2025-05-04T08:48:34Z</dcterms:created>
  <dcterms:modified xsi:type="dcterms:W3CDTF">2025-05-04T22:46:02Z</dcterms:modified>
</cp:coreProperties>
</file>