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2" r:id="rId2"/>
    <p:sldId id="264" r:id="rId3"/>
    <p:sldId id="272" r:id="rId4"/>
    <p:sldId id="274" r:id="rId5"/>
    <p:sldId id="273" r:id="rId6"/>
    <p:sldId id="304" r:id="rId7"/>
    <p:sldId id="279" r:id="rId8"/>
    <p:sldId id="281" r:id="rId9"/>
    <p:sldId id="305" r:id="rId10"/>
    <p:sldId id="265" r:id="rId11"/>
    <p:sldId id="276" r:id="rId12"/>
    <p:sldId id="277" r:id="rId13"/>
    <p:sldId id="282" r:id="rId14"/>
    <p:sldId id="285" r:id="rId15"/>
    <p:sldId id="298" r:id="rId16"/>
    <p:sldId id="266" r:id="rId17"/>
    <p:sldId id="267" r:id="rId18"/>
    <p:sldId id="300" r:id="rId19"/>
    <p:sldId id="301" r:id="rId20"/>
    <p:sldId id="289" r:id="rId21"/>
    <p:sldId id="292" r:id="rId22"/>
    <p:sldId id="302" r:id="rId23"/>
    <p:sldId id="303" r:id="rId24"/>
    <p:sldId id="293" r:id="rId25"/>
    <p:sldId id="295" r:id="rId26"/>
    <p:sldId id="299" r:id="rId27"/>
    <p:sldId id="268" r:id="rId28"/>
    <p:sldId id="297" r:id="rId29"/>
    <p:sldId id="269" r:id="rId30"/>
    <p:sldId id="306" r:id="rId31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34" autoAdjust="0"/>
  </p:normalViewPr>
  <p:slideViewPr>
    <p:cSldViewPr>
      <p:cViewPr varScale="1">
        <p:scale>
          <a:sx n="71" d="100"/>
          <a:sy n="71" d="100"/>
        </p:scale>
        <p:origin x="127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C3DB1-C082-4F38-A50D-FA3D2B5B6C0E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343B5-E19E-42F5-A74C-9EB336BCE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517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43B5-E19E-42F5-A74C-9EB336BCE6B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051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43B5-E19E-42F5-A74C-9EB336BCE6BE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79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E8C58-0166-421B-BFA1-26C9AD188A4D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3F3C8-FCA1-4A47-B12E-5B326371497E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5F95E-B338-49F4-B6BD-D77B6767E4DE}" type="datetime1">
              <a:rPr lang="en-US" smtClean="0"/>
              <a:t>6/7/2019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2717800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0" y="1143000"/>
                </a:moveTo>
                <a:lnTo>
                  <a:pt x="8229600" y="1143000"/>
                </a:lnTo>
                <a:lnTo>
                  <a:pt x="82296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8E33B-CA69-4217-A668-53F501ABA929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8833" y="188976"/>
            <a:ext cx="2223377" cy="848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C911D-8F64-4F68-809F-EF7BB0708EEE}" type="datetime1">
              <a:rPr lang="en-US" smtClean="0"/>
              <a:t>6/7/2019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1991" y="164083"/>
            <a:ext cx="4700016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58617" y="3168523"/>
            <a:ext cx="6155690" cy="148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50C3F-7AEE-4BA7-8D50-F15726347005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799" y="2467507"/>
            <a:ext cx="9677400" cy="2538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103630" algn="ctr">
              <a:lnSpc>
                <a:spcPct val="100000"/>
              </a:lnSpc>
              <a:spcBef>
                <a:spcPts val="95"/>
              </a:spcBef>
            </a:pPr>
            <a:r>
              <a:rPr lang="pt-BR" sz="2000" b="1" spc="-5" dirty="0" smtClean="0">
                <a:latin typeface="Arial"/>
                <a:cs typeface="Arial"/>
              </a:rPr>
              <a:t>ANÁLISE DE DESEMPENHO DE ALGORITMOS MPPT PARA SISTEMAS FOTOVOLTAICOS COM FOCO EM SOBREAMENTO PARCIAL</a:t>
            </a:r>
            <a:endParaRPr sz="2000" dirty="0">
              <a:latin typeface="Arial"/>
              <a:cs typeface="Arial"/>
            </a:endParaRPr>
          </a:p>
          <a:p>
            <a:pPr marL="3251835" algn="ctr">
              <a:lnSpc>
                <a:spcPct val="100000"/>
              </a:lnSpc>
              <a:spcBef>
                <a:spcPts val="2870"/>
              </a:spcBef>
            </a:pPr>
            <a:endParaRPr lang="pt-BR" sz="2000" b="1" dirty="0" smtClean="0">
              <a:latin typeface="Arial"/>
              <a:cs typeface="Arial"/>
            </a:endParaRPr>
          </a:p>
          <a:p>
            <a:pPr marL="3251835" algn="ctr">
              <a:lnSpc>
                <a:spcPct val="100000"/>
              </a:lnSpc>
              <a:spcBef>
                <a:spcPts val="2870"/>
              </a:spcBef>
            </a:pPr>
            <a:r>
              <a:rPr lang="pt-BR" sz="2000" b="1" dirty="0" smtClean="0">
                <a:latin typeface="Arial"/>
                <a:cs typeface="Arial"/>
              </a:rPr>
              <a:t>Aluno: João Alves da Silva Júnior</a:t>
            </a:r>
            <a:endParaRPr sz="2000" dirty="0">
              <a:latin typeface="Arial"/>
              <a:cs typeface="Arial"/>
            </a:endParaRPr>
          </a:p>
          <a:p>
            <a:pPr marL="3207385" algn="ctr">
              <a:lnSpc>
                <a:spcPct val="100000"/>
              </a:lnSpc>
              <a:spcBef>
                <a:spcPts val="1870"/>
              </a:spcBef>
            </a:pPr>
            <a:r>
              <a:rPr lang="pt-BR" sz="2000" b="1" spc="-5" dirty="0" smtClean="0">
                <a:latin typeface="Arial"/>
                <a:cs typeface="Arial"/>
              </a:rPr>
              <a:t>Orientador: Dr. Rui </a:t>
            </a:r>
            <a:r>
              <a:rPr lang="pt-BR" sz="2000" b="1" spc="-5" dirty="0" err="1" smtClean="0">
                <a:latin typeface="Arial"/>
                <a:cs typeface="Arial"/>
              </a:rPr>
              <a:t>Bertho</a:t>
            </a:r>
            <a:r>
              <a:rPr lang="pt-BR" sz="2000" b="1" spc="-5" dirty="0" smtClean="0">
                <a:latin typeface="Arial"/>
                <a:cs typeface="Arial"/>
              </a:rPr>
              <a:t> Junior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2200" y="533400"/>
            <a:ext cx="6079490" cy="107273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065" marR="5080" algn="ctr">
              <a:lnSpc>
                <a:spcPts val="1920"/>
              </a:lnSpc>
              <a:spcBef>
                <a:spcPts val="565"/>
              </a:spcBef>
            </a:pPr>
            <a:r>
              <a:rPr lang="pt-BR" sz="2000" b="1" spc="-10" dirty="0" smtClean="0">
                <a:latin typeface="Arial"/>
                <a:cs typeface="Arial"/>
              </a:rPr>
              <a:t>UNIVERSIDADE FEDERAL DO PIAUÍ (UFPI)</a:t>
            </a:r>
            <a:endParaRPr sz="2000" dirty="0">
              <a:latin typeface="Arial"/>
              <a:cs typeface="Arial"/>
            </a:endParaRPr>
          </a:p>
          <a:p>
            <a:pPr marL="635" algn="ctr">
              <a:lnSpc>
                <a:spcPts val="2160"/>
              </a:lnSpc>
              <a:spcBef>
                <a:spcPts val="1460"/>
              </a:spcBef>
            </a:pPr>
            <a:r>
              <a:rPr sz="2000" b="1" spc="-15" dirty="0">
                <a:latin typeface="Arial"/>
                <a:cs typeface="Arial"/>
              </a:rPr>
              <a:t>Trabalho </a:t>
            </a:r>
            <a:r>
              <a:rPr sz="2000" b="1" dirty="0">
                <a:latin typeface="Arial"/>
                <a:cs typeface="Arial"/>
              </a:rPr>
              <a:t>de Conclusão de Curso </a:t>
            </a:r>
            <a:r>
              <a:rPr sz="2000" b="1" dirty="0" err="1">
                <a:latin typeface="Arial"/>
                <a:cs typeface="Arial"/>
              </a:rPr>
              <a:t>em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lang="pt-BR" sz="2000" b="1" dirty="0" smtClean="0">
                <a:latin typeface="Arial"/>
                <a:cs typeface="Arial"/>
              </a:rPr>
              <a:t>Engenharia Elétrica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81617" y="5867400"/>
            <a:ext cx="472376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000" dirty="0" smtClean="0">
                <a:latin typeface="Arial"/>
                <a:cs typeface="Arial"/>
              </a:rPr>
              <a:t>Teresina</a:t>
            </a:r>
            <a:r>
              <a:rPr sz="2000" dirty="0" smtClean="0">
                <a:latin typeface="Arial"/>
                <a:cs typeface="Arial"/>
              </a:rPr>
              <a:t> (</a:t>
            </a:r>
            <a:r>
              <a:rPr lang="pt-BR" sz="2000" dirty="0" smtClean="0">
                <a:latin typeface="Arial"/>
                <a:cs typeface="Arial"/>
              </a:rPr>
              <a:t>PI</a:t>
            </a:r>
            <a:r>
              <a:rPr sz="2000" dirty="0" smtClean="0">
                <a:latin typeface="Arial"/>
                <a:cs typeface="Arial"/>
              </a:rPr>
              <a:t>), </a:t>
            </a:r>
            <a:r>
              <a:rPr lang="pt-BR" sz="2000" dirty="0" smtClean="0">
                <a:latin typeface="Arial"/>
                <a:cs typeface="Arial"/>
              </a:rPr>
              <a:t>07 de junho de 2019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1032" name="Picture 8" descr="Resultado de imagem para sÃ­mbolo da UF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21765"/>
            <a:ext cx="841554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817531"/>
          </a:xfrm>
          <a:prstGeom prst="rect">
            <a:avLst/>
          </a:prstGeom>
          <a:solidFill>
            <a:srgbClr val="DBEDF4"/>
          </a:solidFill>
        </p:spPr>
        <p:txBody>
          <a:bodyPr vert="horz" wrap="square" lIns="0" tIns="200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4000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  <a:endParaRPr sz="4000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153787"/>
            <a:ext cx="8229600" cy="5958682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065" algn="just">
              <a:spcBef>
                <a:spcPts val="865"/>
              </a:spcBef>
              <a:tabLst>
                <a:tab pos="355600" algn="l"/>
                <a:tab pos="356235" algn="l"/>
              </a:tabLst>
            </a:pPr>
            <a:r>
              <a:rPr lang="pt-BR" sz="3200" spc="-10" dirty="0" smtClean="0">
                <a:latin typeface="Wingdings"/>
                <a:cs typeface="Wingdings"/>
              </a:rPr>
              <a:t>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Definir o sistema fotovoltaico (SFV).</a:t>
            </a:r>
          </a:p>
          <a:p>
            <a:pPr marL="12065">
              <a:spcBef>
                <a:spcPts val="865"/>
              </a:spcBef>
              <a:tabLst>
                <a:tab pos="355600" algn="l"/>
                <a:tab pos="356235" algn="l"/>
              </a:tabLst>
            </a:pPr>
            <a:endParaRPr lang="pt-B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algn="just">
              <a:spcBef>
                <a:spcPts val="865"/>
              </a:spcBef>
              <a:tabLst>
                <a:tab pos="355600" algn="l"/>
                <a:tab pos="356235" algn="l"/>
              </a:tabLst>
            </a:pPr>
            <a:r>
              <a:rPr lang="pt-BR" sz="3200" spc="-10" dirty="0" smtClean="0">
                <a:latin typeface="Wingdings"/>
                <a:cs typeface="Wingdings"/>
              </a:rPr>
              <a:t>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Projetar o conversor CC/CC boost.</a:t>
            </a:r>
          </a:p>
          <a:p>
            <a:pPr marL="12065">
              <a:spcBef>
                <a:spcPts val="865"/>
              </a:spcBef>
              <a:tabLst>
                <a:tab pos="355600" algn="l"/>
                <a:tab pos="356235" algn="l"/>
              </a:tabLst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algn="just">
              <a:spcBef>
                <a:spcPts val="865"/>
              </a:spcBef>
              <a:tabLst>
                <a:tab pos="355600" algn="l"/>
                <a:tab pos="356235" algn="l"/>
              </a:tabLst>
            </a:pPr>
            <a:r>
              <a:rPr lang="pt-BR" sz="3200" spc="-10" dirty="0" smtClean="0">
                <a:latin typeface="Wingdings"/>
                <a:cs typeface="Wingdings"/>
              </a:rPr>
              <a:t>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 os algoritmos em linguagem C.</a:t>
            </a:r>
          </a:p>
          <a:p>
            <a:pPr marL="12065" algn="just">
              <a:spcBef>
                <a:spcPts val="865"/>
              </a:spcBef>
              <a:tabLst>
                <a:tab pos="355600" algn="l"/>
                <a:tab pos="356235" algn="l"/>
              </a:tabLst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algn="just">
              <a:spcBef>
                <a:spcPts val="865"/>
              </a:spcBef>
              <a:tabLst>
                <a:tab pos="355600" algn="l"/>
                <a:tab pos="356235" algn="l"/>
              </a:tabLst>
            </a:pPr>
            <a:r>
              <a:rPr lang="pt-BR" sz="3200" spc="-10" dirty="0" smtClean="0">
                <a:latin typeface="Wingdings"/>
                <a:cs typeface="Wingdings"/>
              </a:rPr>
              <a:t>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 o sistema de controle da Razão 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íclica de Trabalho (D) para geração de PWM.</a:t>
            </a:r>
          </a:p>
          <a:p>
            <a:pPr marL="12065" algn="just">
              <a:spcBef>
                <a:spcPts val="865"/>
              </a:spcBef>
              <a:tabLst>
                <a:tab pos="355600" algn="l"/>
                <a:tab pos="356235" algn="l"/>
              </a:tabLst>
            </a:pPr>
            <a:endParaRPr lang="pt-B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00000"/>
              </a:lnSpc>
              <a:spcBef>
                <a:spcPts val="865"/>
              </a:spcBef>
              <a:tabLst>
                <a:tab pos="355600" algn="l"/>
                <a:tab pos="356235" algn="l"/>
              </a:tabLst>
            </a:pPr>
            <a:endParaRPr sz="3200" dirty="0">
              <a:latin typeface="Calibri"/>
              <a:cs typeface="Calibri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817531"/>
          </a:xfrm>
          <a:prstGeom prst="rect">
            <a:avLst/>
          </a:prstGeom>
          <a:solidFill>
            <a:srgbClr val="DBEDF4"/>
          </a:solidFill>
        </p:spPr>
        <p:txBody>
          <a:bodyPr vert="horz" wrap="square" lIns="0" tIns="200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000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Circuito (Parte 1)</a:t>
            </a:r>
            <a:endParaRPr sz="4000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57199" y="1484662"/>
            <a:ext cx="8229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Figura 2 – SFV conectado a conversor </a:t>
            </a:r>
            <a:r>
              <a:rPr lang="pt-B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boost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353042" y="4863353"/>
            <a:ext cx="2543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Fonte – 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utor.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29" y="2308200"/>
            <a:ext cx="8493812" cy="2340000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3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817531"/>
          </a:xfrm>
          <a:prstGeom prst="rect">
            <a:avLst/>
          </a:prstGeom>
          <a:solidFill>
            <a:srgbClr val="DBEDF4"/>
          </a:solidFill>
        </p:spPr>
        <p:txBody>
          <a:bodyPr vert="horz" wrap="square" lIns="0" tIns="200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000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Circuito (Parte 2)</a:t>
            </a:r>
            <a:endParaRPr sz="4000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57201" y="1828800"/>
            <a:ext cx="8229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Figura 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Circuito de geração de PWM.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353044" y="5029200"/>
            <a:ext cx="2543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Fonte – Autor.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14" y="2700610"/>
            <a:ext cx="8678569" cy="1980000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7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6643"/>
            <a:ext cx="8229600" cy="817531"/>
          </a:xfrm>
          <a:prstGeom prst="rect">
            <a:avLst/>
          </a:prstGeom>
          <a:solidFill>
            <a:srgbClr val="DBEDF4"/>
          </a:solidFill>
        </p:spPr>
        <p:txBody>
          <a:bodyPr vert="horz" wrap="square" lIns="0" tIns="200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000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Algoritmo proposto</a:t>
            </a:r>
            <a:endParaRPr sz="4000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153787"/>
            <a:ext cx="8229600" cy="121122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065" algn="just">
              <a:spcBef>
                <a:spcPts val="865"/>
              </a:spcBef>
              <a:tabLst>
                <a:tab pos="355600" algn="l"/>
                <a:tab pos="356235" algn="l"/>
              </a:tabLst>
            </a:pPr>
            <a:endParaRPr lang="pt-B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00000"/>
              </a:lnSpc>
              <a:spcBef>
                <a:spcPts val="865"/>
              </a:spcBef>
              <a:tabLst>
                <a:tab pos="355600" algn="l"/>
                <a:tab pos="356235" algn="l"/>
              </a:tabLst>
            </a:pPr>
            <a:endParaRPr sz="3200" dirty="0">
              <a:latin typeface="Calibri"/>
              <a:cs typeface="Calibri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7201" y="1766225"/>
            <a:ext cx="82295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è"/>
            </a:pP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Realiza uma varredura dentro de um intervalo útil de D.</a:t>
            </a:r>
          </a:p>
          <a:p>
            <a:pPr marL="457200" indent="-457200" algn="just">
              <a:buFont typeface="Wingdings" panose="05000000000000000000" pitchFamily="2" charset="2"/>
              <a:buChar char="è"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è"/>
            </a:pP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Novas buscas são realizadas se a potência variar acima de um limite desejado.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21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817531"/>
          </a:xfrm>
          <a:prstGeom prst="rect">
            <a:avLst/>
          </a:prstGeom>
          <a:solidFill>
            <a:srgbClr val="DBEDF4"/>
          </a:solidFill>
        </p:spPr>
        <p:txBody>
          <a:bodyPr vert="horz" wrap="square" lIns="0" tIns="200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.1</a:t>
            </a:r>
            <a:r>
              <a:rPr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000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Variável de controle D </a:t>
            </a:r>
            <a:endParaRPr sz="4000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-76200" y="1540820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Figura 4 – Obtenção de D.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276842" y="4888750"/>
            <a:ext cx="2249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Fonte –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utor.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14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83" y="2396395"/>
            <a:ext cx="767302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9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2971800"/>
            <a:ext cx="64770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 RESULTADOS</a:t>
            </a:r>
            <a:endParaRPr sz="40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93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817531"/>
          </a:xfrm>
          <a:prstGeom prst="rect">
            <a:avLst/>
          </a:prstGeom>
          <a:solidFill>
            <a:srgbClr val="DBEDF4"/>
          </a:solidFill>
        </p:spPr>
        <p:txBody>
          <a:bodyPr vert="horz" wrap="square" lIns="0" tIns="200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1 Definição dos testes</a:t>
            </a:r>
            <a:endParaRPr sz="4000" spc="-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760" y="1295400"/>
            <a:ext cx="8412480" cy="5056896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69900" marR="5715" indent="-457200" algn="just">
              <a:lnSpc>
                <a:spcPct val="90000"/>
              </a:lnSpc>
              <a:spcBef>
                <a:spcPts val="484"/>
              </a:spcBef>
              <a:buFont typeface="Wingdings" panose="05000000000000000000" pitchFamily="2" charset="2"/>
              <a:buChar char="è"/>
              <a:tabLst>
                <a:tab pos="355600" algn="l"/>
              </a:tabLst>
            </a:pPr>
            <a:r>
              <a:rPr lang="pt-BR" sz="3200" spc="-5" dirty="0" smtClean="0">
                <a:latin typeface="Calibri"/>
                <a:cs typeface="Calibri"/>
              </a:rPr>
              <a:t>Execução de testes para cada algoritmo sob 5 situações de operação.</a:t>
            </a:r>
          </a:p>
          <a:p>
            <a:pPr marL="469900" marR="5715" indent="-457200" algn="just">
              <a:lnSpc>
                <a:spcPct val="90000"/>
              </a:lnSpc>
              <a:spcBef>
                <a:spcPts val="484"/>
              </a:spcBef>
              <a:buFont typeface="Wingdings" panose="05000000000000000000" pitchFamily="2" charset="2"/>
              <a:buChar char="è"/>
              <a:tabLst>
                <a:tab pos="355600" algn="l"/>
              </a:tabLst>
            </a:pPr>
            <a:endParaRPr lang="pt-BR" sz="3200" spc="-5" dirty="0" smtClean="0">
              <a:latin typeface="Calibri"/>
              <a:cs typeface="Calibri"/>
            </a:endParaRPr>
          </a:p>
          <a:p>
            <a:pPr algn="just"/>
            <a:r>
              <a:rPr lang="pt-BR" dirty="0" smtClean="0"/>
              <a:t>	</a:t>
            </a:r>
            <a:r>
              <a:rPr lang="pt-B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500 W/m² e 45 ºC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900 W/m² e 45 ºC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 ºC e 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metade a </a:t>
            </a:r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500 W/m² 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 outra a </a:t>
            </a:r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900 W/m².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t-B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Quatro módulos 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1000 W/m² 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 ºC, dois a 700  	W/m² e 40 ºC 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restante a 400W/m² e 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 </a:t>
            </a:r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ºC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ariação 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homogênea </a:t>
            </a:r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onde cada uma perdura 1 s. 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irradiação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 [</a:t>
            </a:r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W/m²] 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 conforme os </a:t>
            </a:r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valores a 	seguir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1000, 500, 800, 600, 1000. Já a </a:t>
            </a:r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temperatura, em 	[ºC]: 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25, 20, 35, 30, 45.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03073"/>
              </p:ext>
            </p:extLst>
          </p:nvPr>
        </p:nvGraphicFramePr>
        <p:xfrm>
          <a:off x="358785" y="2311995"/>
          <a:ext cx="8229600" cy="28803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752600"/>
                <a:gridCol w="1676400"/>
                <a:gridCol w="1600200"/>
                <a:gridCol w="1600200"/>
                <a:gridCol w="1600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SITUAÇÃO</a:t>
                      </a:r>
                      <a:endParaRPr lang="pt-BR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BR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BR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pt-BR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</a:t>
                      </a:r>
                      <a:r>
                        <a:rPr lang="pt-BR" sz="2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2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---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---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1.105,1 W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1.227,2 W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</a:t>
                      </a:r>
                      <a:r>
                        <a:rPr lang="pt-BR" sz="2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BR" sz="2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---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---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---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1.156,1 W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600" u="none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</a:t>
                      </a:r>
                      <a:endParaRPr lang="pt-BR" sz="2600" b="1" i="0" u="none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u="sng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1.223,9 W</a:t>
                      </a:r>
                      <a:endParaRPr lang="pt-BR" sz="2600" b="1" i="0" u="sng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u="sng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2.210,3 W</a:t>
                      </a:r>
                      <a:endParaRPr lang="pt-BR" sz="2600" b="1" i="0" u="sng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u="sng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1.343,8 W</a:t>
                      </a:r>
                      <a:endParaRPr lang="pt-BR" sz="2600" b="1" i="0" u="sng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u="sng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1.444 W</a:t>
                      </a:r>
                      <a:endParaRPr lang="pt-BR" sz="2600" b="1" i="0" u="sng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600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pt-BR" sz="2600" u="none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</a:t>
                      </a:r>
                      <a:endParaRPr lang="pt-BR" sz="2600" b="1" i="0" u="none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u="sn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278,9 V</a:t>
                      </a:r>
                      <a:endParaRPr lang="pt-BR" sz="2600" b="1" i="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u="sn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284 V</a:t>
                      </a:r>
                      <a:endParaRPr lang="pt-BR" sz="2600" b="1" i="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u="sn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297 V</a:t>
                      </a:r>
                      <a:endParaRPr lang="pt-BR" sz="2600" b="1" i="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u="sn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226,57 V</a:t>
                      </a:r>
                      <a:endParaRPr lang="pt-BR" sz="2600" b="1" i="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600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pt-BR" sz="2600" u="none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</a:t>
                      </a:r>
                      <a:endParaRPr lang="pt-BR" sz="2600" b="1" i="0" u="none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u="sn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4,3728 A</a:t>
                      </a:r>
                      <a:endParaRPr lang="pt-BR" sz="2600" b="1" i="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u="sn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7,7837 A</a:t>
                      </a:r>
                      <a:endParaRPr lang="pt-BR" sz="2600" b="1" i="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u="sn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4,5240</a:t>
                      </a:r>
                      <a:r>
                        <a:rPr lang="pt-BR" sz="2600" u="sng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</a:t>
                      </a:r>
                      <a:endParaRPr lang="pt-BR" sz="2600" b="1" i="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u="sn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6,3291 A</a:t>
                      </a:r>
                      <a:endParaRPr lang="pt-BR" sz="2600" b="1" i="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Retângulo 22"/>
          <p:cNvSpPr/>
          <p:nvPr/>
        </p:nvSpPr>
        <p:spPr>
          <a:xfrm>
            <a:off x="309371" y="1600200"/>
            <a:ext cx="832388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Tabela 1 – Dados relacionados aos máximos locais e globais.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433291" y="5410200"/>
            <a:ext cx="210192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Fonte – 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utor.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817531"/>
          </a:xfrm>
          <a:prstGeom prst="rect">
            <a:avLst/>
          </a:prstGeom>
          <a:solidFill>
            <a:srgbClr val="DBEDF4"/>
          </a:solidFill>
        </p:spPr>
        <p:txBody>
          <a:bodyPr vert="horz" wrap="square" lIns="0" tIns="200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Metas</a:t>
            </a:r>
            <a:endParaRPr sz="4000" spc="-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423241" y="1611124"/>
            <a:ext cx="258596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Sob a situação 1.</a:t>
            </a:r>
            <a:endParaRPr lang="pt-BR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23241" y="4201924"/>
            <a:ext cx="260199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Sob a situação 2.</a:t>
            </a:r>
            <a:endParaRPr lang="pt-BR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"/>
          <p:cNvSpPr txBox="1">
            <a:spLocks noGrp="1"/>
          </p:cNvSpPr>
          <p:nvPr>
            <p:ph type="title"/>
          </p:nvPr>
        </p:nvSpPr>
        <p:spPr>
          <a:xfrm>
            <a:off x="457200" y="98768"/>
            <a:ext cx="8229600" cy="817531"/>
          </a:xfrm>
          <a:prstGeom prst="rect">
            <a:avLst/>
          </a:prstGeom>
          <a:solidFill>
            <a:srgbClr val="DBEDF4"/>
          </a:solidFill>
        </p:spPr>
        <p:txBody>
          <a:bodyPr vert="horz" wrap="square" lIns="0" tIns="200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3 Algoritmo P&amp;O</a:t>
            </a:r>
            <a:endParaRPr sz="4000" spc="-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684" y="4594200"/>
            <a:ext cx="6316731" cy="2340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84" y="1981200"/>
            <a:ext cx="6316731" cy="2340000"/>
          </a:xfrm>
          <a:prstGeom prst="rect">
            <a:avLst/>
          </a:prstGeom>
        </p:spPr>
      </p:pic>
      <p:sp>
        <p:nvSpPr>
          <p:cNvPr id="21" name="Espaço Reservado para Número de Slide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18</a:t>
            </a:fld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907279" y="1076980"/>
            <a:ext cx="6933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Figura 5 – Comportamento do algoritmo P&amp;O.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9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83" y="4267200"/>
            <a:ext cx="6802631" cy="2520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684" y="1506377"/>
            <a:ext cx="6802631" cy="252000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423241" y="988200"/>
            <a:ext cx="258596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Sob a situação 3.</a:t>
            </a:r>
            <a:endParaRPr lang="pt-BR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23241" y="3841138"/>
            <a:ext cx="260199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 Sob a situação 4.</a:t>
            </a:r>
            <a:endParaRPr lang="pt-BR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"/>
          <p:cNvSpPr txBox="1">
            <a:spLocks noGrp="1"/>
          </p:cNvSpPr>
          <p:nvPr>
            <p:ph type="title"/>
          </p:nvPr>
        </p:nvSpPr>
        <p:spPr>
          <a:xfrm>
            <a:off x="457200" y="98768"/>
            <a:ext cx="8229600" cy="817531"/>
          </a:xfrm>
          <a:prstGeom prst="rect">
            <a:avLst/>
          </a:prstGeom>
          <a:solidFill>
            <a:srgbClr val="DBEDF4"/>
          </a:solidFill>
        </p:spPr>
        <p:txBody>
          <a:bodyPr vert="horz" wrap="square" lIns="0" tIns="200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3 Algoritmo P&amp;O</a:t>
            </a:r>
            <a:endParaRPr sz="4000" spc="-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733800" y="6389911"/>
            <a:ext cx="20295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Fonte – </a:t>
            </a: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utor.</a:t>
            </a:r>
            <a:endParaRPr lang="pt-B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23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817531"/>
          </a:xfrm>
          <a:prstGeom prst="rect">
            <a:avLst/>
          </a:prstGeom>
          <a:solidFill>
            <a:srgbClr val="DBEDF4"/>
          </a:solidFill>
        </p:spPr>
        <p:txBody>
          <a:bodyPr vert="horz" wrap="square" lIns="0" tIns="200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 OBJETIVOS</a:t>
            </a:r>
            <a:endParaRPr sz="40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806" y="1524000"/>
            <a:ext cx="8074025" cy="60997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just">
              <a:spcBef>
                <a:spcPts val="105"/>
              </a:spcBef>
              <a:tabLst>
                <a:tab pos="356235" algn="l"/>
              </a:tabLst>
            </a:pPr>
            <a:r>
              <a:rPr lang="pt-BR" sz="3200" spc="-10" dirty="0" smtClean="0">
                <a:latin typeface="Wingdings"/>
                <a:cs typeface="Wingdings"/>
              </a:rPr>
              <a:t>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Avaliar o desempenho dos algoritmos MPPT tradicionais sobretudo em sombreamento parcial.</a:t>
            </a:r>
          </a:p>
          <a:p>
            <a:pPr marL="12065" marR="5080" algn="just">
              <a:spcBef>
                <a:spcPts val="105"/>
              </a:spcBef>
              <a:tabLst>
                <a:tab pos="356235" algn="l"/>
              </a:tabLst>
            </a:pPr>
            <a:endParaRPr lang="pt-B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5080" lvl="2" indent="144000" algn="just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356235" algn="l"/>
              </a:tabLst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Projetar um conversor CC/CC </a:t>
            </a:r>
            <a:r>
              <a:rPr lang="pt-B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boost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marR="5080" lvl="2" indent="144000" algn="just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356235" algn="l"/>
              </a:tabLst>
            </a:pPr>
            <a:endParaRPr lang="pt-B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5080" lvl="2" indent="144000" algn="just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356235" algn="l"/>
              </a:tabLst>
            </a:pP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Simular as principais técnicas MPPT no PSIM®.</a:t>
            </a:r>
          </a:p>
          <a:p>
            <a:pPr marL="457200" marR="5080" lvl="2" indent="144000" algn="just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356235" algn="l"/>
              </a:tabLst>
            </a:pPr>
            <a:endParaRPr lang="pt-B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5080" lvl="2" indent="144000" algn="just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356235" algn="l"/>
              </a:tabLst>
            </a:pP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Propor um algoritmo capaz de encontrar o Ponto de Máxima Potência (PMP) de um sistema fotovoltaico, mesmo em sombreamento parcial.</a:t>
            </a:r>
          </a:p>
          <a:p>
            <a:pPr marL="12065" marR="5080" algn="just">
              <a:spcBef>
                <a:spcPts val="105"/>
              </a:spcBef>
              <a:tabLst>
                <a:tab pos="356235" algn="l"/>
              </a:tabLst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080" algn="just">
              <a:spcBef>
                <a:spcPts val="105"/>
              </a:spcBef>
              <a:tabLst>
                <a:tab pos="356235" algn="l"/>
              </a:tabLst>
            </a:pPr>
            <a:endParaRPr lang="pt-B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080" algn="just">
              <a:lnSpc>
                <a:spcPct val="100000"/>
              </a:lnSpc>
              <a:spcBef>
                <a:spcPts val="105"/>
              </a:spcBef>
              <a:tabLst>
                <a:tab pos="356235" algn="l"/>
              </a:tabLst>
            </a:pPr>
            <a:endParaRPr sz="3200" dirty="0">
              <a:latin typeface="Calibri"/>
              <a:cs typeface="Calibri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024422"/>
              </p:ext>
            </p:extLst>
          </p:nvPr>
        </p:nvGraphicFramePr>
        <p:xfrm>
          <a:off x="228600" y="2532147"/>
          <a:ext cx="8686800" cy="29260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28800"/>
                <a:gridCol w="1645920"/>
                <a:gridCol w="1737360"/>
                <a:gridCol w="1737360"/>
                <a:gridCol w="17373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Dados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Situação 1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Situação</a:t>
                      </a:r>
                      <a:r>
                        <a:rPr lang="pt-BR" sz="2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Situação</a:t>
                      </a:r>
                      <a:r>
                        <a:rPr lang="pt-BR" sz="2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Situação</a:t>
                      </a:r>
                      <a:r>
                        <a:rPr lang="pt-BR" sz="2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MG-P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15,2 W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20,6 W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244,1 W</a:t>
                      </a:r>
                      <a:endParaRPr lang="pt-BR" sz="2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228,6 W</a:t>
                      </a:r>
                      <a:endParaRPr lang="pt-BR" sz="2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pt-BR" sz="2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</a:t>
                      </a:r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V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-0,8</a:t>
                      </a:r>
                      <a:r>
                        <a:rPr lang="pt-BR" sz="2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</a:t>
                      </a:r>
                      <a:endParaRPr lang="pt-BR" sz="2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0,42 V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154,76 V</a:t>
                      </a:r>
                      <a:endParaRPr lang="pt-BR" sz="2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84,33 V</a:t>
                      </a:r>
                      <a:endParaRPr lang="pt-BR" sz="2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∆V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5,34 V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7,77 V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5,41 V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5,48 V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pt-BR" sz="2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</a:t>
                      </a:r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-0,002 A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-0,009</a:t>
                      </a:r>
                      <a:r>
                        <a:rPr lang="pt-BR" sz="2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-3,24</a:t>
                      </a:r>
                      <a:r>
                        <a:rPr lang="pt-BR" sz="26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</a:t>
                      </a:r>
                      <a:endParaRPr lang="pt-BR" sz="2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-2,29 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∆I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0,083 A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0,2105 A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0,3005 A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0,3332 A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228599" y="1676400"/>
            <a:ext cx="8686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Tabela 2 – Resultados para o algoritmo P&amp;O.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433290" y="5715000"/>
            <a:ext cx="210192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Fonte – 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utor.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817531"/>
          </a:xfrm>
          <a:prstGeom prst="rect">
            <a:avLst/>
          </a:prstGeom>
          <a:solidFill>
            <a:srgbClr val="DBEDF4"/>
          </a:solidFill>
        </p:spPr>
        <p:txBody>
          <a:bodyPr vert="horz" wrap="square" lIns="0" tIns="200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3 Algoritmo P&amp;O</a:t>
            </a:r>
            <a:endParaRPr sz="4000" spc="-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31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521606"/>
              </p:ext>
            </p:extLst>
          </p:nvPr>
        </p:nvGraphicFramePr>
        <p:xfrm>
          <a:off x="228600" y="2432823"/>
          <a:ext cx="8686800" cy="29260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676400"/>
                <a:gridCol w="1828800"/>
                <a:gridCol w="1706880"/>
                <a:gridCol w="1737360"/>
                <a:gridCol w="17373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Dados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Situação 1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Situação</a:t>
                      </a:r>
                      <a:r>
                        <a:rPr lang="pt-BR" sz="2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Situação</a:t>
                      </a:r>
                      <a:r>
                        <a:rPr lang="pt-BR" sz="2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Situação</a:t>
                      </a:r>
                      <a:r>
                        <a:rPr lang="pt-BR" sz="2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MG-P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15,2 W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20,6 W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244,1 W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228,6 W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pt-BR" sz="2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</a:t>
                      </a:r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-0,8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0,42 V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154,76 V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84,33 V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∆V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5,41 V</a:t>
                      </a:r>
                      <a:endParaRPr lang="pt-BR" sz="2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7,47 V</a:t>
                      </a:r>
                      <a:endParaRPr lang="pt-BR" sz="2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5,22 V</a:t>
                      </a:r>
                      <a:endParaRPr lang="pt-BR" sz="2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5,54 V</a:t>
                      </a:r>
                      <a:endParaRPr lang="pt-BR" sz="2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pt-BR" sz="2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</a:t>
                      </a:r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-0,002 A</a:t>
                      </a:r>
                      <a:endParaRPr lang="pt-BR" sz="2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-0,009</a:t>
                      </a:r>
                      <a:r>
                        <a:rPr lang="pt-BR" sz="2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</a:t>
                      </a:r>
                      <a:endParaRPr lang="pt-BR" sz="2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-3,24 A</a:t>
                      </a:r>
                      <a:endParaRPr lang="pt-BR" sz="2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-2,29 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∆I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0,0822 A</a:t>
                      </a:r>
                      <a:endParaRPr lang="pt-BR" sz="2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0,2018 A</a:t>
                      </a:r>
                      <a:endParaRPr lang="pt-BR" sz="2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0,3064 A</a:t>
                      </a:r>
                      <a:endParaRPr lang="pt-BR" sz="2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0,3497 A</a:t>
                      </a:r>
                      <a:endParaRPr lang="pt-BR" sz="2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304797" y="1676400"/>
            <a:ext cx="8686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Tabela 3 – Resultados para o algoritmo CI.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509488" y="5638800"/>
            <a:ext cx="210192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Fonte – Autor.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817531"/>
          </a:xfrm>
          <a:prstGeom prst="rect">
            <a:avLst/>
          </a:prstGeom>
          <a:solidFill>
            <a:srgbClr val="DBEDF4"/>
          </a:solidFill>
        </p:spPr>
        <p:txBody>
          <a:bodyPr vert="horz" wrap="square" lIns="0" tIns="200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Algoritmo CI</a:t>
            </a:r>
            <a:endParaRPr sz="4000" spc="-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46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423241" y="1524000"/>
            <a:ext cx="258596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Sob a situação 1.</a:t>
            </a:r>
            <a:endParaRPr lang="pt-BR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23241" y="4201924"/>
            <a:ext cx="260199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Sob a situação 2.</a:t>
            </a:r>
            <a:endParaRPr lang="pt-BR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"/>
          <p:cNvSpPr txBox="1">
            <a:spLocks noGrp="1"/>
          </p:cNvSpPr>
          <p:nvPr>
            <p:ph type="title"/>
          </p:nvPr>
        </p:nvSpPr>
        <p:spPr>
          <a:xfrm>
            <a:off x="457200" y="98768"/>
            <a:ext cx="8229600" cy="817531"/>
          </a:xfrm>
          <a:prstGeom prst="rect">
            <a:avLst/>
          </a:prstGeom>
          <a:solidFill>
            <a:srgbClr val="DBEDF4"/>
          </a:solidFill>
        </p:spPr>
        <p:txBody>
          <a:bodyPr vert="horz" wrap="square" lIns="0" tIns="200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Algoritmo proposto</a:t>
            </a:r>
            <a:endParaRPr sz="4000" spc="-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Espaço Reservado para Número de Slide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22</a:t>
            </a:fld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907279" y="990600"/>
            <a:ext cx="7451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Figura 6 – Comportamento do algoritmo proposto.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69" y="4594200"/>
            <a:ext cx="7012753" cy="2340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65" y="1905000"/>
            <a:ext cx="7012757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62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423241" y="1066800"/>
            <a:ext cx="258596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Sob a situação 3.</a:t>
            </a:r>
            <a:endParaRPr lang="pt-BR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80317" y="3733800"/>
            <a:ext cx="260199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 Sob a situação 4.</a:t>
            </a:r>
            <a:endParaRPr lang="pt-BR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"/>
          <p:cNvSpPr txBox="1">
            <a:spLocks noGrp="1"/>
          </p:cNvSpPr>
          <p:nvPr>
            <p:ph type="title"/>
          </p:nvPr>
        </p:nvSpPr>
        <p:spPr>
          <a:xfrm>
            <a:off x="457200" y="98768"/>
            <a:ext cx="8229600" cy="817531"/>
          </a:xfrm>
          <a:prstGeom prst="rect">
            <a:avLst/>
          </a:prstGeom>
          <a:solidFill>
            <a:srgbClr val="DBEDF4"/>
          </a:solidFill>
        </p:spPr>
        <p:txBody>
          <a:bodyPr vert="horz" wrap="square" lIns="0" tIns="200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Algoritmo proposto</a:t>
            </a:r>
            <a:endParaRPr sz="4000" spc="-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733800" y="6389911"/>
            <a:ext cx="20295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Fonte – Autor.</a:t>
            </a:r>
            <a:endParaRPr lang="pt-B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23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191000"/>
            <a:ext cx="6316731" cy="2340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99" y="1524000"/>
            <a:ext cx="6316731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4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234741"/>
              </p:ext>
            </p:extLst>
          </p:nvPr>
        </p:nvGraphicFramePr>
        <p:xfrm>
          <a:off x="228599" y="2514600"/>
          <a:ext cx="8686800" cy="29260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28801"/>
                <a:gridCol w="1645919"/>
                <a:gridCol w="1737360"/>
                <a:gridCol w="1737360"/>
                <a:gridCol w="17373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Dados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Situação 1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Situação</a:t>
                      </a:r>
                      <a:r>
                        <a:rPr lang="pt-BR" sz="2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Situação</a:t>
                      </a:r>
                      <a:r>
                        <a:rPr lang="pt-BR" sz="2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Situação</a:t>
                      </a:r>
                      <a:r>
                        <a:rPr lang="pt-BR" sz="2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MG-P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10,9 W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W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18,4 W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18,9 W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pt-BR" sz="2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</a:t>
                      </a:r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V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6,73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-1,55 V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8,71 V</a:t>
                      </a:r>
                      <a:endParaRPr lang="pt-BR" sz="2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-3,07 V</a:t>
                      </a:r>
                      <a:endParaRPr lang="pt-BR" sz="2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∆V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0,21 V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0,37 V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0,22 V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0,30 V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pt-BR" sz="2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</a:t>
                      </a:r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-0,100 A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0,045 A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-0,091 A</a:t>
                      </a:r>
                      <a:endParaRPr lang="pt-BR" sz="2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0,110 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∆I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0,0022 A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0,0109 A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0,0019 A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0,0129 A</a:t>
                      </a:r>
                      <a:endParaRPr lang="pt-BR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228599" y="1676400"/>
            <a:ext cx="8686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Tabela 4 – Resultados para o algoritmo proposto.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472211" y="5562600"/>
            <a:ext cx="210192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Fonte – Autor.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817531"/>
          </a:xfrm>
          <a:prstGeom prst="rect">
            <a:avLst/>
          </a:prstGeom>
          <a:solidFill>
            <a:srgbClr val="DBEDF4"/>
          </a:solidFill>
        </p:spPr>
        <p:txBody>
          <a:bodyPr vert="horz" wrap="square" lIns="0" tIns="200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Algoritmo proposto</a:t>
            </a:r>
            <a:endParaRPr sz="4000" spc="-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79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28600" y="1371600"/>
            <a:ext cx="8686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Tabela 5 – Análise comparativa sob a situação 5.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509488" y="5715000"/>
            <a:ext cx="210192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Fonte – Autor.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a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9278305"/>
                  </p:ext>
                </p:extLst>
              </p:nvPr>
            </p:nvGraphicFramePr>
            <p:xfrm>
              <a:off x="342900" y="2071402"/>
              <a:ext cx="8458200" cy="3436239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905003"/>
                    <a:gridCol w="1485897"/>
                    <a:gridCol w="1295400"/>
                    <a:gridCol w="1905000"/>
                    <a:gridCol w="18669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Algoritmo</a:t>
                          </a:r>
                          <a:endParaRPr lang="pt-BR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P&amp;O</a:t>
                          </a:r>
                          <a:endParaRPr lang="pt-BR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CI</a:t>
                          </a:r>
                          <a:endParaRPr lang="pt-BR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AutoNum type="alphaUcPeriod"/>
                          </a:pPr>
                          <a:r>
                            <a:rPr lang="pt-BR" sz="26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Proposto</a:t>
                          </a:r>
                          <a:endParaRPr lang="pt-BR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Melhor</a:t>
                          </a:r>
                          <a:endParaRPr lang="pt-BR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6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pt-BR" sz="2600" strike="noStrike" cap="none" baseline="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MG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600" strike="noStrike" cap="none" baseline="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600" strike="noStrike" cap="none" baseline="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P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600" baseline="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(%)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6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6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0,72 %</a:t>
                          </a:r>
                          <a:endParaRPr lang="pt-BR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0,72 %</a:t>
                          </a:r>
                          <a:endParaRPr lang="pt-BR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0,42 %</a:t>
                          </a:r>
                          <a:endParaRPr lang="pt-BR" sz="2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457200" indent="-457200" algn="ctr">
                            <a:buAutoNum type="alphaUcPeriod"/>
                          </a:pPr>
                          <a:r>
                            <a:rPr lang="pt-BR" sz="2600" baseline="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Proposto</a:t>
                          </a:r>
                          <a:endParaRPr lang="pt-BR" sz="2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6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pt-BR" sz="26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V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600" baseline="-250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MP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6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–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6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V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6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(%)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6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-8,83 %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-8,83 %</a:t>
                          </a:r>
                          <a:endParaRPr lang="pt-BR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-9,62 %</a:t>
                          </a:r>
                          <a:endParaRPr lang="pt-BR" sz="260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P&amp;O/CI</a:t>
                          </a:r>
                          <a:endParaRPr lang="pt-BR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6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pt-BR" sz="2600" b="0" i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I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600" baseline="-250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MP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6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–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600" b="0" i="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I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26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(%)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6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-0,04%</a:t>
                          </a:r>
                          <a:endParaRPr lang="pt-BR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-0,05 %</a:t>
                          </a:r>
                          <a:endParaRPr lang="pt-BR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0,66 %</a:t>
                          </a:r>
                          <a:endParaRPr lang="pt-BR" sz="260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P&amp;O</a:t>
                          </a:r>
                          <a:endParaRPr lang="pt-BR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∆V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7,24 V</a:t>
                          </a:r>
                          <a:endParaRPr lang="pt-BR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8,50 V</a:t>
                          </a:r>
                          <a:endParaRPr lang="pt-BR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0,32 V</a:t>
                          </a:r>
                          <a:endParaRPr lang="pt-BR" sz="2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457200" indent="-457200" algn="ctr">
                            <a:buAutoNum type="alphaUcPeriod"/>
                          </a:pPr>
                          <a:r>
                            <a:rPr lang="pt-BR" sz="2600" baseline="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Proposto</a:t>
                          </a:r>
                          <a:endParaRPr lang="pt-BR" sz="260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∆I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0,22 A</a:t>
                          </a:r>
                          <a:endParaRPr lang="pt-BR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0,21 A</a:t>
                          </a:r>
                          <a:endParaRPr lang="pt-BR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0,01 A</a:t>
                          </a:r>
                          <a:endParaRPr lang="pt-BR" sz="2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457200" indent="-457200" algn="ctr">
                            <a:buAutoNum type="alphaUcPeriod"/>
                          </a:pPr>
                          <a:r>
                            <a:rPr lang="pt-BR" sz="2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Proposto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Tempo</a:t>
                          </a:r>
                          <a:r>
                            <a:rPr lang="pt-BR" sz="26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de R.</a:t>
                          </a:r>
                          <a:endParaRPr lang="pt-BR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88 </a:t>
                          </a:r>
                          <a:r>
                            <a:rPr lang="pt-BR" sz="26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ms</a:t>
                          </a:r>
                          <a:endParaRPr lang="pt-BR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89,8 </a:t>
                          </a:r>
                          <a:r>
                            <a:rPr lang="pt-BR" sz="26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ms</a:t>
                          </a:r>
                          <a:endParaRPr lang="pt-BR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160 </a:t>
                          </a:r>
                          <a:r>
                            <a:rPr lang="pt-BR" sz="2600" dirty="0" err="1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ms</a:t>
                          </a:r>
                          <a:endParaRPr lang="pt-BR" sz="2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P&amp;O</a:t>
                          </a:r>
                          <a:endParaRPr lang="pt-BR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a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9278305"/>
                  </p:ext>
                </p:extLst>
              </p:nvPr>
            </p:nvGraphicFramePr>
            <p:xfrm>
              <a:off x="342900" y="2071402"/>
              <a:ext cx="8458200" cy="3436239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905003"/>
                    <a:gridCol w="1485897"/>
                    <a:gridCol w="1295400"/>
                    <a:gridCol w="1905000"/>
                    <a:gridCol w="1866900"/>
                  </a:tblGrid>
                  <a:tr h="487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Algoritmo</a:t>
                          </a:r>
                          <a:endParaRPr lang="pt-BR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P&amp;O</a:t>
                          </a:r>
                          <a:endParaRPr lang="pt-BR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CI</a:t>
                          </a:r>
                          <a:endParaRPr lang="pt-BR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AutoNum type="alphaUcPeriod"/>
                          </a:pPr>
                          <a:r>
                            <a:rPr lang="pt-BR" sz="26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Proposto</a:t>
                          </a:r>
                          <a:endParaRPr lang="pt-BR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Melhor</a:t>
                          </a:r>
                          <a:endParaRPr lang="pt-BR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95173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107317" r="-343770" b="-521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0,72 %</a:t>
                          </a:r>
                          <a:endParaRPr lang="pt-BR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0,72 %</a:t>
                          </a:r>
                          <a:endParaRPr lang="pt-BR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0,42 %</a:t>
                          </a:r>
                          <a:endParaRPr lang="pt-BR" sz="2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457200" indent="-457200" algn="ctr">
                            <a:buAutoNum type="alphaUcPeriod"/>
                          </a:pPr>
                          <a:r>
                            <a:rPr lang="pt-BR" sz="2600" baseline="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Proposto</a:t>
                          </a:r>
                          <a:endParaRPr lang="pt-BR" sz="2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95173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209877" r="-343770" b="-428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-8,83 %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-8,83 %</a:t>
                          </a:r>
                          <a:endParaRPr lang="pt-BR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-9,62 %</a:t>
                          </a:r>
                          <a:endParaRPr lang="pt-BR" sz="260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P&amp;O/CI</a:t>
                          </a:r>
                          <a:endParaRPr lang="pt-BR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95173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309877" r="-343770" b="-328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-0,04%</a:t>
                          </a:r>
                          <a:endParaRPr lang="pt-BR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-0,05 %</a:t>
                          </a:r>
                          <a:endParaRPr lang="pt-BR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0,66 %</a:t>
                          </a:r>
                          <a:endParaRPr lang="pt-BR" sz="260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P&amp;O</a:t>
                          </a:r>
                          <a:endParaRPr lang="pt-BR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8768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∆V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7,24 V</a:t>
                          </a:r>
                          <a:endParaRPr lang="pt-BR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8,50 V</a:t>
                          </a:r>
                          <a:endParaRPr lang="pt-BR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0,32 V</a:t>
                          </a:r>
                          <a:endParaRPr lang="pt-BR" sz="2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457200" indent="-457200" algn="ctr">
                            <a:buAutoNum type="alphaUcPeriod"/>
                          </a:pPr>
                          <a:r>
                            <a:rPr lang="pt-BR" sz="2600" baseline="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Proposto</a:t>
                          </a:r>
                          <a:endParaRPr lang="pt-BR" sz="260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8768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∆I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0,22 A</a:t>
                          </a:r>
                          <a:endParaRPr lang="pt-BR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0,21 A</a:t>
                          </a:r>
                          <a:endParaRPr lang="pt-BR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0,01 A</a:t>
                          </a:r>
                          <a:endParaRPr lang="pt-BR" sz="2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457200" indent="-457200" algn="ctr">
                            <a:buAutoNum type="alphaUcPeriod"/>
                          </a:pPr>
                          <a:r>
                            <a:rPr lang="pt-BR" sz="2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Proposto</a:t>
                          </a:r>
                        </a:p>
                      </a:txBody>
                      <a:tcPr/>
                    </a:tc>
                  </a:tr>
                  <a:tr h="487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Tempo</a:t>
                          </a:r>
                          <a:r>
                            <a:rPr lang="pt-BR" sz="26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de R.</a:t>
                          </a:r>
                          <a:endParaRPr lang="pt-BR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88 </a:t>
                          </a:r>
                          <a:r>
                            <a:rPr lang="pt-BR" sz="26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ms</a:t>
                          </a:r>
                          <a:endParaRPr lang="pt-BR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89,8 </a:t>
                          </a:r>
                          <a:r>
                            <a:rPr lang="pt-BR" sz="26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ms</a:t>
                          </a:r>
                          <a:endParaRPr lang="pt-BR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160 </a:t>
                          </a:r>
                          <a:r>
                            <a:rPr lang="pt-BR" sz="2600" dirty="0" err="1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ms</a:t>
                          </a:r>
                          <a:endParaRPr lang="pt-BR" sz="2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P&amp;O</a:t>
                          </a:r>
                          <a:endParaRPr lang="pt-BR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817531"/>
          </a:xfrm>
          <a:prstGeom prst="rect">
            <a:avLst/>
          </a:prstGeom>
          <a:solidFill>
            <a:srgbClr val="DBEDF4"/>
          </a:solidFill>
        </p:spPr>
        <p:txBody>
          <a:bodyPr vert="horz" wrap="square" lIns="0" tIns="200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Análise comparativa</a:t>
            </a:r>
            <a:endParaRPr sz="4000" spc="-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78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2971800"/>
            <a:ext cx="64770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6. CONCLUSÃO</a:t>
            </a:r>
            <a:endParaRPr sz="40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79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199" y="533400"/>
            <a:ext cx="8229600" cy="852156"/>
          </a:xfrm>
          <a:prstGeom prst="rect">
            <a:avLst/>
          </a:prstGeom>
          <a:solidFill>
            <a:srgbClr val="DBEDF4"/>
          </a:solidFill>
        </p:spPr>
        <p:txBody>
          <a:bodyPr vert="horz" wrap="square" lIns="0" tIns="2343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45"/>
              </a:spcBef>
            </a:pPr>
            <a:r>
              <a:rPr lang="pt-BR" sz="4000" spc="-5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4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4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1 Algoritmos tradicionais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441" y="1752600"/>
            <a:ext cx="8413115" cy="4844916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indent="-342900" algn="just"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è"/>
              <a:tabLst>
                <a:tab pos="355600" algn="l"/>
              </a:tabLst>
            </a:pPr>
            <a:r>
              <a:rPr lang="pt-BR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Baixa complexidade, excelente tempo de resposta e ótimo desempenho sob condições homogêneas.</a:t>
            </a:r>
          </a:p>
          <a:p>
            <a:pPr indent="-342900" algn="just"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è"/>
              <a:tabLst>
                <a:tab pos="355600" algn="l"/>
              </a:tabLst>
            </a:pPr>
            <a:endParaRPr lang="pt-BR" sz="2800" spc="-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algn="just"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è"/>
              <a:tabLst>
                <a:tab pos="355600" algn="l"/>
              </a:tabLst>
            </a:pPr>
            <a:r>
              <a:rPr lang="pt-BR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 casos de sombreamento parcial, o algoritmo MPPT tradicional pode permanecer oscilando em torno de um máximo local.</a:t>
            </a:r>
          </a:p>
          <a:p>
            <a:pPr indent="-342900" algn="just"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è"/>
              <a:tabLst>
                <a:tab pos="355600" algn="l"/>
              </a:tabLst>
            </a:pPr>
            <a:endParaRPr lang="pt-BR" sz="28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algn="just"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è"/>
              <a:tabLst>
                <a:tab pos="355600" algn="l"/>
              </a:tabLst>
            </a:pPr>
            <a:r>
              <a:rPr lang="pt-BR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Alternativa: Modularização.</a:t>
            </a:r>
          </a:p>
          <a:p>
            <a:pPr indent="-342900" algn="just"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è"/>
              <a:tabLst>
                <a:tab pos="355600" algn="l"/>
              </a:tabLst>
            </a:pPr>
            <a:endParaRPr lang="pt-BR" sz="2500" spc="-10" dirty="0" smtClean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5600" algn="l"/>
              </a:tabLst>
            </a:pPr>
            <a:endParaRPr sz="2500" dirty="0">
              <a:latin typeface="Calibri"/>
              <a:cs typeface="Calibri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27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199" y="533400"/>
            <a:ext cx="8229600" cy="852156"/>
          </a:xfrm>
          <a:prstGeom prst="rect">
            <a:avLst/>
          </a:prstGeom>
          <a:solidFill>
            <a:srgbClr val="DBEDF4"/>
          </a:solidFill>
        </p:spPr>
        <p:txBody>
          <a:bodyPr vert="horz" wrap="square" lIns="0" tIns="2343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45"/>
              </a:spcBef>
            </a:pPr>
            <a:r>
              <a:rPr lang="pt-BR" sz="4000" spc="-5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4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4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4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0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Algoritmo proposto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199" y="1818159"/>
            <a:ext cx="8413115" cy="4978286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indent="-342900" algn="just"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è"/>
              <a:tabLst>
                <a:tab pos="355600" algn="l"/>
              </a:tabLst>
            </a:pPr>
            <a:r>
              <a:rPr lang="pt-BR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Mostrou-se capaz de contornar o problema de máximos locais, embora seja mais lento.</a:t>
            </a:r>
          </a:p>
          <a:p>
            <a:pPr indent="-342900" algn="just"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è"/>
              <a:tabLst>
                <a:tab pos="355600" algn="l"/>
              </a:tabLst>
            </a:pPr>
            <a:endParaRPr lang="pt-BR" sz="2800" spc="-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algn="just"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è"/>
              <a:tabLst>
                <a:tab pos="355600" algn="l"/>
              </a:tabLst>
            </a:pPr>
            <a:r>
              <a:rPr lang="pt-BR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Complexidade e esforço computacional baixos.</a:t>
            </a:r>
          </a:p>
          <a:p>
            <a:pPr indent="-342900" algn="just"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è"/>
              <a:tabLst>
                <a:tab pos="355600" algn="l"/>
              </a:tabLst>
            </a:pPr>
            <a:endParaRPr lang="pt-BR" sz="28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algn="just">
              <a:spcBef>
                <a:spcPts val="700"/>
              </a:spcBef>
              <a:buFont typeface="Wingdings" panose="05000000000000000000" pitchFamily="2" charset="2"/>
              <a:buChar char="è"/>
              <a:tabLst>
                <a:tab pos="355600" algn="l"/>
              </a:tabLst>
            </a:pPr>
            <a:r>
              <a:rPr lang="pt-BR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Baixa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t-BR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SFV ao atingir o PMP.</a:t>
            </a:r>
          </a:p>
          <a:p>
            <a:pPr indent="-342900" algn="just"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è"/>
              <a:tabLst>
                <a:tab pos="355600" algn="l"/>
              </a:tabLst>
            </a:pPr>
            <a:endParaRPr lang="pt-BR" sz="28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algn="just"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è"/>
              <a:tabLst>
                <a:tab pos="355600" algn="l"/>
              </a:tabLst>
            </a:pPr>
            <a:endParaRPr lang="pt-BR" sz="2500" spc="-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algn="just"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è"/>
              <a:tabLst>
                <a:tab pos="355600" algn="l"/>
              </a:tabLst>
            </a:pPr>
            <a:endParaRPr lang="pt-BR" sz="2500" spc="-10" dirty="0" smtClean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5600" algn="l"/>
              </a:tabLst>
            </a:pPr>
            <a:endParaRPr sz="2500" dirty="0">
              <a:latin typeface="Calibri"/>
              <a:cs typeface="Calibri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6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852156"/>
          </a:xfrm>
          <a:prstGeom prst="rect">
            <a:avLst/>
          </a:prstGeom>
          <a:solidFill>
            <a:srgbClr val="DBEDF4"/>
          </a:solidFill>
        </p:spPr>
        <p:txBody>
          <a:bodyPr vert="horz" wrap="square" lIns="0" tIns="2343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45"/>
              </a:spcBef>
            </a:pPr>
            <a:r>
              <a:rPr lang="pt-BR" sz="4000" spc="-5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sz="4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40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TRABALHOS FUTUROS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742" y="1610613"/>
            <a:ext cx="8411210" cy="48134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r>
              <a:rPr lang="pt-BR" sz="2800" spc="-10" dirty="0" smtClean="0">
                <a:latin typeface="Wingdings"/>
                <a:cs typeface="Wingdings"/>
              </a:rPr>
              <a:t>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Estudos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sobre como empregar os algoritmos analisados em sistemas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fotovoltaicos reais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executá-los e obter dados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experimentais práticos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800" dirty="0"/>
          </a:p>
          <a:p>
            <a:pPr algn="just"/>
            <a:r>
              <a:rPr lang="pt-BR" sz="2800" spc="-10" dirty="0" smtClean="0">
                <a:latin typeface="Wingdings"/>
                <a:cs typeface="Wingdings"/>
              </a:rPr>
              <a:t>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Análise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funcionamento dos algoritmos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analisados quando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conversor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 no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modo descontínuo de condução (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MCD).</a:t>
            </a:r>
          </a:p>
          <a:p>
            <a:endParaRPr lang="pt-BR" sz="2800" dirty="0"/>
          </a:p>
          <a:p>
            <a:pPr algn="just"/>
            <a:r>
              <a:rPr lang="pt-BR" sz="2800" spc="-10" dirty="0" smtClean="0">
                <a:latin typeface="Wingdings"/>
                <a:cs typeface="Wingdings"/>
              </a:rPr>
              <a:t>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inversores nas simulações com os algoritmos MPPT vistos e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observar a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energia injetada em uma rede elétrica simulada.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817531"/>
          </a:xfrm>
          <a:prstGeom prst="rect">
            <a:avLst/>
          </a:prstGeom>
          <a:solidFill>
            <a:srgbClr val="DBEDF4"/>
          </a:solidFill>
        </p:spPr>
        <p:txBody>
          <a:bodyPr vert="horz" wrap="square" lIns="0" tIns="200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40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000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JUSTIFICATIVA</a:t>
            </a:r>
            <a:endParaRPr sz="40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607565"/>
            <a:ext cx="8229600" cy="25910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0000" marR="7620" algn="just">
              <a:spcBef>
                <a:spcPts val="105"/>
              </a:spcBef>
              <a:tabLst>
                <a:tab pos="3071495" algn="l"/>
                <a:tab pos="3862704" algn="l"/>
                <a:tab pos="5080635" algn="l"/>
              </a:tabLst>
            </a:pPr>
            <a:r>
              <a:rPr sz="3200" spc="-10" dirty="0" smtClean="0">
                <a:latin typeface="Wingdings"/>
                <a:cs typeface="Wingdings"/>
              </a:rPr>
              <a:t>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 algoritmos MPPT tradicionais destinam-se a situações onde existe apenas um PMP.</a:t>
            </a:r>
          </a:p>
          <a:p>
            <a:pPr marL="180000" marR="7620" algn="just">
              <a:spcBef>
                <a:spcPts val="105"/>
              </a:spcBef>
              <a:tabLst>
                <a:tab pos="3071495" algn="l"/>
                <a:tab pos="3862704" algn="l"/>
                <a:tab pos="5080635" algn="l"/>
              </a:tabLst>
            </a:pPr>
            <a:endParaRPr sz="3200" dirty="0">
              <a:latin typeface="Calibri"/>
              <a:cs typeface="Calibri"/>
            </a:endParaRPr>
          </a:p>
          <a:p>
            <a:pPr marL="180000" marR="6350" algn="just">
              <a:spcBef>
                <a:spcPts val="770"/>
              </a:spcBef>
              <a:tabLst>
                <a:tab pos="3141980" algn="l"/>
                <a:tab pos="4751070" algn="l"/>
                <a:tab pos="5614035" algn="l"/>
                <a:tab pos="7642859" algn="l"/>
              </a:tabLst>
            </a:pPr>
            <a:r>
              <a:rPr sz="3200" spc="-10" dirty="0" smtClean="0">
                <a:latin typeface="Wingdings"/>
                <a:cs typeface="Wingdings"/>
              </a:rPr>
              <a:t>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 casos de sombreamento parcial, surgem pontos de máximo locais.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25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799" y="2467507"/>
            <a:ext cx="9677400" cy="2538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103630" algn="ctr">
              <a:lnSpc>
                <a:spcPct val="100000"/>
              </a:lnSpc>
              <a:spcBef>
                <a:spcPts val="95"/>
              </a:spcBef>
            </a:pPr>
            <a:r>
              <a:rPr lang="pt-BR" sz="2000" b="1" spc="-5" dirty="0" smtClean="0">
                <a:latin typeface="Arial"/>
                <a:cs typeface="Arial"/>
              </a:rPr>
              <a:t>ANÁLISE DE DESEMPENHO DE ALGORITMOS MPPT PARA SISTEMAS FOTOVOLTAICOS COM FOCO EM SOBREAMENTO PARCIAL</a:t>
            </a:r>
            <a:endParaRPr sz="2000" dirty="0">
              <a:latin typeface="Arial"/>
              <a:cs typeface="Arial"/>
            </a:endParaRPr>
          </a:p>
          <a:p>
            <a:pPr marL="3251835" algn="ctr">
              <a:lnSpc>
                <a:spcPct val="100000"/>
              </a:lnSpc>
              <a:spcBef>
                <a:spcPts val="2870"/>
              </a:spcBef>
            </a:pPr>
            <a:endParaRPr lang="pt-BR" sz="2000" b="1" dirty="0" smtClean="0">
              <a:latin typeface="Arial"/>
              <a:cs typeface="Arial"/>
            </a:endParaRPr>
          </a:p>
          <a:p>
            <a:pPr marL="3251835" algn="ctr">
              <a:lnSpc>
                <a:spcPct val="100000"/>
              </a:lnSpc>
              <a:spcBef>
                <a:spcPts val="2870"/>
              </a:spcBef>
            </a:pPr>
            <a:r>
              <a:rPr lang="pt-BR" sz="2000" b="1" dirty="0" smtClean="0">
                <a:latin typeface="Arial"/>
                <a:cs typeface="Arial"/>
              </a:rPr>
              <a:t>Aluno: João Alves da Silva Júnior</a:t>
            </a:r>
            <a:endParaRPr sz="2000" dirty="0">
              <a:latin typeface="Arial"/>
              <a:cs typeface="Arial"/>
            </a:endParaRPr>
          </a:p>
          <a:p>
            <a:pPr marL="3207385" algn="ctr">
              <a:lnSpc>
                <a:spcPct val="100000"/>
              </a:lnSpc>
              <a:spcBef>
                <a:spcPts val="1870"/>
              </a:spcBef>
            </a:pPr>
            <a:r>
              <a:rPr lang="pt-BR" sz="2000" b="1" spc="-5" dirty="0" smtClean="0">
                <a:latin typeface="Arial"/>
                <a:cs typeface="Arial"/>
              </a:rPr>
              <a:t>Orientador: Dr. Rui </a:t>
            </a:r>
            <a:r>
              <a:rPr lang="pt-BR" sz="2000" b="1" spc="-5" dirty="0" err="1" smtClean="0">
                <a:latin typeface="Arial"/>
                <a:cs typeface="Arial"/>
              </a:rPr>
              <a:t>Bertho</a:t>
            </a:r>
            <a:r>
              <a:rPr lang="pt-BR" sz="2000" b="1" spc="-5" dirty="0" smtClean="0">
                <a:latin typeface="Arial"/>
                <a:cs typeface="Arial"/>
              </a:rPr>
              <a:t> Junior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2200" y="533400"/>
            <a:ext cx="6079490" cy="107273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065" marR="5080" algn="ctr">
              <a:lnSpc>
                <a:spcPts val="1920"/>
              </a:lnSpc>
              <a:spcBef>
                <a:spcPts val="565"/>
              </a:spcBef>
            </a:pPr>
            <a:r>
              <a:rPr lang="pt-BR" sz="2000" b="1" spc="-10" dirty="0" smtClean="0">
                <a:latin typeface="Arial"/>
                <a:cs typeface="Arial"/>
              </a:rPr>
              <a:t>UNIVERSIDADE FEDERAL DO PIAUÍ (UFPI)</a:t>
            </a:r>
            <a:endParaRPr sz="2000" dirty="0">
              <a:latin typeface="Arial"/>
              <a:cs typeface="Arial"/>
            </a:endParaRPr>
          </a:p>
          <a:p>
            <a:pPr marL="635" algn="ctr">
              <a:lnSpc>
                <a:spcPts val="2160"/>
              </a:lnSpc>
              <a:spcBef>
                <a:spcPts val="1460"/>
              </a:spcBef>
            </a:pPr>
            <a:r>
              <a:rPr sz="2000" b="1" spc="-15" dirty="0">
                <a:latin typeface="Arial"/>
                <a:cs typeface="Arial"/>
              </a:rPr>
              <a:t>Trabalho </a:t>
            </a:r>
            <a:r>
              <a:rPr sz="2000" b="1" dirty="0">
                <a:latin typeface="Arial"/>
                <a:cs typeface="Arial"/>
              </a:rPr>
              <a:t>de Conclusão de Curso </a:t>
            </a:r>
            <a:r>
              <a:rPr sz="2000" b="1" dirty="0" err="1">
                <a:latin typeface="Arial"/>
                <a:cs typeface="Arial"/>
              </a:rPr>
              <a:t>em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lang="pt-BR" sz="2000" b="1" dirty="0" smtClean="0">
                <a:latin typeface="Arial"/>
                <a:cs typeface="Arial"/>
              </a:rPr>
              <a:t>Engenharia Elétrica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81617" y="5867400"/>
            <a:ext cx="472376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000" dirty="0" smtClean="0">
                <a:latin typeface="Arial"/>
                <a:cs typeface="Arial"/>
              </a:rPr>
              <a:t>Teresina</a:t>
            </a:r>
            <a:r>
              <a:rPr sz="2000" dirty="0" smtClean="0">
                <a:latin typeface="Arial"/>
                <a:cs typeface="Arial"/>
              </a:rPr>
              <a:t> (</a:t>
            </a:r>
            <a:r>
              <a:rPr lang="pt-BR" sz="2000" dirty="0" smtClean="0">
                <a:latin typeface="Arial"/>
                <a:cs typeface="Arial"/>
              </a:rPr>
              <a:t>PI</a:t>
            </a:r>
            <a:r>
              <a:rPr sz="2000" dirty="0" smtClean="0">
                <a:latin typeface="Arial"/>
                <a:cs typeface="Arial"/>
              </a:rPr>
              <a:t>), </a:t>
            </a:r>
            <a:r>
              <a:rPr lang="pt-BR" sz="2000" dirty="0" smtClean="0">
                <a:latin typeface="Arial"/>
                <a:cs typeface="Arial"/>
              </a:rPr>
              <a:t>07 de junho de 2019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1032" name="Picture 8" descr="Resultado de imagem para sÃ­mbolo da UF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21765"/>
            <a:ext cx="841554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40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817531"/>
          </a:xfrm>
          <a:prstGeom prst="rect">
            <a:avLst/>
          </a:prstGeom>
          <a:solidFill>
            <a:srgbClr val="DBEDF4"/>
          </a:solidFill>
        </p:spPr>
        <p:txBody>
          <a:bodyPr vert="horz" wrap="square" lIns="0" tIns="200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40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sz="40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2286000"/>
            <a:ext cx="8229600" cy="16959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0000" marR="6350" algn="just">
              <a:spcBef>
                <a:spcPts val="770"/>
              </a:spcBef>
              <a:tabLst>
                <a:tab pos="3141980" algn="l"/>
                <a:tab pos="4751070" algn="l"/>
                <a:tab pos="5614035" algn="l"/>
                <a:tab pos="7642859" algn="l"/>
              </a:tabLst>
            </a:pPr>
            <a:r>
              <a:rPr sz="3200" spc="-10" dirty="0" smtClean="0">
                <a:latin typeface="Wingdings"/>
                <a:cs typeface="Wingdings"/>
              </a:rPr>
              <a:t>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Otimização do aproveitamento energético.</a:t>
            </a:r>
          </a:p>
          <a:p>
            <a:pPr marL="180000" marR="6350">
              <a:spcBef>
                <a:spcPts val="770"/>
              </a:spcBef>
              <a:tabLst>
                <a:tab pos="3141980" algn="l"/>
                <a:tab pos="4751070" algn="l"/>
                <a:tab pos="5614035" algn="l"/>
                <a:tab pos="7642859" algn="l"/>
              </a:tabLst>
            </a:pPr>
            <a:endParaRPr sz="3200" dirty="0">
              <a:latin typeface="Calibri"/>
              <a:cs typeface="Calibri"/>
            </a:endParaRPr>
          </a:p>
          <a:p>
            <a:pPr marL="180000" marR="5080" algn="just">
              <a:spcBef>
                <a:spcPts val="770"/>
              </a:spcBef>
            </a:pPr>
            <a:r>
              <a:rPr sz="3200" spc="-15" dirty="0" smtClean="0">
                <a:latin typeface="Wingdings"/>
                <a:cs typeface="Wingdings"/>
              </a:rPr>
              <a:t></a:t>
            </a:r>
            <a:r>
              <a:rPr lang="pt-BR" sz="32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Busca do Ponto de Máxima Potência (PMP)</a:t>
            </a:r>
            <a:r>
              <a:rPr lang="pt-BR" sz="3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56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73" y="274700"/>
            <a:ext cx="8630853" cy="817531"/>
          </a:xfrm>
          <a:prstGeom prst="rect">
            <a:avLst/>
          </a:prstGeom>
          <a:solidFill>
            <a:srgbClr val="DBEDF4"/>
          </a:solidFill>
        </p:spPr>
        <p:txBody>
          <a:bodyPr vert="horz" wrap="square" lIns="0" tIns="200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40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sz="40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73" y="1828800"/>
            <a:ext cx="8630854" cy="244826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57200" y="1495228"/>
            <a:ext cx="822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Figura 1 – Curva PxV de um módulo fotovoltaico.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353043" y="4305500"/>
            <a:ext cx="2249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Fonte –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utor.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56574" y="4953000"/>
            <a:ext cx="86308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marR="5080" algn="just">
              <a:spcBef>
                <a:spcPts val="765"/>
              </a:spcBef>
              <a:tabLst>
                <a:tab pos="1315720" algn="l"/>
                <a:tab pos="3269615" algn="l"/>
                <a:tab pos="4882515" algn="l"/>
                <a:tab pos="5580380" algn="l"/>
              </a:tabLst>
            </a:pPr>
            <a:r>
              <a:rPr lang="pt-BR" sz="3200" spc="-10" dirty="0" smtClean="0">
                <a:latin typeface="Wingdings"/>
                <a:cs typeface="Wingdings"/>
              </a:rPr>
              <a:t></a:t>
            </a:r>
            <a:r>
              <a:rPr lang="pt-BR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seguidores do ponto de máxima potência (MPPT</a:t>
            </a:r>
            <a:r>
              <a:rPr lang="pt-BR"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77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73" y="274700"/>
            <a:ext cx="8630853" cy="817531"/>
          </a:xfrm>
          <a:prstGeom prst="rect">
            <a:avLst/>
          </a:prstGeom>
          <a:solidFill>
            <a:srgbClr val="DBEDF4"/>
          </a:solidFill>
        </p:spPr>
        <p:txBody>
          <a:bodyPr vert="horz" wrap="square" lIns="0" tIns="200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40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sz="40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57201" y="1511104"/>
            <a:ext cx="8229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Figura 2 – Curva </a:t>
            </a:r>
            <a:r>
              <a:rPr lang="pt-B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PxV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um arranjo sob sombreamento parcial.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353043" y="5296579"/>
            <a:ext cx="2249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Fonte –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utor.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6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73" y="2416579"/>
            <a:ext cx="7774431" cy="2880000"/>
          </a:xfrm>
          <a:prstGeom prst="rect">
            <a:avLst/>
          </a:prstGeom>
        </p:spPr>
      </p:pic>
      <p:sp>
        <p:nvSpPr>
          <p:cNvPr id="15" name="Rosca 14"/>
          <p:cNvSpPr/>
          <p:nvPr/>
        </p:nvSpPr>
        <p:spPr>
          <a:xfrm>
            <a:off x="3998635" y="3293504"/>
            <a:ext cx="290306" cy="24103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Quadro 16"/>
          <p:cNvSpPr/>
          <p:nvPr/>
        </p:nvSpPr>
        <p:spPr>
          <a:xfrm>
            <a:off x="6579198" y="3097376"/>
            <a:ext cx="274320" cy="24298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34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8363"/>
            <a:ext cx="8229600" cy="817531"/>
          </a:xfrm>
          <a:prstGeom prst="rect">
            <a:avLst/>
          </a:prstGeom>
          <a:solidFill>
            <a:srgbClr val="DBEDF4"/>
          </a:solidFill>
        </p:spPr>
        <p:txBody>
          <a:bodyPr vert="horz" wrap="square" lIns="0" tIns="200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000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Algoritmo P&amp;O</a:t>
            </a:r>
            <a:endParaRPr sz="4000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153787"/>
            <a:ext cx="8229600" cy="121122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065" algn="just">
              <a:spcBef>
                <a:spcPts val="865"/>
              </a:spcBef>
              <a:tabLst>
                <a:tab pos="355600" algn="l"/>
                <a:tab pos="356235" algn="l"/>
              </a:tabLst>
            </a:pPr>
            <a:endParaRPr lang="pt-B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00000"/>
              </a:lnSpc>
              <a:spcBef>
                <a:spcPts val="865"/>
              </a:spcBef>
              <a:tabLst>
                <a:tab pos="355600" algn="l"/>
                <a:tab pos="356235" algn="l"/>
              </a:tabLst>
            </a:pPr>
            <a:endParaRPr sz="3200" dirty="0">
              <a:latin typeface="Calibri"/>
              <a:cs typeface="Calibri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57200" y="2365016"/>
            <a:ext cx="82295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è"/>
            </a:pP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Perturba a tensão do arranjo e observa a potência.</a:t>
            </a:r>
          </a:p>
          <a:p>
            <a:pPr marL="457200" indent="-457200" algn="just">
              <a:buFont typeface="Wingdings" panose="05000000000000000000" pitchFamily="2" charset="2"/>
              <a:buChar char="è"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è"/>
            </a:pP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 a potência aumente, a perturbação continua no mesmo sentido. Caso contrário, muda de sentido.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51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8363"/>
            <a:ext cx="8229600" cy="817531"/>
          </a:xfrm>
          <a:prstGeom prst="rect">
            <a:avLst/>
          </a:prstGeom>
          <a:solidFill>
            <a:srgbClr val="DBEDF4"/>
          </a:solidFill>
        </p:spPr>
        <p:txBody>
          <a:bodyPr vert="horz" wrap="square" lIns="0" tIns="200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000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Algoritmo CI</a:t>
            </a:r>
            <a:endParaRPr sz="4000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153787"/>
            <a:ext cx="8229600" cy="121122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065" algn="just">
              <a:spcBef>
                <a:spcPts val="865"/>
              </a:spcBef>
              <a:tabLst>
                <a:tab pos="355600" algn="l"/>
                <a:tab pos="356235" algn="l"/>
              </a:tabLst>
            </a:pPr>
            <a:endParaRPr lang="pt-B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00000"/>
              </a:lnSpc>
              <a:spcBef>
                <a:spcPts val="865"/>
              </a:spcBef>
              <a:tabLst>
                <a:tab pos="355600" algn="l"/>
                <a:tab pos="356235" algn="l"/>
              </a:tabLst>
            </a:pPr>
            <a:endParaRPr sz="3200" dirty="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457200" y="1371600"/>
                <a:ext cx="8229599" cy="4855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Wingdings" panose="05000000000000000000" pitchFamily="2" charset="2"/>
                  <a:buChar char="è"/>
                </a:pPr>
                <a:r>
                  <a:rPr lang="pt-BR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Baseia-se na derivada da curva </a:t>
                </a:r>
                <a:r>
                  <a:rPr lang="pt-BR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PxV</a:t>
                </a:r>
                <a:r>
                  <a:rPr lang="pt-BR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è"/>
                </a:pP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pt-BR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𝑑𝑉</m:t>
                          </m:r>
                        </m:den>
                      </m:f>
                      <m:r>
                        <a:rPr lang="pt-BR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32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sz="32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den>
                      </m:f>
                      <m:r>
                        <a:rPr lang="pt-BR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                            </m:t>
                      </m:r>
                      <m:d>
                        <m:dPr>
                          <m:ctrlPr>
                            <a:rPr lang="pt-BR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𝐸𝑞𝑢𝑎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çã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1</m:t>
                          </m:r>
                        </m:e>
                      </m:d>
                    </m:oMath>
                  </m:oMathPara>
                </a14:m>
                <a:endParaRPr lang="pt-BR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pt-BR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Wingdings" panose="05000000000000000000" pitchFamily="2" charset="2"/>
                  <a:buChar char="è"/>
                </a:pPr>
                <a:r>
                  <a:rPr lang="pt-BR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Três possibilidades:</a:t>
                </a:r>
              </a:p>
              <a:p>
                <a:pPr algn="just"/>
                <a:r>
                  <a:rPr lang="pt-BR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pt-BR" sz="320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1)</m:t>
                      </m:r>
                      <m:f>
                        <m:fPr>
                          <m:ctrlPr>
                            <a:rPr lang="pt-BR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pt-BR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𝑑𝑉</m:t>
                          </m:r>
                        </m:den>
                      </m:f>
                      <m:r>
                        <a:rPr lang="pt-BR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BR" sz="32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pt-BR" sz="32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2)</m:t>
                      </m:r>
                      <m:f>
                        <m:fPr>
                          <m:ctrlPr>
                            <a:rPr lang="pt-BR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pt-BR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𝑑𝑉</m:t>
                          </m:r>
                        </m:den>
                      </m:f>
                      <m:r>
                        <a:rPr lang="pt-BR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pt-BR" sz="3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f>
                        <m:fPr>
                          <m:ctrlPr>
                            <a:rPr lang="pt-BR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pt-BR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𝑑𝑉</m:t>
                          </m:r>
                        </m:den>
                      </m:f>
                      <m:r>
                        <a:rPr lang="pt-BR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pt-BR" sz="3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pt-BR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pt-BR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71600"/>
                <a:ext cx="8229599" cy="4855432"/>
              </a:xfrm>
              <a:prstGeom prst="rect">
                <a:avLst/>
              </a:prstGeom>
              <a:blipFill rotWithShape="0">
                <a:blip r:embed="rId2"/>
                <a:stretch>
                  <a:fillRect l="-1630" t="-17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5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73" y="274700"/>
            <a:ext cx="8630853" cy="817531"/>
          </a:xfrm>
          <a:prstGeom prst="rect">
            <a:avLst/>
          </a:prstGeom>
          <a:solidFill>
            <a:srgbClr val="DBEDF4"/>
          </a:solidFill>
        </p:spPr>
        <p:txBody>
          <a:bodyPr vert="horz" wrap="square" lIns="0" tIns="200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.3</a:t>
            </a:r>
            <a:r>
              <a:rPr sz="40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000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Diagrama de blocos</a:t>
            </a:r>
            <a:endParaRPr sz="40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57200" y="1495228"/>
            <a:ext cx="822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Figura 3 – Diagrama de blocos para MPPT.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353043" y="5818861"/>
            <a:ext cx="2249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Fonte –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utor.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9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5" y="2585154"/>
            <a:ext cx="79343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1807</TotalTime>
  <Words>1154</Words>
  <Application>Microsoft Office PowerPoint</Application>
  <PresentationFormat>Apresentação na tela (4:3)</PresentationFormat>
  <Paragraphs>322</Paragraphs>
  <Slides>30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Times New Roman</vt:lpstr>
      <vt:lpstr>Wingdings</vt:lpstr>
      <vt:lpstr>Office Theme</vt:lpstr>
      <vt:lpstr>Apresentação do PowerPoint</vt:lpstr>
      <vt:lpstr>1. OBJETIVOS</vt:lpstr>
      <vt:lpstr>2. JUSTIFICATIVA</vt:lpstr>
      <vt:lpstr>3 INTRODUÇÃO</vt:lpstr>
      <vt:lpstr>3 INTRODUÇÃO</vt:lpstr>
      <vt:lpstr>3 INTRODUÇÃO</vt:lpstr>
      <vt:lpstr>3.1 Algoritmo P&amp;O</vt:lpstr>
      <vt:lpstr>3.2 Algoritmo CI</vt:lpstr>
      <vt:lpstr>3.3 Diagrama de blocos</vt:lpstr>
      <vt:lpstr>4. METODOLOGIA</vt:lpstr>
      <vt:lpstr>4.1 Circuito (Parte 1)</vt:lpstr>
      <vt:lpstr>4.1 Circuito (Parte 2)</vt:lpstr>
      <vt:lpstr>4.2 Algoritmo proposto</vt:lpstr>
      <vt:lpstr>4.2.1 Variável de controle D </vt:lpstr>
      <vt:lpstr>5. RESULTADOS</vt:lpstr>
      <vt:lpstr>5.1 Definição dos testes</vt:lpstr>
      <vt:lpstr>5.2 Metas</vt:lpstr>
      <vt:lpstr>5.3 Algoritmo P&amp;O</vt:lpstr>
      <vt:lpstr>5.3 Algoritmo P&amp;O</vt:lpstr>
      <vt:lpstr>5.3 Algoritmo P&amp;O</vt:lpstr>
      <vt:lpstr>5.4 Algoritmo CI</vt:lpstr>
      <vt:lpstr>5.5 Algoritmo proposto</vt:lpstr>
      <vt:lpstr>5.5 Algoritmo proposto</vt:lpstr>
      <vt:lpstr>5.5 Algoritmo proposto</vt:lpstr>
      <vt:lpstr>5.6 Análise comparativa</vt:lpstr>
      <vt:lpstr>6. CONCLUSÃO</vt:lpstr>
      <vt:lpstr>6.1 Algoritmos tradicionais</vt:lpstr>
      <vt:lpstr>6.2 Algoritmo proposto</vt:lpstr>
      <vt:lpstr>7. TRABALHOS FUTUROS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apresentação de TCC em Power Point</dc:title>
  <dc:creator>Stael</dc:creator>
  <cp:lastModifiedBy>João Júnior</cp:lastModifiedBy>
  <cp:revision>96</cp:revision>
  <dcterms:created xsi:type="dcterms:W3CDTF">2019-06-04T13:28:33Z</dcterms:created>
  <dcterms:modified xsi:type="dcterms:W3CDTF">2019-06-07T20:43:21Z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2015-04-24T00:00:00Z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2019-06-04T00:00:00Z</vt:filetime>
  </property>
</Properties>
</file>