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9a317a048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g9a317a048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348514177_0_6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5348514177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a317a0480_0_47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9a317a0480_0_4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a317a0480_0_41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9a317a0480_0_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a317a0480_0_54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9a317a0480_0_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a317a0480_0_61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9a317a0480_0_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6d30c54e0_0_11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96d30c54e0_0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6d30c54e0_0_4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96d30c54e0_0_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a317a0480_0_1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9a317a0480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a317a0480_0_7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9a317a0480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a317a0480_0_24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9a317a0480_0_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348514177_0_0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5348514177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9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9"/>
          <p:cNvSpPr txBox="1"/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8"/>
          <p:cNvSpPr txBox="1"/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  <a:defRPr>
                <a:solidFill>
                  <a:srgbClr val="666666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1"/>
          <p:cNvSpPr txBox="1"/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2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2"/>
          <p:cNvSpPr txBox="1"/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/>
          <p:nvPr/>
        </p:nvSpPr>
        <p:spPr>
          <a:xfrm>
            <a:off x="4880050" y="1082200"/>
            <a:ext cx="4263900" cy="3718200"/>
          </a:xfrm>
          <a:prstGeom prst="rect">
            <a:avLst/>
          </a:prstGeom>
          <a:solidFill>
            <a:srgbClr val="00316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" name="Google Shape;27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3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15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15"/>
          <p:cNvSpPr txBox="1"/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16"/>
          <p:cNvSpPr txBox="1"/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" name="Google Shape;43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17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17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stretch>
            <a:fillRect/>
          </a:stretch>
        </a:blip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167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rgbClr val="00316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rapp1parflow.readthedocs.io/en/latest/python/getting_started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grapp1/parflow.git" TargetMode="Externa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a317a0480_0_16"/>
          <p:cNvSpPr txBox="1"/>
          <p:nvPr>
            <p:ph type="ctrTitle"/>
          </p:nvPr>
        </p:nvSpPr>
        <p:spPr>
          <a:xfrm>
            <a:off x="311700" y="744575"/>
            <a:ext cx="8520600" cy="16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/>
              <a:t>Python-PFTools tutorial</a:t>
            </a:r>
            <a:endParaRPr>
              <a:solidFill>
                <a:srgbClr val="003167"/>
              </a:solidFill>
            </a:endParaRPr>
          </a:p>
        </p:txBody>
      </p:sp>
      <p:sp>
        <p:nvSpPr>
          <p:cNvPr id="57" name="Google Shape;57;g9a317a0480_0_16"/>
          <p:cNvSpPr txBox="1"/>
          <p:nvPr>
            <p:ph type="subTitle" idx="1"/>
          </p:nvPr>
        </p:nvSpPr>
        <p:spPr>
          <a:xfrm>
            <a:off x="311700" y="2834125"/>
            <a:ext cx="8520600" cy="1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Garrett Rapp</a:t>
            </a:r>
            <a:endParaRPr lang="en-GB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September 22, 2020</a:t>
            </a:r>
            <a:endParaRPr lang="en-GB"/>
          </a:p>
        </p:txBody>
      </p:sp>
      <p:sp>
        <p:nvSpPr>
          <p:cNvPr id="58" name="Google Shape;58;g9a317a0480_0_16"/>
          <p:cNvSpPr txBox="1"/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9" name="Google Shape;59;g9a317a0480_0_16"/>
          <p:cNvPicPr preferRelativeResize="0"/>
          <p:nvPr/>
        </p:nvPicPr>
        <p:blipFill rotWithShape="1">
          <a:blip r:embed="rId1"/>
          <a:srcRect l="17297" t="4635" r="20257" b="10776"/>
          <a:stretch>
            <a:fillRect/>
          </a:stretch>
        </p:blipFill>
        <p:spPr>
          <a:xfrm>
            <a:off x="0" y="2571750"/>
            <a:ext cx="2850725" cy="217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g9a317a0480_0_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934300" y="2735225"/>
            <a:ext cx="797725" cy="53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348514177_0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Try with </a:t>
            </a:r>
            <a:r>
              <a:rPr lang="en-GB" i="1"/>
              <a:t>default_richards.py</a:t>
            </a:r>
            <a:endParaRPr i="1"/>
          </a:p>
        </p:txBody>
      </p:sp>
      <p:sp>
        <p:nvSpPr>
          <p:cNvPr id="125" name="Google Shape;125;g5348514177_0_6"/>
          <p:cNvSpPr txBox="1"/>
          <p:nvPr>
            <p:ph type="body" idx="1"/>
          </p:nvPr>
        </p:nvSpPr>
        <p:spPr>
          <a:xfrm>
            <a:off x="311700" y="1152475"/>
            <a:ext cx="7743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Replace </a:t>
            </a:r>
            <a:r>
              <a:rPr lang="en-GB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default_richards.run()</a:t>
            </a:r>
            <a:r>
              <a:rPr lang="en-GB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>
                <a:solidFill>
                  <a:srgbClr val="000000"/>
                </a:solidFill>
              </a:rPr>
              <a:t>with the following lines:</a:t>
            </a:r>
            <a:endParaRPr lang="en-GB">
              <a:solidFill>
                <a:srgbClr val="000000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>
              <a:solidFill>
                <a:srgbClr val="000000"/>
              </a:solidFill>
              <a:highlight>
                <a:srgbClr val="00FFFF"/>
              </a:highlight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	</a:t>
            </a:r>
            <a:r>
              <a:rPr lang="en-GB" sz="1400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dr_2 = default_richards.clone(‘dr_2’)</a:t>
            </a:r>
            <a:endParaRPr lang="en-GB" sz="1400">
              <a:solidFill>
                <a:srgbClr val="000000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	</a:t>
            </a:r>
            <a:r>
              <a:rPr lang="en-GB" sz="1400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dr_2.Patch.left.BCPressure.alltime.Value = 6.0 </a:t>
            </a:r>
            <a:endParaRPr lang="en-GB" sz="1400">
              <a:solidFill>
                <a:srgbClr val="000000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	</a:t>
            </a:r>
            <a:r>
              <a:rPr lang="en-GB" sz="1400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dr_2.validate()</a:t>
            </a:r>
            <a:endParaRPr lang="en-GB" sz="1400">
              <a:solidFill>
                <a:srgbClr val="000000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	</a:t>
            </a:r>
            <a:r>
              <a:rPr lang="en-GB" sz="1400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dr_2.write(file_format=‘yaml’)</a:t>
            </a:r>
            <a:endParaRPr lang="en-GB" sz="1400">
              <a:solidFill>
                <a:srgbClr val="000000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	</a:t>
            </a:r>
            <a:r>
              <a:rPr lang="en-GB" sz="1400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dr_2.run(skip_validation=True)</a:t>
            </a:r>
            <a:endParaRPr lang="en-GB" sz="1400">
              <a:solidFill>
                <a:srgbClr val="000000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sz="1400">
              <a:solidFill>
                <a:srgbClr val="000000"/>
              </a:solidFill>
              <a:highlight>
                <a:srgbClr val="808080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Save and run the Python script</a:t>
            </a:r>
            <a:endParaRPr lang="en-GB">
              <a:solidFill>
                <a:srgbClr val="000000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sz="1400">
              <a:solidFill>
                <a:srgbClr val="000000"/>
              </a:solidFill>
              <a:highlight>
                <a:srgbClr val="808080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26" name="Google Shape;126;g5348514177_0_6"/>
          <p:cNvSpPr txBox="1"/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a317a0480_0_47"/>
          <p:cNvSpPr txBox="1"/>
          <p:nvPr>
            <p:ph type="title"/>
          </p:nvPr>
        </p:nvSpPr>
        <p:spPr>
          <a:xfrm>
            <a:off x="128246" y="363150"/>
            <a:ext cx="8893200" cy="1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3. General file handling</a:t>
            </a:r>
            <a:endParaRPr lang="en-GB"/>
          </a:p>
        </p:txBody>
      </p:sp>
      <p:sp>
        <p:nvSpPr>
          <p:cNvPr id="132" name="Google Shape;132;g9a317a0480_0_47"/>
          <p:cNvSpPr txBox="1"/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33" name="Google Shape;133;g9a317a0480_0_47"/>
          <p:cNvPicPr preferRelativeResize="0"/>
          <p:nvPr/>
        </p:nvPicPr>
        <p:blipFill rotWithShape="1">
          <a:blip r:embed="rId1"/>
          <a:srcRect b="45778"/>
          <a:stretch>
            <a:fillRect/>
          </a:stretch>
        </p:blipFill>
        <p:spPr>
          <a:xfrm>
            <a:off x="492200" y="891175"/>
            <a:ext cx="7211649" cy="336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a317a0480_0_41"/>
          <p:cNvSpPr txBox="1"/>
          <p:nvPr>
            <p:ph type="title"/>
          </p:nvPr>
        </p:nvSpPr>
        <p:spPr>
          <a:xfrm>
            <a:off x="128246" y="363150"/>
            <a:ext cx="8893200" cy="1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3. General file handling</a:t>
            </a:r>
            <a:endParaRPr lang="en-GB"/>
          </a:p>
        </p:txBody>
      </p:sp>
      <p:sp>
        <p:nvSpPr>
          <p:cNvPr id="139" name="Google Shape;139;g9a317a0480_0_41"/>
          <p:cNvSpPr txBox="1"/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40" name="Google Shape;140;g9a317a0480_0_41"/>
          <p:cNvPicPr preferRelativeResize="0"/>
          <p:nvPr/>
        </p:nvPicPr>
        <p:blipFill rotWithShape="1">
          <a:blip r:embed="rId1"/>
          <a:srcRect t="54364"/>
          <a:stretch>
            <a:fillRect/>
          </a:stretch>
        </p:blipFill>
        <p:spPr>
          <a:xfrm>
            <a:off x="640150" y="1025874"/>
            <a:ext cx="7211649" cy="2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Try with </a:t>
            </a:r>
            <a:r>
              <a:rPr lang="en-GB" i="1"/>
              <a:t>clm.py</a:t>
            </a:r>
            <a:endParaRPr i="1"/>
          </a:p>
        </p:txBody>
      </p:sp>
      <p:sp>
        <p:nvSpPr>
          <p:cNvPr id="146" name="Google Shape;146;p5"/>
          <p:cNvSpPr txBox="1"/>
          <p:nvPr>
            <p:ph type="body" idx="1"/>
          </p:nvPr>
        </p:nvSpPr>
        <p:spPr>
          <a:xfrm>
            <a:off x="311700" y="1152475"/>
            <a:ext cx="7743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Copy the </a:t>
            </a:r>
            <a:r>
              <a:rPr lang="en-GB" i="1">
                <a:solidFill>
                  <a:srgbClr val="000000"/>
                </a:solidFill>
              </a:rPr>
              <a:t>clm.py </a:t>
            </a:r>
            <a:r>
              <a:rPr lang="en-GB">
                <a:solidFill>
                  <a:srgbClr val="000000"/>
                </a:solidFill>
              </a:rPr>
              <a:t>example into a new directory:</a:t>
            </a:r>
            <a:endParaRPr lang="en-GB">
              <a:solidFill>
                <a:srgbClr val="000000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</a:t>
            </a:r>
            <a:r>
              <a:rPr lang="en-GB" sz="1400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mkdir -p pftools_tutorial/fs</a:t>
            </a:r>
            <a:endParaRPr lang="en-GB" sz="1400">
              <a:solidFill>
                <a:srgbClr val="000000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</a:t>
            </a:r>
            <a:r>
              <a:rPr lang="en-GB" sz="1400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cd pftools_tutorial/fs</a:t>
            </a:r>
            <a:endParaRPr lang="en-GB" sz="1400">
              <a:solidFill>
                <a:srgbClr val="000000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</a:t>
            </a:r>
            <a:r>
              <a:rPr lang="en-GB" sz="1400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cp $PARFLOW_SOURCE/test/python/clm/clm/clm.py .</a:t>
            </a:r>
            <a:endParaRPr lang="en-GB" sz="1400">
              <a:solidFill>
                <a:srgbClr val="000000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sz="1400">
              <a:solidFill>
                <a:srgbClr val="000000"/>
              </a:solidFill>
              <a:highlight>
                <a:srgbClr val="808080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sz="1400">
              <a:solidFill>
                <a:srgbClr val="000000"/>
              </a:solidFill>
              <a:highlight>
                <a:srgbClr val="808080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47" name="Google Shape;147;p5"/>
          <p:cNvSpPr txBox="1"/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48" name="Google Shape;148;p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315302" y="2747882"/>
            <a:ext cx="3086101" cy="1353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4. PFB file handling</a:t>
            </a:r>
            <a:endParaRPr i="1"/>
          </a:p>
        </p:txBody>
      </p:sp>
      <p:sp>
        <p:nvSpPr>
          <p:cNvPr id="154" name="Google Shape;154;p6"/>
          <p:cNvSpPr txBox="1"/>
          <p:nvPr>
            <p:ph type="body" idx="1"/>
          </p:nvPr>
        </p:nvSpPr>
        <p:spPr>
          <a:xfrm>
            <a:off x="311700" y="1152475"/>
            <a:ext cx="7743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Python PFTools allows us to read, write, and distribute PFB files from within a Python script. </a:t>
            </a:r>
            <a:endParaRPr lang="en-GB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We already saw the dist() function, which implicitly uses the </a:t>
            </a:r>
            <a:r>
              <a:rPr lang="en-GB" i="1">
                <a:solidFill>
                  <a:srgbClr val="000000"/>
                </a:solidFill>
              </a:rPr>
              <a:t>parflowio </a:t>
            </a:r>
            <a:r>
              <a:rPr lang="en-GB">
                <a:solidFill>
                  <a:srgbClr val="000000"/>
                </a:solidFill>
              </a:rPr>
              <a:t>module:</a:t>
            </a:r>
            <a:endParaRPr lang="en-GB">
              <a:solidFill>
                <a:srgbClr val="000000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GB">
                <a:solidFill>
                  <a:srgbClr val="000000"/>
                </a:solidFill>
              </a:rPr>
              <a:t>	</a:t>
            </a:r>
            <a:r>
              <a:rPr lang="en-GB" sz="1400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test_run.dist('test_slopes.pfb’)</a:t>
            </a:r>
            <a:endParaRPr lang="en-GB" sz="1400">
              <a:solidFill>
                <a:schemeClr val="dk1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The </a:t>
            </a:r>
            <a:r>
              <a:rPr lang="en-GB" i="1">
                <a:solidFill>
                  <a:srgbClr val="000000"/>
                </a:solidFill>
              </a:rPr>
              <a:t>parflowio</a:t>
            </a:r>
            <a:r>
              <a:rPr lang="en-GB">
                <a:solidFill>
                  <a:srgbClr val="000000"/>
                </a:solidFill>
              </a:rPr>
              <a:t> module allows us to do so much more!</a:t>
            </a:r>
            <a:endParaRPr sz="1400">
              <a:solidFill>
                <a:schemeClr val="dk1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sz="1400">
              <a:solidFill>
                <a:schemeClr val="dk1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sz="1400">
              <a:solidFill>
                <a:srgbClr val="000000"/>
              </a:solidFill>
              <a:highlight>
                <a:srgbClr val="808080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55" name="Google Shape;155;p6"/>
          <p:cNvSpPr txBox="1"/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4. PFB file handling: writing</a:t>
            </a:r>
            <a:endParaRPr i="1"/>
          </a:p>
        </p:txBody>
      </p:sp>
      <p:sp>
        <p:nvSpPr>
          <p:cNvPr id="161" name="Google Shape;161;p7"/>
          <p:cNvSpPr txBox="1"/>
          <p:nvPr>
            <p:ph type="body" idx="1"/>
          </p:nvPr>
        </p:nvSpPr>
        <p:spPr>
          <a:xfrm>
            <a:off x="311700" y="1152475"/>
            <a:ext cx="7743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Copy the </a:t>
            </a:r>
            <a:r>
              <a:rPr lang="en-GB" i="1">
                <a:solidFill>
                  <a:srgbClr val="000000"/>
                </a:solidFill>
              </a:rPr>
              <a:t>richards_FBx.py </a:t>
            </a:r>
            <a:r>
              <a:rPr lang="en-GB">
                <a:solidFill>
                  <a:srgbClr val="000000"/>
                </a:solidFill>
              </a:rPr>
              <a:t>example into a new directory:</a:t>
            </a:r>
            <a:endParaRPr lang="en-GB">
              <a:solidFill>
                <a:srgbClr val="000000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</a:t>
            </a:r>
            <a:r>
              <a:rPr lang="en-GB" sz="1400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mkdir -p pftools_tutorial/pfb_test</a:t>
            </a:r>
            <a:endParaRPr sz="1400">
              <a:solidFill>
                <a:srgbClr val="000000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</a:t>
            </a:r>
            <a:r>
              <a:rPr lang="en-GB" sz="1400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cd pftools_tutorial/pfb_test</a:t>
            </a:r>
            <a:endParaRPr sz="1400">
              <a:solidFill>
                <a:srgbClr val="000000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</a:t>
            </a:r>
            <a:r>
              <a:rPr lang="en-GB" sz="1400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cp $PARFLOW_SOURCE/test/python/base/richards_FBx/richards_FBx.py .</a:t>
            </a:r>
            <a:endParaRPr lang="en-GB" sz="1400">
              <a:solidFill>
                <a:srgbClr val="000000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Imported modules:</a:t>
            </a:r>
            <a:endParaRPr lang="en-GB">
              <a:solidFill>
                <a:srgbClr val="000000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sz="1400">
              <a:solidFill>
                <a:srgbClr val="000000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sz="1400">
              <a:solidFill>
                <a:srgbClr val="000000"/>
              </a:solidFill>
              <a:highlight>
                <a:srgbClr val="808080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sz="1400">
              <a:solidFill>
                <a:srgbClr val="000000"/>
              </a:solidFill>
              <a:highlight>
                <a:srgbClr val="808080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62" name="Google Shape;162;p7"/>
          <p:cNvSpPr txBox="1"/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63236" y="2860675"/>
            <a:ext cx="6197600" cy="13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 txBox="1"/>
          <p:nvPr/>
        </p:nvSpPr>
        <p:spPr>
          <a:xfrm>
            <a:off x="7721704" y="3531346"/>
            <a:ext cx="100219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New class</a:t>
            </a:r>
            <a:endParaRPr lang="en-GB"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65" name="Google Shape;165;p7"/>
          <p:cNvCxnSpPr>
            <a:stCxn id="164" idx="1"/>
          </p:cNvCxnSpPr>
          <p:nvPr/>
        </p:nvCxnSpPr>
        <p:spPr>
          <a:xfrm rot="10800000">
            <a:off x="6131404" y="3609335"/>
            <a:ext cx="1590300" cy="75900"/>
          </a:xfrm>
          <a:prstGeom prst="straightConnector1">
            <a:avLst/>
          </a:prstGeom>
          <a:noFill/>
          <a:ln w="31750" cap="flat" cmpd="sng">
            <a:solidFill>
              <a:srgbClr val="20202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20099" y="1022131"/>
            <a:ext cx="8504884" cy="309923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4. PFB file handling: writing</a:t>
            </a:r>
            <a:endParaRPr i="1"/>
          </a:p>
        </p:txBody>
      </p:sp>
      <p:sp>
        <p:nvSpPr>
          <p:cNvPr id="172" name="Google Shape;172;p20"/>
          <p:cNvSpPr txBox="1"/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73" name="Google Shape;173;p20"/>
          <p:cNvSpPr txBox="1"/>
          <p:nvPr/>
        </p:nvSpPr>
        <p:spPr>
          <a:xfrm>
            <a:off x="6222847" y="2498271"/>
            <a:ext cx="224961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Instantiates PFData object from numpy array</a:t>
            </a:r>
            <a:endParaRPr lang="en-GB"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74" name="Google Shape;174;p20"/>
          <p:cNvCxnSpPr>
            <a:stCxn id="173" idx="1"/>
          </p:cNvCxnSpPr>
          <p:nvPr/>
        </p:nvCxnSpPr>
        <p:spPr>
          <a:xfrm flipH="1">
            <a:off x="3320047" y="2759881"/>
            <a:ext cx="2902800" cy="168300"/>
          </a:xfrm>
          <a:prstGeom prst="straightConnector1">
            <a:avLst/>
          </a:prstGeom>
          <a:noFill/>
          <a:ln w="31750" cap="flat" cmpd="sng">
            <a:solidFill>
              <a:srgbClr val="20202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5" name="Google Shape;175;p20"/>
          <p:cNvSpPr txBox="1"/>
          <p:nvPr/>
        </p:nvSpPr>
        <p:spPr>
          <a:xfrm>
            <a:off x="5402841" y="1403168"/>
            <a:ext cx="277233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Note that the numpy array translation to a PFB file reads the dimensions as (Z, Y, X).</a:t>
            </a:r>
            <a:endParaRPr lang="en-GB"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76" name="Google Shape;176;p20"/>
          <p:cNvCxnSpPr>
            <a:stCxn id="175" idx="1"/>
          </p:cNvCxnSpPr>
          <p:nvPr/>
        </p:nvCxnSpPr>
        <p:spPr>
          <a:xfrm flipH="1">
            <a:off x="3526941" y="1772500"/>
            <a:ext cx="1875900" cy="738300"/>
          </a:xfrm>
          <a:prstGeom prst="straightConnector1">
            <a:avLst/>
          </a:prstGeom>
          <a:noFill/>
          <a:ln w="31750" cap="flat" cmpd="sng">
            <a:solidFill>
              <a:srgbClr val="20202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4. PFB file handling: reading</a:t>
            </a:r>
            <a:endParaRPr i="1"/>
          </a:p>
        </p:txBody>
      </p:sp>
      <p:sp>
        <p:nvSpPr>
          <p:cNvPr id="182" name="Google Shape;182;p21"/>
          <p:cNvSpPr txBox="1"/>
          <p:nvPr>
            <p:ph type="body" idx="1"/>
          </p:nvPr>
        </p:nvSpPr>
        <p:spPr>
          <a:xfrm>
            <a:off x="311700" y="1152475"/>
            <a:ext cx="8603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Let’s read one of the output files from </a:t>
            </a:r>
            <a:r>
              <a:rPr lang="en-GB" i="1">
                <a:solidFill>
                  <a:srgbClr val="000000"/>
                </a:solidFill>
              </a:rPr>
              <a:t>richards_FBx.py. </a:t>
            </a:r>
            <a:r>
              <a:rPr lang="en-GB">
                <a:solidFill>
                  <a:srgbClr val="000000"/>
                </a:solidFill>
              </a:rPr>
              <a:t>Add these lines to the bottom of your script: </a:t>
            </a:r>
            <a:endParaRPr lang="en-GB">
              <a:solidFill>
                <a:srgbClr val="000000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>
              <a:solidFill>
                <a:srgbClr val="000000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FBx_press_out = PFData(get_absolute_path('richards_FBx.out.press.00010.pfb')) FBx_press_out.loadHeader()</a:t>
            </a:r>
            <a:endParaRPr lang="en-GB" sz="1400">
              <a:solidFill>
                <a:schemeClr val="dk1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FBx_press_out.loadData() </a:t>
            </a:r>
            <a:endParaRPr lang="en-GB" sz="1400">
              <a:solidFill>
                <a:schemeClr val="dk1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FBx_press_out_data = FBx_press_out.getDataAsArray() </a:t>
            </a:r>
            <a:endParaRPr lang="en-GB" sz="1400">
              <a:solidFill>
                <a:schemeClr val="dk1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sz="1400">
              <a:solidFill>
                <a:schemeClr val="dk1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print(f'Dimensions of output file: {FBx_press_out_data.shape}') print(FBx_press_out_data)</a:t>
            </a:r>
            <a:endParaRPr lang="en-GB" sz="1400">
              <a:solidFill>
                <a:schemeClr val="dk1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sz="1400">
              <a:solidFill>
                <a:srgbClr val="000000"/>
              </a:solidFill>
              <a:highlight>
                <a:srgbClr val="808080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sz="1400">
              <a:solidFill>
                <a:srgbClr val="000000"/>
              </a:solidFill>
              <a:highlight>
                <a:srgbClr val="808080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83" name="Google Shape;183;p21"/>
          <p:cNvSpPr txBox="1"/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4. PFB file handling: reading</a:t>
            </a:r>
            <a:endParaRPr i="1"/>
          </a:p>
        </p:txBody>
      </p:sp>
      <p:sp>
        <p:nvSpPr>
          <p:cNvPr id="189" name="Google Shape;189;p22"/>
          <p:cNvSpPr txBox="1"/>
          <p:nvPr>
            <p:ph type="body" idx="1"/>
          </p:nvPr>
        </p:nvSpPr>
        <p:spPr>
          <a:xfrm>
            <a:off x="311700" y="1152475"/>
            <a:ext cx="8603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loadHeader()</a:t>
            </a:r>
            <a:r>
              <a:rPr lang="en-GB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loads the header of the binary file</a:t>
            </a:r>
            <a:endParaRPr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loadData()</a:t>
            </a:r>
            <a:r>
              <a:rPr lang="en-GB">
                <a:solidFill>
                  <a:schemeClr val="dk1"/>
                </a:solidFill>
              </a:rPr>
              <a:t> loads the data in the binary file</a:t>
            </a:r>
            <a:endParaRPr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getDataAsArray()</a:t>
            </a:r>
            <a:r>
              <a:rPr lang="en-GB">
                <a:solidFill>
                  <a:schemeClr val="dk1"/>
                </a:solidFill>
              </a:rPr>
              <a:t> returns a numpy array of the data</a:t>
            </a:r>
            <a:endParaRPr>
              <a:solidFill>
                <a:schemeClr val="dk1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If you save and run your script, you should see this as part of your output:</a:t>
            </a:r>
            <a:endParaRPr lang="en-GB">
              <a:solidFill>
                <a:srgbClr val="000000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sz="1400">
              <a:solidFill>
                <a:srgbClr val="000000"/>
              </a:solidFill>
              <a:highlight>
                <a:srgbClr val="808080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sz="1400">
              <a:solidFill>
                <a:srgbClr val="000000"/>
              </a:solidFill>
              <a:highlight>
                <a:srgbClr val="808080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90" name="Google Shape;190;p22"/>
          <p:cNvSpPr txBox="1"/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06650" y="2878424"/>
            <a:ext cx="6761824" cy="198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a317a0480_0_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5</a:t>
            </a:r>
            <a:r>
              <a:rPr lang="en-GB"/>
              <a:t>. Solid files</a:t>
            </a:r>
            <a:endParaRPr i="1"/>
          </a:p>
        </p:txBody>
      </p:sp>
      <p:sp>
        <p:nvSpPr>
          <p:cNvPr id="197" name="Google Shape;197;g9a317a0480_0_54"/>
          <p:cNvSpPr txBox="1"/>
          <p:nvPr>
            <p:ph type="body" idx="1"/>
          </p:nvPr>
        </p:nvSpPr>
        <p:spPr>
          <a:xfrm>
            <a:off x="311700" y="1152475"/>
            <a:ext cx="7743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Python PFTools simplifies the process to generate a solid file with the </a:t>
            </a:r>
            <a:r>
              <a:rPr lang="en-GB" i="1">
                <a:solidFill>
                  <a:srgbClr val="000000"/>
                </a:solidFill>
              </a:rPr>
              <a:t>SolidFileBuilder </a:t>
            </a:r>
            <a:r>
              <a:rPr lang="en-GB">
                <a:solidFill>
                  <a:srgbClr val="000000"/>
                </a:solidFill>
              </a:rPr>
              <a:t>class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Copy and open the </a:t>
            </a:r>
            <a:r>
              <a:rPr lang="en-GB" i="1">
                <a:solidFill>
                  <a:srgbClr val="000000"/>
                </a:solidFill>
              </a:rPr>
              <a:t>simple_mask.py</a:t>
            </a:r>
            <a:r>
              <a:rPr lang="en-GB">
                <a:solidFill>
                  <a:srgbClr val="000000"/>
                </a:solidFill>
              </a:rPr>
              <a:t> file: </a:t>
            </a:r>
            <a:endParaRPr>
              <a:solidFill>
                <a:srgbClr val="000000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</a:t>
            </a:r>
            <a:r>
              <a:rPr lang="en-GB" sz="1400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mkdir -p pftools_tutorial/solid</a:t>
            </a:r>
            <a:endParaRPr sz="1400">
              <a:solidFill>
                <a:schemeClr val="dk1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</a:t>
            </a:r>
            <a:r>
              <a:rPr lang="en-GB" sz="1400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cd pftools_tutorial/solid</a:t>
            </a:r>
            <a:endParaRPr sz="1400">
              <a:solidFill>
                <a:schemeClr val="dk1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</a:t>
            </a:r>
            <a:r>
              <a:rPr lang="en-GB" sz="1400">
                <a:solidFill>
                  <a:schemeClr val="dk1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cp $PARFLOW_SOURCE/test/python/pfsol/simple-mask/simple-mask.py .</a:t>
            </a:r>
            <a:endParaRPr sz="1400">
              <a:solidFill>
                <a:schemeClr val="dk1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sz="1400">
              <a:solidFill>
                <a:schemeClr val="dk1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sz="1400">
              <a:solidFill>
                <a:srgbClr val="000000"/>
              </a:solidFill>
              <a:highlight>
                <a:srgbClr val="808080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98" name="Google Shape;198;g9a317a0480_0_54"/>
          <p:cNvSpPr txBox="1"/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99" name="Google Shape;199;g9a317a0480_0_5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27750" y="3177176"/>
            <a:ext cx="7944700" cy="97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Tutorials</a:t>
            </a:r>
            <a:endParaRPr lang="en-GB"/>
          </a:p>
        </p:txBody>
      </p:sp>
      <p:sp>
        <p:nvSpPr>
          <p:cNvPr id="66" name="Google Shape;66;p2"/>
          <p:cNvSpPr txBox="1"/>
          <p:nvPr>
            <p:ph type="body" idx="1"/>
          </p:nvPr>
        </p:nvSpPr>
        <p:spPr>
          <a:xfrm>
            <a:off x="311700" y="1017725"/>
            <a:ext cx="8520600" cy="3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lang="en-GB" sz="2200">
                <a:solidFill>
                  <a:srgbClr val="000000"/>
                </a:solidFill>
              </a:rPr>
              <a:t>0.  Install pftools and test</a:t>
            </a:r>
            <a:endParaRPr sz="2200">
              <a:solidFill>
                <a:srgbClr val="000000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-GB" sz="2200">
                <a:solidFill>
                  <a:srgbClr val="000000"/>
                </a:solidFill>
              </a:rPr>
              <a:t>Converting TCL files to Python</a:t>
            </a:r>
            <a:endParaRPr sz="2200">
              <a:solidFill>
                <a:srgbClr val="000000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-GB" sz="2200">
                <a:solidFill>
                  <a:srgbClr val="000000"/>
                </a:solidFill>
              </a:rPr>
              <a:t>Run scripting</a:t>
            </a:r>
            <a:endParaRPr lang="en-GB" sz="2200">
              <a:solidFill>
                <a:srgbClr val="000000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-GB" sz="2200">
                <a:solidFill>
                  <a:srgbClr val="000000"/>
                </a:solidFill>
              </a:rPr>
              <a:t>General file handling</a:t>
            </a:r>
            <a:endParaRPr lang="en-GB" sz="2200">
              <a:solidFill>
                <a:srgbClr val="000000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-GB" sz="2200">
                <a:solidFill>
                  <a:srgbClr val="000000"/>
                </a:solidFill>
              </a:rPr>
              <a:t>PFB file handling</a:t>
            </a:r>
            <a:endParaRPr lang="en-GB" sz="2200">
              <a:solidFill>
                <a:srgbClr val="000000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-GB" sz="2200">
                <a:solidFill>
                  <a:srgbClr val="000000"/>
                </a:solidFill>
              </a:rPr>
              <a:t>Solid files</a:t>
            </a:r>
            <a:endParaRPr sz="2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</a:rPr>
              <a:t>Readthedocs: </a:t>
            </a:r>
            <a:r>
              <a:rPr lang="en-GB" u="sng">
                <a:solidFill>
                  <a:schemeClr val="hlink"/>
                </a:solidFill>
                <a:hlinkClick r:id="rId1"/>
              </a:rPr>
              <a:t>https://grapp1parflow.readthedocs.io/en/latest/python/getting_started.html</a:t>
            </a:r>
            <a:endParaRPr sz="2900">
              <a:solidFill>
                <a:srgbClr val="000000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endParaRPr sz="2200">
              <a:solidFill>
                <a:srgbClr val="000000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sz="2200"/>
          </a:p>
        </p:txBody>
      </p:sp>
      <p:sp>
        <p:nvSpPr>
          <p:cNvPr id="67" name="Google Shape;67;p2"/>
          <p:cNvSpPr txBox="1"/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a317a0480_0_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5. Solid files</a:t>
            </a:r>
            <a:endParaRPr i="1"/>
          </a:p>
        </p:txBody>
      </p:sp>
      <p:sp>
        <p:nvSpPr>
          <p:cNvPr id="205" name="Google Shape;205;g9a317a0480_0_61"/>
          <p:cNvSpPr txBox="1"/>
          <p:nvPr>
            <p:ph type="body" idx="1"/>
          </p:nvPr>
        </p:nvSpPr>
        <p:spPr>
          <a:xfrm>
            <a:off x="311700" y="1152475"/>
            <a:ext cx="7743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Python PFTools has functions to:</a:t>
            </a:r>
            <a:endParaRPr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>
                <a:solidFill>
                  <a:srgbClr val="000000"/>
                </a:solidFill>
              </a:rPr>
              <a:t>Load a matrix from or write a matrix to a file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>
                <a:solidFill>
                  <a:srgbClr val="000000"/>
                </a:solidFill>
              </a:rPr>
              <a:t>Convert a matrix to a solid file (via </a:t>
            </a:r>
            <a:r>
              <a:rPr lang="en-GB" i="1">
                <a:solidFill>
                  <a:srgbClr val="000000"/>
                </a:solidFill>
              </a:rPr>
              <a:t>SolidFileBuilder</a:t>
            </a:r>
            <a:r>
              <a:rPr lang="en-GB">
                <a:solidFill>
                  <a:srgbClr val="000000"/>
                </a:solidFill>
              </a:rPr>
              <a:t> class)</a:t>
            </a:r>
            <a:endParaRPr>
              <a:solidFill>
                <a:srgbClr val="000000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sz="1400">
              <a:solidFill>
                <a:schemeClr val="dk1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sz="1400">
              <a:solidFill>
                <a:srgbClr val="000000"/>
              </a:solidFill>
              <a:highlight>
                <a:srgbClr val="808080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06" name="Google Shape;206;g9a317a0480_0_61"/>
          <p:cNvSpPr txBox="1"/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07" name="Google Shape;207;g9a317a0480_0_6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88400" y="2158300"/>
            <a:ext cx="5344626" cy="258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0. Install pftools</a:t>
            </a:r>
            <a:endParaRPr lang="en-GB"/>
          </a:p>
        </p:txBody>
      </p:sp>
      <p:sp>
        <p:nvSpPr>
          <p:cNvPr id="73" name="Google Shape;73;p3"/>
          <p:cNvSpPr txBox="1"/>
          <p:nvPr>
            <p:ph type="body" idx="1"/>
          </p:nvPr>
        </p:nvSpPr>
        <p:spPr>
          <a:xfrm>
            <a:off x="311700" y="1152475"/>
            <a:ext cx="7743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Clone ParFlow:</a:t>
            </a:r>
            <a:endParaRPr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git clone </a:t>
            </a:r>
            <a:r>
              <a:rPr lang="en-GB" sz="1400">
                <a:solidFill>
                  <a:srgbClr val="000000"/>
                </a:solidFill>
                <a:highlight>
                  <a:srgbClr val="00FFFF"/>
                </a:highlight>
                <a:uFill>
                  <a:noFill/>
                </a:u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  <a:hlinkClick r:id="rId1"/>
              </a:rPr>
              <a:t>https://github.com/parflow/parflow.git</a:t>
            </a:r>
            <a:endParaRPr sz="1400">
              <a:solidFill>
                <a:srgbClr val="0000FF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AutoNum type="arabicPeriod" startAt="2"/>
            </a:pPr>
            <a:r>
              <a:rPr lang="en-GB">
                <a:solidFill>
                  <a:srgbClr val="000000"/>
                </a:solidFill>
              </a:rPr>
              <a:t>Set environment variable for cloned repo:</a:t>
            </a:r>
            <a:endParaRPr>
              <a:solidFill>
                <a:srgbClr val="000000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export PARFLOW_SOURCE=/path/to/new/parflow/</a:t>
            </a:r>
            <a:endParaRPr sz="1400">
              <a:solidFill>
                <a:srgbClr val="000000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AutoNum type="arabicPeriod" startAt="3"/>
            </a:pPr>
            <a:r>
              <a:rPr lang="en-GB">
                <a:solidFill>
                  <a:srgbClr val="000000"/>
                </a:solidFill>
              </a:rPr>
              <a:t>Install pftools (example to virtual environment)</a:t>
            </a:r>
            <a:endParaRPr>
              <a:solidFill>
                <a:srgbClr val="000000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python3 -m venv tutorial-env</a:t>
            </a:r>
            <a:endParaRPr sz="1400">
              <a:solidFill>
                <a:srgbClr val="000000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source tutorial-env/bin/activate</a:t>
            </a:r>
            <a:endParaRPr sz="1400">
              <a:solidFill>
                <a:srgbClr val="000000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pip install pftools</a:t>
            </a:r>
            <a:endParaRPr>
              <a:solidFill>
                <a:srgbClr val="000000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AutoNum type="arabicPeriod" startAt="4"/>
            </a:pPr>
            <a:r>
              <a:rPr lang="en-GB">
                <a:solidFill>
                  <a:srgbClr val="000000"/>
                </a:solidFill>
              </a:rPr>
              <a:t>Test your pftools installation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python3 $PARFLOW_SOURCE/test/python/base_3d/default_richards/default_richards.py</a:t>
            </a:r>
            <a:endParaRPr>
              <a:solidFill>
                <a:srgbClr val="000000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</a:p>
        </p:txBody>
      </p:sp>
      <p:sp>
        <p:nvSpPr>
          <p:cNvPr id="74" name="Google Shape;74;p3"/>
          <p:cNvSpPr txBox="1"/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6d30c54e0_0_11"/>
          <p:cNvSpPr txBox="1"/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80" name="Google Shape;80;g96d30c54e0_0_1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400" y="934500"/>
            <a:ext cx="8839202" cy="2193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g96d30c54e0_0_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2400" y="3516037"/>
            <a:ext cx="8839203" cy="653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6d30c54e0_0_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1. Converting TCL scripts to Python</a:t>
            </a:r>
            <a:endParaRPr lang="en-GB"/>
          </a:p>
        </p:txBody>
      </p:sp>
      <p:sp>
        <p:nvSpPr>
          <p:cNvPr id="87" name="Google Shape;87;g96d30c54e0_0_4"/>
          <p:cNvSpPr txBox="1"/>
          <p:nvPr>
            <p:ph type="body" idx="1"/>
          </p:nvPr>
        </p:nvSpPr>
        <p:spPr>
          <a:xfrm>
            <a:off x="311700" y="1152475"/>
            <a:ext cx="7743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Make a new directory and import a TCL file (example here):</a:t>
            </a:r>
            <a:endParaRPr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mkdir -p pftools_tutorial/tcl_to_py</a:t>
            </a:r>
            <a:endParaRPr sz="1400">
              <a:solidFill>
                <a:srgbClr val="000000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cd pftools_tutorial/tcl_to_py</a:t>
            </a:r>
            <a:endParaRPr sz="1400">
              <a:solidFill>
                <a:srgbClr val="000000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cp $PARFLOW_SOURCE/test/default_richards.tcl .</a:t>
            </a:r>
            <a:endParaRPr sz="1400" b="1">
              <a:solidFill>
                <a:srgbClr val="000000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AutoNum type="arabicPeriod" startAt="2"/>
            </a:pPr>
            <a:r>
              <a:rPr lang="en-GB">
                <a:solidFill>
                  <a:srgbClr val="000000"/>
                </a:solidFill>
              </a:rPr>
              <a:t>Run the TCL conversion script on the TCL file:</a:t>
            </a:r>
            <a:endParaRPr>
              <a:solidFill>
                <a:srgbClr val="000000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python3 -m parflow.cli.tcl2py -i default_richards.tcl</a:t>
            </a:r>
            <a:endParaRPr sz="1000">
              <a:solidFill>
                <a:srgbClr val="000000"/>
              </a:solidFill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AutoNum type="arabicPeriod" startAt="3"/>
            </a:pPr>
            <a:r>
              <a:rPr lang="en-GB">
                <a:solidFill>
                  <a:srgbClr val="000000"/>
                </a:solidFill>
              </a:rPr>
              <a:t>Open and edit the new </a:t>
            </a:r>
            <a:r>
              <a:rPr lang="en-GB" i="1">
                <a:solidFill>
                  <a:srgbClr val="000000"/>
                </a:solidFill>
              </a:rPr>
              <a:t>.py</a:t>
            </a:r>
            <a:r>
              <a:rPr lang="en-GB">
                <a:solidFill>
                  <a:srgbClr val="000000"/>
                </a:solidFill>
              </a:rPr>
              <a:t> file</a:t>
            </a:r>
            <a:endParaRPr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 startAt="3"/>
            </a:pPr>
            <a:r>
              <a:rPr lang="en-GB">
                <a:solidFill>
                  <a:srgbClr val="000000"/>
                </a:solidFill>
              </a:rPr>
              <a:t>Test your new run</a:t>
            </a:r>
            <a:endParaRPr>
              <a:solidFill>
                <a:srgbClr val="000000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python3 default_richards.py</a:t>
            </a:r>
            <a:endParaRPr sz="1400">
              <a:highlight>
                <a:srgbClr val="00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</a:p>
        </p:txBody>
      </p:sp>
      <p:sp>
        <p:nvSpPr>
          <p:cNvPr id="88" name="Google Shape;88;g96d30c54e0_0_4"/>
          <p:cNvSpPr txBox="1"/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a317a0480_0_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2. Run scripting - the </a:t>
            </a:r>
            <a:r>
              <a:rPr lang="en-GB" i="1"/>
              <a:t>Run</a:t>
            </a:r>
            <a:r>
              <a:rPr lang="en-GB"/>
              <a:t> class</a:t>
            </a:r>
            <a:endParaRPr lang="en-GB"/>
          </a:p>
        </p:txBody>
      </p:sp>
      <p:sp>
        <p:nvSpPr>
          <p:cNvPr id="94" name="Google Shape;94;g9a317a0480_0_1"/>
          <p:cNvSpPr txBox="1"/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95" name="Google Shape;95;g9a317a0480_0_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46950" y="1176171"/>
            <a:ext cx="6140875" cy="185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a317a0480_0_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2. Run scripting - key considerations</a:t>
            </a:r>
            <a:endParaRPr lang="en-GB"/>
          </a:p>
        </p:txBody>
      </p:sp>
      <p:sp>
        <p:nvSpPr>
          <p:cNvPr id="101" name="Google Shape;101;g9a317a0480_0_7"/>
          <p:cNvSpPr txBox="1"/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02" name="Google Shape;102;g9a317a0480_0_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87775" y="1653475"/>
            <a:ext cx="8103825" cy="127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9a317a0480_0_7"/>
          <p:cNvSpPr txBox="1"/>
          <p:nvPr>
            <p:ph type="body" idx="1"/>
          </p:nvPr>
        </p:nvSpPr>
        <p:spPr>
          <a:xfrm>
            <a:off x="311700" y="1152475"/>
            <a:ext cx="7743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400">
                <a:solidFill>
                  <a:srgbClr val="000000"/>
                </a:solidFill>
              </a:rPr>
              <a:t>Order is important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a317a0480_0_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2. Run scripting - key considerations</a:t>
            </a:r>
            <a:endParaRPr lang="en-GB"/>
          </a:p>
        </p:txBody>
      </p:sp>
      <p:sp>
        <p:nvSpPr>
          <p:cNvPr id="109" name="Google Shape;109;g9a317a0480_0_24"/>
          <p:cNvSpPr txBox="1"/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10" name="Google Shape;110;g9a317a0480_0_24"/>
          <p:cNvSpPr txBox="1"/>
          <p:nvPr>
            <p:ph type="body" idx="1"/>
          </p:nvPr>
        </p:nvSpPr>
        <p:spPr>
          <a:xfrm>
            <a:off x="311700" y="1152475"/>
            <a:ext cx="7743000" cy="1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400">
                <a:solidFill>
                  <a:schemeClr val="dk1"/>
                </a:solidFill>
              </a:rPr>
              <a:t>Key names should be valid Python variables, but we allow exceptions:</a:t>
            </a:r>
            <a:endParaRPr sz="14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400">
                <a:solidFill>
                  <a:schemeClr val="dk1"/>
                </a:solidFill>
              </a:rPr>
              <a:t>Working with integer tokens using a prefix: 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  <p:pic>
        <p:nvPicPr>
          <p:cNvPr id="111" name="Google Shape;111;g9a317a0480_0_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48325" y="1617775"/>
            <a:ext cx="5237067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9a317a0480_0_2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8325" y="2381700"/>
            <a:ext cx="5378013" cy="23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348514177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2. Run scripting - methods on the </a:t>
            </a:r>
            <a:r>
              <a:rPr lang="en-GB" i="1"/>
              <a:t>Run </a:t>
            </a:r>
            <a:r>
              <a:rPr lang="en-GB"/>
              <a:t>class</a:t>
            </a:r>
            <a:endParaRPr lang="en-GB"/>
          </a:p>
        </p:txBody>
      </p:sp>
      <p:sp>
        <p:nvSpPr>
          <p:cNvPr id="118" name="Google Shape;118;g5348514177_0_0"/>
          <p:cNvSpPr txBox="1"/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19" name="Google Shape;119;g5348514177_0_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74078" y="1017725"/>
            <a:ext cx="6430865" cy="3721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itware Slides 16:9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3601</Words>
  <Application>WPS Presentation</Application>
  <PresentationFormat/>
  <Paragraphs>202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SimSun</vt:lpstr>
      <vt:lpstr>Wingdings</vt:lpstr>
      <vt:lpstr>Arial</vt:lpstr>
      <vt:lpstr>Courier New</vt:lpstr>
      <vt:lpstr>Microsoft YaHei</vt:lpstr>
      <vt:lpstr>Arial Unicode MS</vt:lpstr>
      <vt:lpstr>Kitware Slides 16:9 Light</vt:lpstr>
      <vt:lpstr>Python-PFTools tutorial</vt:lpstr>
      <vt:lpstr>Tutorials</vt:lpstr>
      <vt:lpstr>0. Install pftools</vt:lpstr>
      <vt:lpstr>PowerPoint 演示文稿</vt:lpstr>
      <vt:lpstr>1. Converting TCL scripts to Python</vt:lpstr>
      <vt:lpstr>2. Run scripting - the Run class</vt:lpstr>
      <vt:lpstr>2. Run scripting - key considerations</vt:lpstr>
      <vt:lpstr>2. Run scripting - key considerations</vt:lpstr>
      <vt:lpstr>2. Run scripting - methods on the Run class</vt:lpstr>
      <vt:lpstr>Try with default_richards.py</vt:lpstr>
      <vt:lpstr>3. General file handling</vt:lpstr>
      <vt:lpstr>3. General file handling</vt:lpstr>
      <vt:lpstr>Try with clm.py</vt:lpstr>
      <vt:lpstr>4. PFB file handling</vt:lpstr>
      <vt:lpstr>4. PFB file handling: writing</vt:lpstr>
      <vt:lpstr>4. PFB file handling: writing</vt:lpstr>
      <vt:lpstr>4. PFB file handling: reading</vt:lpstr>
      <vt:lpstr>4. PFB file handling: reading</vt:lpstr>
      <vt:lpstr>5. Solid files</vt:lpstr>
      <vt:lpstr>5. Solid files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Python-PFTools tutorial</dc:title>
  <dc:creator/>
  <cp:lastModifiedBy>Juniper</cp:lastModifiedBy>
  <cp:revision>1</cp:revision>
  <dcterms:created xsi:type="dcterms:W3CDTF">2020-09-24T01:13:13Z</dcterms:created>
  <dcterms:modified xsi:type="dcterms:W3CDTF">2020-09-24T01:13:13Z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