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88" r:id="rId2"/>
    <p:sldId id="391" r:id="rId3"/>
    <p:sldId id="392" r:id="rId4"/>
    <p:sldId id="389" r:id="rId5"/>
    <p:sldId id="390" r:id="rId6"/>
    <p:sldId id="393" r:id="rId7"/>
    <p:sldId id="394" r:id="rId8"/>
    <p:sldId id="395" r:id="rId9"/>
    <p:sldId id="396" r:id="rId10"/>
    <p:sldId id="397" r:id="rId11"/>
    <p:sldId id="398" r:id="rId12"/>
    <p:sldId id="399" r:id="rId13"/>
  </p:sldIdLst>
  <p:sldSz cx="12192000" cy="6858000"/>
  <p:notesSz cx="7004050" cy="92900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DEF"/>
          </a:solidFill>
        </a:fill>
      </a:tcStyle>
    </a:wholeTbl>
    <a:band2H>
      <a:tcTxStyle/>
      <a:tcStyle>
        <a:tcBdr/>
        <a:fill>
          <a:solidFill>
            <a:srgbClr val="E8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C"/>
          </a:solidFill>
        </a:fill>
      </a:tcStyle>
    </a:wholeTbl>
    <a:band2H>
      <a:tcTxStyle/>
      <a:tcStyle>
        <a:tcBdr/>
        <a:fill>
          <a:solidFill>
            <a:srgbClr val="E6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BCA"/>
          </a:solidFill>
        </a:fill>
      </a:tcStyle>
    </a:wholeTbl>
    <a:band2H>
      <a:tcTxStyle/>
      <a:tcStyle>
        <a:tcBdr/>
        <a:fill>
          <a:solidFill>
            <a:srgbClr val="FF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7CD"/>
          </a:solidFill>
        </a:fill>
      </a:tcStyle>
    </a:wholeTbl>
    <a:band2H>
      <a:tcTxStyle/>
      <a:tcStyle>
        <a:tcBdr/>
        <a:fill>
          <a:solidFill>
            <a:srgbClr val="FDF3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0"/>
    <p:restoredTop sz="89394" autoAdjust="0"/>
  </p:normalViewPr>
  <p:slideViewPr>
    <p:cSldViewPr snapToGrid="0">
      <p:cViewPr varScale="1">
        <p:scale>
          <a:sx n="144" d="100"/>
          <a:sy n="144" d="100"/>
        </p:scale>
        <p:origin x="3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33874" y="4412774"/>
            <a:ext cx="5136303" cy="4180523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xercise-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6160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68312" y="914400"/>
            <a:ext cx="11206163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10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68312" y="914400"/>
            <a:ext cx="11206163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09" name="Diagram 2"/>
          <p:cNvGrpSpPr/>
          <p:nvPr/>
        </p:nvGrpSpPr>
        <p:grpSpPr>
          <a:xfrm>
            <a:off x="1847654" y="2130020"/>
            <a:ext cx="8823488" cy="3584543"/>
            <a:chOff x="0" y="0"/>
            <a:chExt cx="8823487" cy="3584541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2757340" cy="1654404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Rectangle"/>
            <p:cNvSpPr/>
            <p:nvPr/>
          </p:nvSpPr>
          <p:spPr>
            <a:xfrm>
              <a:off x="3033073" y="0"/>
              <a:ext cx="2757341" cy="1654404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Rectangle"/>
            <p:cNvSpPr/>
            <p:nvPr/>
          </p:nvSpPr>
          <p:spPr>
            <a:xfrm>
              <a:off x="6066147" y="0"/>
              <a:ext cx="2757341" cy="1654404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Rectangle"/>
            <p:cNvSpPr/>
            <p:nvPr/>
          </p:nvSpPr>
          <p:spPr>
            <a:xfrm>
              <a:off x="1516536" y="1930138"/>
              <a:ext cx="2757341" cy="1654404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Rectangle"/>
            <p:cNvSpPr/>
            <p:nvPr/>
          </p:nvSpPr>
          <p:spPr>
            <a:xfrm>
              <a:off x="4549609" y="1930138"/>
              <a:ext cx="2757340" cy="165440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1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27" y="1240897"/>
            <a:ext cx="6709102" cy="517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John Doe"/>
          <p:cNvSpPr txBox="1">
            <a:spLocks noGrp="1"/>
          </p:cNvSpPr>
          <p:nvPr>
            <p:ph type="title" hasCustomPrompt="1"/>
          </p:nvPr>
        </p:nvSpPr>
        <p:spPr>
          <a:xfrm>
            <a:off x="4215327" y="1240897"/>
            <a:ext cx="4271448" cy="59443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John Doe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14812" y="2009775"/>
            <a:ext cx="4271448" cy="2587625"/>
          </a:xfrm>
          <a:prstGeom prst="rect">
            <a:avLst/>
          </a:prstGeom>
        </p:spPr>
        <p:txBody>
          <a:bodyPr/>
          <a:lstStyle>
            <a:lvl1pPr algn="ctr">
              <a:defRPr sz="2800" i="1">
                <a:solidFill>
                  <a:srgbClr val="808080"/>
                </a:solidFill>
              </a:defRPr>
            </a:lvl1pPr>
            <a:lvl2pPr algn="ctr">
              <a:defRPr sz="2800" i="1">
                <a:solidFill>
                  <a:srgbClr val="808080"/>
                </a:solidFill>
              </a:defRPr>
            </a:lvl2pPr>
            <a:lvl3pPr algn="ctr">
              <a:defRPr sz="2800" i="1">
                <a:solidFill>
                  <a:srgbClr val="808080"/>
                </a:solidFill>
              </a:defRPr>
            </a:lvl3pPr>
            <a:lvl4pPr algn="ctr">
              <a:defRPr sz="2800" i="1">
                <a:solidFill>
                  <a:srgbClr val="808080"/>
                </a:solidFill>
              </a:defRPr>
            </a:lvl4pPr>
            <a:lvl5pPr algn="ctr">
              <a:defRPr sz="2800" i="1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4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pic>
        <p:nvPicPr>
          <p:cNvPr id="14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8" y="1720650"/>
            <a:ext cx="11458445" cy="17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468488" y="274320"/>
            <a:ext cx="6338713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4359" y="3429000"/>
            <a:ext cx="2194030" cy="150018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 typeface="Arial"/>
              <a:buChar char="•"/>
              <a:defRPr sz="1400"/>
            </a:lvl1pPr>
            <a:lvl2pPr>
              <a:buFont typeface="Arial"/>
              <a:defRPr sz="1400"/>
            </a:lvl2pPr>
            <a:lvl3pPr>
              <a:buFont typeface="Arial"/>
              <a:defRPr sz="1400"/>
            </a:lvl3pPr>
            <a:lvl4pPr>
              <a:buFont typeface="Arial"/>
              <a:defRPr sz="1400"/>
            </a:lvl4pPr>
            <a:lvl5pPr>
              <a:buFont typeface="Arial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36008" y="3428999"/>
            <a:ext cx="2194029" cy="1500189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9631194" y="3428999"/>
            <a:ext cx="2194029" cy="1500189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05268" y="2339813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5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867234" y="2339813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02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587152" y="2245685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03</a:t>
            </a:r>
          </a:p>
        </p:txBody>
      </p:sp>
      <p:pic>
        <p:nvPicPr>
          <p:cNvPr id="15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6338712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65675" y="1928813"/>
            <a:ext cx="2194029" cy="150018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 typeface="Arial"/>
              <a:buChar char="•"/>
              <a:defRPr sz="1400"/>
            </a:lvl1pPr>
            <a:lvl2pPr>
              <a:buFont typeface="Arial"/>
              <a:defRPr sz="1400"/>
            </a:lvl2pPr>
            <a:lvl3pPr>
              <a:buFont typeface="Arial"/>
              <a:defRPr sz="1400"/>
            </a:lvl3pPr>
            <a:lvl4pPr>
              <a:buFont typeface="Arial"/>
              <a:defRPr sz="1400"/>
            </a:lvl4pPr>
            <a:lvl5pPr>
              <a:buFont typeface="Arial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465675" y="4040001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19311" y="1928813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68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8019311" y="4040001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pic>
        <p:nvPicPr>
          <p:cNvPr id="169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9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6338712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27123" y="2972373"/>
            <a:ext cx="3034554" cy="110336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traight Connector 10"/>
          <p:cNvSpPr/>
          <p:nvPr/>
        </p:nvSpPr>
        <p:spPr>
          <a:xfrm>
            <a:off x="5755340" y="2738903"/>
            <a:ext cx="1" cy="1570304"/>
          </a:xfrm>
          <a:prstGeom prst="line">
            <a:avLst/>
          </a:prstGeom>
          <a:ln w="12700">
            <a:solidFill>
              <a:srgbClr val="0D0D0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367087" y="2738902"/>
            <a:ext cx="2119268" cy="15703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Khula SemiBold"/>
                <a:ea typeface="Khula SemiBold"/>
                <a:cs typeface="Khula SemiBold"/>
                <a:sym typeface="Khula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6" name="Picture 8" descr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68312" y="1711569"/>
            <a:ext cx="11206163" cy="417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1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35841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772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Quiz!</a:t>
            </a:r>
          </a:p>
        </p:txBody>
      </p:sp>
      <p:sp>
        <p:nvSpPr>
          <p:cNvPr id="1773" name="Content Placeholder 2"/>
          <p:cNvSpPr txBox="1"/>
          <p:nvPr/>
        </p:nvSpPr>
        <p:spPr>
          <a:xfrm>
            <a:off x="403155" y="1067538"/>
            <a:ext cx="7230642" cy="127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42" tIns="60942" rIns="60942" bIns="60942">
            <a:spAutoFit/>
          </a:bodyPr>
          <a:lstStyle/>
          <a:p>
            <a:pPr defTabSz="457200">
              <a:spcBef>
                <a:spcPts val="800"/>
              </a:spcBef>
              <a:defRPr sz="3700">
                <a:solidFill>
                  <a:srgbClr val="1F2160"/>
                </a:solidFill>
              </a:defRPr>
            </a:pPr>
            <a:r>
              <a:t>Are the following </a:t>
            </a:r>
            <a:endParaRPr sz="3200"/>
          </a:p>
          <a:p>
            <a:pPr defTabSz="457200">
              <a:spcBef>
                <a:spcPts val="800"/>
              </a:spcBef>
              <a:defRPr sz="3700">
                <a:solidFill>
                  <a:srgbClr val="1F2160"/>
                </a:solidFill>
              </a:defRPr>
            </a:pPr>
            <a:r>
              <a:t>User Stories valid?</a:t>
            </a:r>
          </a:p>
        </p:txBody>
      </p:sp>
      <p:pic>
        <p:nvPicPr>
          <p:cNvPr id="1774" name="Graphic 2" descr="Graphic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42" y="1251283"/>
            <a:ext cx="4355433" cy="4355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833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36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34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35" name="Support…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Support</a:t>
              </a:r>
            </a:p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Documentation</a:t>
              </a:r>
            </a:p>
          </p:txBody>
        </p:sp>
      </p:grpSp>
      <p:pic>
        <p:nvPicPr>
          <p:cNvPr id="1837" name="Picture 3" descr="Picture 3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840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43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41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42" name="Automated…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Automated </a:t>
              </a:r>
            </a:p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Regression Tests</a:t>
              </a:r>
            </a:p>
          </p:txBody>
        </p:sp>
      </p:grpSp>
      <p:sp>
        <p:nvSpPr>
          <p:cNvPr id="1844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847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50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48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endParaRPr/>
            </a:p>
          </p:txBody>
        </p:sp>
        <p:sp>
          <p:nvSpPr>
            <p:cNvPr id="1849" name="MySQL Version 5 Upgrade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MySQL Version 5 Upgrade</a:t>
              </a:r>
            </a:p>
          </p:txBody>
        </p:sp>
      </p:grpSp>
      <p:sp>
        <p:nvSpPr>
          <p:cNvPr id="1851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791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794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792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Create a DB Table</a:t>
              </a:r>
            </a:p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for Accounts</a:t>
              </a:r>
            </a:p>
          </p:txBody>
        </p:sp>
      </p:grpSp>
      <p:sp>
        <p:nvSpPr>
          <p:cNvPr id="1795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98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01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799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Account History</a:t>
              </a:r>
            </a:p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Report</a:t>
              </a:r>
            </a:p>
          </p:txBody>
        </p:sp>
      </p:grpSp>
      <p:pic>
        <p:nvPicPr>
          <p:cNvPr id="1802" name="Picture 4" descr="Picture 4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777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780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778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79" name="Refactor the Account Manager Component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Refactor the Account Manager Component</a:t>
              </a:r>
            </a:p>
          </p:txBody>
        </p:sp>
      </p:grpSp>
      <p:sp>
        <p:nvSpPr>
          <p:cNvPr id="1781" name="&quot;No&quot; Symbol 4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84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787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785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86" name="User Training for…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User Training for </a:t>
              </a:r>
            </a:p>
            <a:p>
              <a: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t>Latest Release</a:t>
              </a:r>
            </a:p>
          </p:txBody>
        </p:sp>
      </p:grpSp>
      <p:pic>
        <p:nvPicPr>
          <p:cNvPr id="1788" name="Picture 4" descr="Picture 4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05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08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06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7" name="Defect #5352"/>
            <p:cNvSpPr txBox="1"/>
            <p:nvPr/>
          </p:nvSpPr>
          <p:spPr>
            <a:xfrm>
              <a:off x="12699" y="1436497"/>
              <a:ext cx="7967135" cy="1253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Defect #5352</a:t>
              </a:r>
            </a:p>
          </p:txBody>
        </p:sp>
      </p:grpSp>
      <p:pic>
        <p:nvPicPr>
          <p:cNvPr id="1809" name="Picture 4" descr="Picture 4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812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15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13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14" name="Weekly Backlog Refinement Meetings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Weekly Backlog Refinement Meetings</a:t>
              </a:r>
            </a:p>
          </p:txBody>
        </p:sp>
      </p:grpSp>
      <p:sp>
        <p:nvSpPr>
          <p:cNvPr id="1816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19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22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20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21" name="Sarbanes-Oxley Regulatory Documents"/>
            <p:cNvSpPr txBox="1"/>
            <p:nvPr/>
          </p:nvSpPr>
          <p:spPr>
            <a:xfrm>
              <a:off x="12699" y="1042797"/>
              <a:ext cx="7967135" cy="2040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Sarbanes-Oxley Regulatory Documents</a:t>
              </a:r>
            </a:p>
          </p:txBody>
        </p:sp>
      </p:grpSp>
      <p:pic>
        <p:nvPicPr>
          <p:cNvPr id="1823" name="Picture 4" descr="Picture 4"/>
          <p:cNvPicPr>
            <a:picLocks noChangeAspect="1"/>
          </p:cNvPicPr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826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Valid Product Backlog Items?</a:t>
            </a:r>
          </a:p>
        </p:txBody>
      </p:sp>
      <p:grpSp>
        <p:nvGrpSpPr>
          <p:cNvPr id="1829" name="Rectangle 4"/>
          <p:cNvGrpSpPr/>
          <p:nvPr/>
        </p:nvGrpSpPr>
        <p:grpSpPr>
          <a:xfrm>
            <a:off x="2099734" y="1562108"/>
            <a:ext cx="7992534" cy="4126289"/>
            <a:chOff x="0" y="0"/>
            <a:chExt cx="7992533" cy="4126288"/>
          </a:xfrm>
        </p:grpSpPr>
        <p:sp>
          <p:nvSpPr>
            <p:cNvPr id="1827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28" name="UI Mock-up Documents"/>
            <p:cNvSpPr txBox="1"/>
            <p:nvPr/>
          </p:nvSpPr>
          <p:spPr>
            <a:xfrm>
              <a:off x="12699" y="1436497"/>
              <a:ext cx="7967135" cy="1253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>
              <a:lvl1pPr algn="ctr"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lvl1pPr>
            </a:lstStyle>
            <a:p>
              <a:r>
                <a:t>UI Mock-up Documents</a:t>
              </a:r>
            </a:p>
          </p:txBody>
        </p:sp>
      </p:grpSp>
      <p:sp>
        <p:nvSpPr>
          <p:cNvPr id="1830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1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97D3"/>
      </a:accent1>
      <a:accent2>
        <a:srgbClr val="005596"/>
      </a:accent2>
      <a:accent3>
        <a:srgbClr val="FF9300"/>
      </a:accent3>
      <a:accent4>
        <a:srgbClr val="5BC2A7"/>
      </a:accent4>
      <a:accent5>
        <a:srgbClr val="606060"/>
      </a:accent5>
      <a:accent6>
        <a:srgbClr val="F5BB4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97D3"/>
      </a:accent1>
      <a:accent2>
        <a:srgbClr val="005596"/>
      </a:accent2>
      <a:accent3>
        <a:srgbClr val="FF9300"/>
      </a:accent3>
      <a:accent4>
        <a:srgbClr val="5BC2A7"/>
      </a:accent4>
      <a:accent5>
        <a:srgbClr val="606060"/>
      </a:accent5>
      <a:accent6>
        <a:srgbClr val="F5BB4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117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Khula</vt:lpstr>
      <vt:lpstr>Khula SemiBold</vt:lpstr>
      <vt:lpstr>Poppins</vt:lpstr>
      <vt:lpstr>Poppins Medium</vt:lpstr>
      <vt:lpstr>Office Theme</vt:lpstr>
      <vt:lpstr>Quiz!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  <vt:lpstr>Valid Product Backlog Items?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Richard Hundhausen</cp:lastModifiedBy>
  <cp:revision>26</cp:revision>
  <cp:lastPrinted>2025-07-13T01:05:03Z</cp:lastPrinted>
  <dcterms:modified xsi:type="dcterms:W3CDTF">2025-07-15T12:48:25Z</dcterms:modified>
</cp:coreProperties>
</file>