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88" r:id="rId2"/>
    <p:sldId id="392" r:id="rId3"/>
    <p:sldId id="391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</p:sldIdLst>
  <p:sldSz cx="12192000" cy="6858000"/>
  <p:notesSz cx="7004050" cy="92900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DEF"/>
          </a:solidFill>
        </a:fill>
      </a:tcStyle>
    </a:wholeTbl>
    <a:band2H>
      <a:tcTxStyle/>
      <a:tcStyle>
        <a:tcBdr/>
        <a:fill>
          <a:solidFill>
            <a:srgbClr val="E8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C"/>
          </a:solidFill>
        </a:fill>
      </a:tcStyle>
    </a:wholeTbl>
    <a:band2H>
      <a:tcTxStyle/>
      <a:tcStyle>
        <a:tcBdr/>
        <a:fill>
          <a:solidFill>
            <a:srgbClr val="E6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BCA"/>
          </a:solidFill>
        </a:fill>
      </a:tcStyle>
    </a:wholeTbl>
    <a:band2H>
      <a:tcTxStyle/>
      <a:tcStyle>
        <a:tcBdr/>
        <a:fill>
          <a:solidFill>
            <a:srgbClr val="FF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7CD"/>
          </a:solidFill>
        </a:fill>
      </a:tcStyle>
    </a:wholeTbl>
    <a:band2H>
      <a:tcTxStyle/>
      <a:tcStyle>
        <a:tcBdr/>
        <a:fill>
          <a:solidFill>
            <a:srgbClr val="FDF3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/>
    <p:restoredTop sz="89394" autoAdjust="0"/>
  </p:normalViewPr>
  <p:slideViewPr>
    <p:cSldViewPr snapToGrid="0">
      <p:cViewPr varScale="1">
        <p:scale>
          <a:sx n="74" d="100"/>
          <a:sy n="74" d="100"/>
        </p:scale>
        <p:origin x="10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</p:spPr>
        <p:txBody>
          <a:bodyPr lIns="93104" tIns="46552" rIns="93104" bIns="46552"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33874" y="4412774"/>
            <a:ext cx="5136303" cy="4180523"/>
          </a:xfrm>
          <a:prstGeom prst="rect">
            <a:avLst/>
          </a:prstGeom>
        </p:spPr>
        <p:txBody>
          <a:bodyPr lIns="93104" tIns="46552" rIns="93104" bIns="46552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 function, deterministic, and side-effect free — ideal for unit testing.</a:t>
            </a:r>
          </a:p>
        </p:txBody>
      </p:sp>
    </p:spTree>
    <p:extLst>
      <p:ext uri="{BB962C8B-B14F-4D97-AF65-F5344CB8AC3E}">
        <p14:creationId xmlns:p14="http://schemas.microsoft.com/office/powerpoint/2010/main" val="247044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61360-0195-8BD0-1679-F883B8E7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39029-02AA-7452-6DD4-D2AE42892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DF287-B9A7-1E8F-1D8A-4C79EC97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 — Add is still a valid unit to test as long as Scrub() is deterministic and testable. If Scrub() introduces side effects or complexity, consider testing both separately. But Add() is testable on its own.</a:t>
            </a:r>
          </a:p>
        </p:txBody>
      </p:sp>
    </p:spTree>
    <p:extLst>
      <p:ext uri="{BB962C8B-B14F-4D97-AF65-F5344CB8AC3E}">
        <p14:creationId xmlns:p14="http://schemas.microsoft.com/office/powerpoint/2010/main" val="11923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282D8-8071-5C27-5C10-7C0E09C7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40ABF-09F6-5856-D62E-D82E4AD0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0DCB60-30B6-C4B4-D1DE-D501522C4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typically do not unit test private methods directly. Unit tests are meant to validate public behavior. </a:t>
            </a:r>
            <a:r>
              <a:rPr lang="en-US"/>
              <a:t>If this method is important enough to test, it should be made public, or be tested indirectly through a public method that calls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7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Logging to console involves side effects; better verified in integration or system tests.</a:t>
            </a:r>
          </a:p>
        </p:txBody>
      </p:sp>
    </p:spTree>
    <p:extLst>
      <p:ext uri="{BB962C8B-B14F-4D97-AF65-F5344CB8AC3E}">
        <p14:creationId xmlns:p14="http://schemas.microsoft.com/office/powerpoint/2010/main" val="3148134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Simple, isolated business logic — should definitely be unit tested.</a:t>
            </a:r>
          </a:p>
        </p:txBody>
      </p:sp>
    </p:spTree>
    <p:extLst>
      <p:ext uri="{BB962C8B-B14F-4D97-AF65-F5344CB8AC3E}">
        <p14:creationId xmlns:p14="http://schemas.microsoft.com/office/powerpoint/2010/main" val="255153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Establishes external DB connections — not suitable for unit tests. Use mocks or integration tests instead.</a:t>
            </a:r>
          </a:p>
        </p:txBody>
      </p:sp>
    </p:spTree>
    <p:extLst>
      <p:ext uri="{BB962C8B-B14F-4D97-AF65-F5344CB8AC3E}">
        <p14:creationId xmlns:p14="http://schemas.microsoft.com/office/powerpoint/2010/main" val="152660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logic that depends on an interface — mockable and testable in isolation.</a:t>
            </a:r>
          </a:p>
        </p:txBody>
      </p:sp>
    </p:spTree>
    <p:extLst>
      <p:ext uri="{BB962C8B-B14F-4D97-AF65-F5344CB8AC3E}">
        <p14:creationId xmlns:p14="http://schemas.microsoft.com/office/powerpoint/2010/main" val="315797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it's simple, it's still testable logic and helps protect against future bugs.</a:t>
            </a:r>
          </a:p>
        </p:txBody>
      </p:sp>
    </p:spTree>
    <p:extLst>
      <p:ext uri="{BB962C8B-B14F-4D97-AF65-F5344CB8AC3E}">
        <p14:creationId xmlns:p14="http://schemas.microsoft.com/office/powerpoint/2010/main" val="392786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constants rarely change and don’t contain logic — generally not worth unit testing.</a:t>
            </a:r>
          </a:p>
        </p:txBody>
      </p:sp>
    </p:spTree>
    <p:extLst>
      <p:ext uri="{BB962C8B-B14F-4D97-AF65-F5344CB8AC3E}">
        <p14:creationId xmlns:p14="http://schemas.microsoft.com/office/powerpoint/2010/main" val="387089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2929B-4702-5397-3BDF-C287C9D79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336F4-9CBA-2A40-D34F-ABE60EACF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A1D12-9806-8BC8-4BF0-448376F4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depends directly on the file system, which is an external resource. It’s not ideal for unit testing without abstraction. You’d typically mock </a:t>
            </a:r>
            <a:r>
              <a:rPr lang="en-US" dirty="0" err="1"/>
              <a:t>IFileReader</a:t>
            </a:r>
            <a:r>
              <a:rPr lang="en-US" dirty="0"/>
              <a:t> or similar to isolate the logic. This belongs more in integration testing unless refactored.</a:t>
            </a:r>
          </a:p>
        </p:txBody>
      </p:sp>
    </p:spTree>
    <p:extLst>
      <p:ext uri="{BB962C8B-B14F-4D97-AF65-F5344CB8AC3E}">
        <p14:creationId xmlns:p14="http://schemas.microsoft.com/office/powerpoint/2010/main" val="1576801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964B9-F375-B568-9C75-A6EA049D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3A7A7-9519-B87F-A505-2FDC77C3A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23630-0745-00D3-14AD-329BEE9FC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only pure string methods (Trim, </a:t>
            </a:r>
            <a:r>
              <a:rPr lang="en-US" dirty="0" err="1"/>
              <a:t>ToUpperInvariant</a:t>
            </a:r>
            <a:r>
              <a:rPr lang="en-US" dirty="0"/>
              <a:t>) — no side effects. Fully testable in unit tests.</a:t>
            </a:r>
          </a:p>
        </p:txBody>
      </p:sp>
    </p:spTree>
    <p:extLst>
      <p:ext uri="{BB962C8B-B14F-4D97-AF65-F5344CB8AC3E}">
        <p14:creationId xmlns:p14="http://schemas.microsoft.com/office/powerpoint/2010/main" val="351728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xercise-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5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06160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9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68312" y="914400"/>
            <a:ext cx="11206163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0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102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68312" y="914400"/>
            <a:ext cx="11206163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</a:lstStyle>
          <a:p>
            <a:r>
              <a:t>Click to edit Master subtitle style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109" name="Diagram 2"/>
          <p:cNvGrpSpPr/>
          <p:nvPr/>
        </p:nvGrpSpPr>
        <p:grpSpPr>
          <a:xfrm>
            <a:off x="1847654" y="2130020"/>
            <a:ext cx="8823488" cy="3584543"/>
            <a:chOff x="0" y="0"/>
            <a:chExt cx="8823487" cy="3584541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2757340" cy="1654404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Rectangle"/>
            <p:cNvSpPr/>
            <p:nvPr/>
          </p:nvSpPr>
          <p:spPr>
            <a:xfrm>
              <a:off x="3033073" y="0"/>
              <a:ext cx="2757341" cy="1654404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Rectangle"/>
            <p:cNvSpPr/>
            <p:nvPr/>
          </p:nvSpPr>
          <p:spPr>
            <a:xfrm>
              <a:off x="6066147" y="0"/>
              <a:ext cx="2757341" cy="1654404"/>
            </a:xfrm>
            <a:prstGeom prst="rect">
              <a:avLst/>
            </a:prstGeom>
            <a:solidFill>
              <a:schemeClr val="accent4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7" name="Rectangle"/>
            <p:cNvSpPr/>
            <p:nvPr/>
          </p:nvSpPr>
          <p:spPr>
            <a:xfrm>
              <a:off x="1516536" y="1930138"/>
              <a:ext cx="2757341" cy="1654404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Rectangle"/>
            <p:cNvSpPr/>
            <p:nvPr/>
          </p:nvSpPr>
          <p:spPr>
            <a:xfrm>
              <a:off x="4549609" y="1930138"/>
              <a:ext cx="2757340" cy="1654404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 sz="65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1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027" y="1240897"/>
            <a:ext cx="6709102" cy="517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John Doe"/>
          <p:cNvSpPr txBox="1">
            <a:spLocks noGrp="1"/>
          </p:cNvSpPr>
          <p:nvPr>
            <p:ph type="title" hasCustomPrompt="1"/>
          </p:nvPr>
        </p:nvSpPr>
        <p:spPr>
          <a:xfrm>
            <a:off x="4215327" y="1240897"/>
            <a:ext cx="4271448" cy="594432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John Doe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214812" y="2009775"/>
            <a:ext cx="4271448" cy="2587625"/>
          </a:xfrm>
          <a:prstGeom prst="rect">
            <a:avLst/>
          </a:prstGeom>
        </p:spPr>
        <p:txBody>
          <a:bodyPr/>
          <a:lstStyle>
            <a:lvl1pPr algn="ctr">
              <a:defRPr sz="2800" i="1">
                <a:solidFill>
                  <a:srgbClr val="808080"/>
                </a:solidFill>
              </a:defRPr>
            </a:lvl1pPr>
            <a:lvl2pPr algn="ctr">
              <a:defRPr sz="2800" i="1">
                <a:solidFill>
                  <a:srgbClr val="808080"/>
                </a:solidFill>
              </a:defRPr>
            </a:lvl2pPr>
            <a:lvl3pPr algn="ctr">
              <a:defRPr sz="2800" i="1">
                <a:solidFill>
                  <a:srgbClr val="808080"/>
                </a:solidFill>
              </a:defRPr>
            </a:lvl3pPr>
            <a:lvl4pPr algn="ctr">
              <a:defRPr sz="2800" i="1">
                <a:solidFill>
                  <a:srgbClr val="808080"/>
                </a:solidFill>
              </a:defRPr>
            </a:lvl4pPr>
            <a:lvl5pPr algn="ctr">
              <a:defRPr sz="2800" i="1">
                <a:solidFill>
                  <a:srgbClr val="80808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4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pic>
        <p:nvPicPr>
          <p:cNvPr id="14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8" y="1720650"/>
            <a:ext cx="11458445" cy="17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468488" y="274320"/>
            <a:ext cx="6338713" cy="667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4359" y="3429000"/>
            <a:ext cx="2194030" cy="150018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 typeface="Arial"/>
              <a:buChar char="•"/>
              <a:defRPr sz="1400"/>
            </a:lvl1pPr>
            <a:lvl2pPr>
              <a:buFont typeface="Arial"/>
              <a:defRPr sz="1400"/>
            </a:lvl2pPr>
            <a:lvl3pPr>
              <a:buFont typeface="Arial"/>
              <a:defRPr sz="1400"/>
            </a:lvl3pPr>
            <a:lvl4pPr>
              <a:buFont typeface="Arial"/>
              <a:defRPr sz="1400"/>
            </a:lvl4pPr>
            <a:lvl5pPr>
              <a:buFont typeface="Arial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5036008" y="3428999"/>
            <a:ext cx="2194029" cy="1500189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49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9631194" y="3428999"/>
            <a:ext cx="2194029" cy="1500189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905268" y="2339813"/>
            <a:ext cx="708379" cy="640978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900"/>
              </a:spcBef>
              <a:defRPr sz="3528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01</a:t>
            </a:r>
          </a:p>
        </p:txBody>
      </p:sp>
      <p:sp>
        <p:nvSpPr>
          <p:cNvPr id="15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5867234" y="2339813"/>
            <a:ext cx="708379" cy="640978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900"/>
              </a:spcBef>
              <a:defRPr sz="3528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02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10587152" y="2245685"/>
            <a:ext cx="708379" cy="640978"/>
          </a:xfrm>
          <a:prstGeom prst="rect">
            <a:avLst/>
          </a:prstGeom>
        </p:spPr>
        <p:txBody>
          <a:bodyPr/>
          <a:lstStyle>
            <a:lvl1pPr defTabSz="896111">
              <a:spcBef>
                <a:spcPts val="900"/>
              </a:spcBef>
              <a:defRPr sz="3528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03</a:t>
            </a:r>
          </a:p>
        </p:txBody>
      </p:sp>
      <p:pic>
        <p:nvPicPr>
          <p:cNvPr id="15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6338712" cy="667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65675" y="1928813"/>
            <a:ext cx="2194029" cy="150018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 typeface="Arial"/>
              <a:buChar char="•"/>
              <a:defRPr sz="1400"/>
            </a:lvl1pPr>
            <a:lvl2pPr>
              <a:buFont typeface="Arial"/>
              <a:defRPr sz="1400"/>
            </a:lvl2pPr>
            <a:lvl3pPr>
              <a:buFont typeface="Arial"/>
              <a:defRPr sz="1400"/>
            </a:lvl3pPr>
            <a:lvl4pPr>
              <a:buFont typeface="Arial"/>
              <a:defRPr sz="1400"/>
            </a:lvl4pPr>
            <a:lvl5pPr>
              <a:buFont typeface="Arial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2465675" y="4040001"/>
            <a:ext cx="2194029" cy="1500188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8019311" y="1928813"/>
            <a:ext cx="2194029" cy="1500188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sp>
        <p:nvSpPr>
          <p:cNvPr id="168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8019311" y="4040001"/>
            <a:ext cx="2194029" cy="1500188"/>
          </a:xfrm>
          <a:prstGeom prst="rect">
            <a:avLst/>
          </a:prstGeom>
        </p:spPr>
        <p:txBody>
          <a:bodyPr/>
          <a:lstStyle/>
          <a:p>
            <a:pPr marL="285750" indent="-285750">
              <a:buSzPct val="100000"/>
              <a:buFont typeface="Arial"/>
              <a:buChar char="•"/>
              <a:defRPr sz="1400"/>
            </a:pPr>
            <a:endParaRPr/>
          </a:p>
        </p:txBody>
      </p:sp>
      <p:pic>
        <p:nvPicPr>
          <p:cNvPr id="169" name="Picture 12" descr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68312" y="914400"/>
            <a:ext cx="11206164" cy="6678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80808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9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6338712" cy="667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27123" y="2972373"/>
            <a:ext cx="3034554" cy="110336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traight Connector 10"/>
          <p:cNvSpPr/>
          <p:nvPr/>
        </p:nvSpPr>
        <p:spPr>
          <a:xfrm>
            <a:off x="5755340" y="2738903"/>
            <a:ext cx="1" cy="1570304"/>
          </a:xfrm>
          <a:prstGeom prst="line">
            <a:avLst/>
          </a:prstGeom>
          <a:ln w="12700">
            <a:solidFill>
              <a:srgbClr val="0D0D0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8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367087" y="2738902"/>
            <a:ext cx="2119268" cy="15703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 b="1">
                <a:solidFill>
                  <a:srgbClr val="FFFFFF"/>
                </a:solidFill>
                <a:latin typeface="Khula SemiBold"/>
                <a:ea typeface="Khula SemiBold"/>
                <a:cs typeface="Khula SemiBold"/>
                <a:sym typeface="Khula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extBox 2"/>
          <p:cNvSpPr txBox="1"/>
          <p:nvPr/>
        </p:nvSpPr>
        <p:spPr>
          <a:xfrm>
            <a:off x="3867008" y="6494624"/>
            <a:ext cx="445798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00" b="1">
                <a:solidFill>
                  <a:srgbClr val="FFFFFF">
                    <a:alpha val="27925"/>
                  </a:srgbClr>
                </a:solidFill>
                <a:latin typeface="Khula"/>
                <a:ea typeface="Khula"/>
                <a:cs typeface="Khula"/>
                <a:sym typeface="Khula"/>
              </a:defRPr>
            </a:lvl1pPr>
          </a:lstStyle>
          <a:p>
            <a:r>
              <a:rPr dirty="0"/>
              <a:t>© 202</a:t>
            </a:r>
            <a:r>
              <a:rPr lang="en-US" dirty="0"/>
              <a:t>5</a:t>
            </a:r>
            <a:r>
              <a:rPr dirty="0"/>
              <a:t> Improving. All Rights Reserved.</a:t>
            </a: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6" name="Picture 8" descr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4021" y="6384042"/>
            <a:ext cx="1380137" cy="44520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68312" y="1711569"/>
            <a:ext cx="11206163" cy="417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53" r:id="rId3"/>
    <p:sldLayoutId id="2147483656" r:id="rId4"/>
    <p:sldLayoutId id="2147483658" r:id="rId5"/>
    <p:sldLayoutId id="2147483659" r:id="rId6"/>
    <p:sldLayoutId id="2147483660" r:id="rId7"/>
    <p:sldLayoutId id="2147483661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accent2"/>
          </a:solidFill>
          <a:uFillTx/>
          <a:latin typeface="Poppins"/>
          <a:ea typeface="Poppins"/>
          <a:cs typeface="Poppins"/>
          <a:sym typeface="Poppins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1pPr>
      <a:lvl2pPr marL="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2pPr>
      <a:lvl3pPr marL="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3pPr>
      <a:lvl4pPr marL="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4pPr>
      <a:lvl5pPr marL="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D0D0D"/>
          </a:solidFill>
          <a:uFillTx/>
          <a:latin typeface="Khula"/>
          <a:ea typeface="Khula"/>
          <a:cs typeface="Khula"/>
          <a:sym typeface="Khul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Khula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358414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772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t>Quiz!</a:t>
            </a:r>
          </a:p>
        </p:txBody>
      </p:sp>
      <p:sp>
        <p:nvSpPr>
          <p:cNvPr id="1773" name="Content Placeholder 2"/>
          <p:cNvSpPr txBox="1"/>
          <p:nvPr/>
        </p:nvSpPr>
        <p:spPr>
          <a:xfrm>
            <a:off x="403155" y="1067538"/>
            <a:ext cx="7230642" cy="1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42" tIns="60942" rIns="60942" bIns="60942">
            <a:spAutoFit/>
          </a:bodyPr>
          <a:lstStyle/>
          <a:p>
            <a:pPr defTabSz="457200">
              <a:spcBef>
                <a:spcPts val="800"/>
              </a:spcBef>
              <a:defRPr sz="3700">
                <a:solidFill>
                  <a:srgbClr val="1F2160"/>
                </a:solidFill>
              </a:defRPr>
            </a:pPr>
            <a:r>
              <a:rPr lang="en-US" dirty="0"/>
              <a:t>Which of the following are</a:t>
            </a:r>
            <a:endParaRPr sz="3200" dirty="0"/>
          </a:p>
          <a:p>
            <a:pPr defTabSz="457200">
              <a:spcBef>
                <a:spcPts val="800"/>
              </a:spcBef>
              <a:defRPr sz="3700">
                <a:solidFill>
                  <a:srgbClr val="1F2160"/>
                </a:solidFill>
              </a:defRPr>
            </a:pPr>
            <a:r>
              <a:rPr lang="en-US" dirty="0"/>
              <a:t>true “units” require unit testing?</a:t>
            </a:r>
            <a:endParaRPr dirty="0"/>
          </a:p>
        </p:txBody>
      </p:sp>
      <p:pic>
        <p:nvPicPr>
          <p:cNvPr id="1774" name="Graphic 2" descr="Graphic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42" y="1251283"/>
            <a:ext cx="4355433" cy="4355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9079E-9B25-03AD-B18D-85147146D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>
            <a:extLst>
              <a:ext uri="{FF2B5EF4-FFF2-40B4-BE49-F238E27FC236}">
                <a16:creationId xmlns:a16="http://schemas.microsoft.com/office/drawing/2014/main" id="{82D0A089-BB46-CD9C-702F-6007E4B1CAA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798" name="Title 1">
            <a:extLst>
              <a:ext uri="{FF2B5EF4-FFF2-40B4-BE49-F238E27FC236}">
                <a16:creationId xmlns:a16="http://schemas.microsoft.com/office/drawing/2014/main" id="{C7C6BC58-27E9-F8C4-387C-6FE895AA9F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801" name="Rectangle 4">
            <a:extLst>
              <a:ext uri="{FF2B5EF4-FFF2-40B4-BE49-F238E27FC236}">
                <a16:creationId xmlns:a16="http://schemas.microsoft.com/office/drawing/2014/main" id="{4D16F530-6976-8B2B-565F-CC3607E3BC73}"/>
              </a:ext>
            </a:extLst>
          </p:cNvPr>
          <p:cNvGrpSpPr/>
          <p:nvPr/>
        </p:nvGrpSpPr>
        <p:grpSpPr>
          <a:xfrm>
            <a:off x="2099733" y="1562106"/>
            <a:ext cx="7992536" cy="4126292"/>
            <a:chOff x="-1" y="-1"/>
            <a:chExt cx="7992535" cy="4126290"/>
          </a:xfrm>
        </p:grpSpPr>
        <p:sp>
          <p:nvSpPr>
            <p:cNvPr id="1799" name="Rectangle">
              <a:extLst>
                <a:ext uri="{FF2B5EF4-FFF2-40B4-BE49-F238E27FC236}">
                  <a16:creationId xmlns:a16="http://schemas.microsoft.com/office/drawing/2014/main" id="{73401C8D-A14F-AAB1-8F4E-AD4CE0E66BD2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>
              <a:extLst>
                <a:ext uri="{FF2B5EF4-FFF2-40B4-BE49-F238E27FC236}">
                  <a16:creationId xmlns:a16="http://schemas.microsoft.com/office/drawing/2014/main" id="{A1E8E35C-F468-1B7E-48A3-2565A4C79CC3}"/>
                </a:ext>
              </a:extLst>
            </p:cNvPr>
            <p:cNvSpPr txBox="1"/>
            <p:nvPr/>
          </p:nvSpPr>
          <p:spPr>
            <a:xfrm>
              <a:off x="12699" y="438846"/>
              <a:ext cx="7967135" cy="3248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public class </a:t>
              </a:r>
              <a:r>
                <a:rPr lang="en-US" sz="2000" dirty="0" err="1">
                  <a:latin typeface="Consolas" panose="020B0609020204030204" pitchFamily="49" charset="0"/>
                </a:rPr>
                <a:t>NameFormatter</a:t>
              </a:r>
              <a:endParaRPr lang="en-US" sz="2000" dirty="0">
                <a:latin typeface="Consolas" panose="020B0609020204030204" pitchFamily="49" charset="0"/>
              </a:endParaRP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public string Format(string first, string last)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  var f = </a:t>
              </a:r>
              <a:r>
                <a:rPr lang="en-US" sz="2000" dirty="0" err="1">
                  <a:latin typeface="Consolas" panose="020B0609020204030204" pitchFamily="49" charset="0"/>
                </a:rPr>
                <a:t>first.Trim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  var l = </a:t>
              </a:r>
              <a:r>
                <a:rPr lang="en-US" sz="2000" dirty="0" err="1">
                  <a:latin typeface="Consolas" panose="020B0609020204030204" pitchFamily="49" charset="0"/>
                </a:rPr>
                <a:t>last.Trim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  return (f + " " + l).</a:t>
              </a:r>
              <a:r>
                <a:rPr lang="en-US" sz="2000" dirty="0" err="1">
                  <a:latin typeface="Consolas" panose="020B0609020204030204" pitchFamily="49" charset="0"/>
                </a:rPr>
                <a:t>ToUpperInvariant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}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}</a:t>
              </a:r>
              <a:endParaRPr sz="20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02" name="Picture 4" descr="Picture 4">
            <a:extLst>
              <a:ext uri="{FF2B5EF4-FFF2-40B4-BE49-F238E27FC236}">
                <a16:creationId xmlns:a16="http://schemas.microsoft.com/office/drawing/2014/main" id="{5DDC4352-AC2E-97F3-4188-3BD9DC42FF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54237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E95D-2C55-DAE8-20EE-F5B4660A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>
            <a:extLst>
              <a:ext uri="{FF2B5EF4-FFF2-40B4-BE49-F238E27FC236}">
                <a16:creationId xmlns:a16="http://schemas.microsoft.com/office/drawing/2014/main" id="{C3FD5668-745A-2E88-3D52-4578EAED2FA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798" name="Title 1">
            <a:extLst>
              <a:ext uri="{FF2B5EF4-FFF2-40B4-BE49-F238E27FC236}">
                <a16:creationId xmlns:a16="http://schemas.microsoft.com/office/drawing/2014/main" id="{5D0C2B1C-5841-46FB-F15F-0FD5078B29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801" name="Rectangle 4">
            <a:extLst>
              <a:ext uri="{FF2B5EF4-FFF2-40B4-BE49-F238E27FC236}">
                <a16:creationId xmlns:a16="http://schemas.microsoft.com/office/drawing/2014/main" id="{7CB9E34F-46C0-700A-B74B-8214C7D2F64D}"/>
              </a:ext>
            </a:extLst>
          </p:cNvPr>
          <p:cNvGrpSpPr/>
          <p:nvPr/>
        </p:nvGrpSpPr>
        <p:grpSpPr>
          <a:xfrm>
            <a:off x="2099733" y="1562106"/>
            <a:ext cx="7992536" cy="4126292"/>
            <a:chOff x="-1" y="-1"/>
            <a:chExt cx="7992535" cy="4126290"/>
          </a:xfrm>
        </p:grpSpPr>
        <p:sp>
          <p:nvSpPr>
            <p:cNvPr id="1799" name="Rectangle">
              <a:extLst>
                <a:ext uri="{FF2B5EF4-FFF2-40B4-BE49-F238E27FC236}">
                  <a16:creationId xmlns:a16="http://schemas.microsoft.com/office/drawing/2014/main" id="{702ED1A4-52DA-3EDA-63CF-780A5ED853DC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>
              <a:extLst>
                <a:ext uri="{FF2B5EF4-FFF2-40B4-BE49-F238E27FC236}">
                  <a16:creationId xmlns:a16="http://schemas.microsoft.com/office/drawing/2014/main" id="{99227C40-EE38-E410-D13E-180D3A3F8601}"/>
                </a:ext>
              </a:extLst>
            </p:cNvPr>
            <p:cNvSpPr txBox="1"/>
            <p:nvPr/>
          </p:nvSpPr>
          <p:spPr>
            <a:xfrm>
              <a:off x="12699" y="1085176"/>
              <a:ext cx="7967135" cy="1955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public int Add(int a, int b)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return Scrub(a + b);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sz="24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02" name="Picture 4" descr="Picture 4">
            <a:extLst>
              <a:ext uri="{FF2B5EF4-FFF2-40B4-BE49-F238E27FC236}">
                <a16:creationId xmlns:a16="http://schemas.microsoft.com/office/drawing/2014/main" id="{A85E694E-42DF-6D1E-2409-DB8EA8B09E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792533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DC1B-A562-DD51-2174-A9A4E370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Box 3">
            <a:extLst>
              <a:ext uri="{FF2B5EF4-FFF2-40B4-BE49-F238E27FC236}">
                <a16:creationId xmlns:a16="http://schemas.microsoft.com/office/drawing/2014/main" id="{BB0FECD2-0208-D3DB-473F-E7FB2DF245B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791" name="Title 1">
            <a:extLst>
              <a:ext uri="{FF2B5EF4-FFF2-40B4-BE49-F238E27FC236}">
                <a16:creationId xmlns:a16="http://schemas.microsoft.com/office/drawing/2014/main" id="{5F5E777E-C4DB-1798-DB36-9F18E08B1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794" name="Rectangle 4">
            <a:extLst>
              <a:ext uri="{FF2B5EF4-FFF2-40B4-BE49-F238E27FC236}">
                <a16:creationId xmlns:a16="http://schemas.microsoft.com/office/drawing/2014/main" id="{B4EBC391-3AA5-4DB0-B7E7-B87024E0F26B}"/>
              </a:ext>
            </a:extLst>
          </p:cNvPr>
          <p:cNvGrpSpPr/>
          <p:nvPr/>
        </p:nvGrpSpPr>
        <p:grpSpPr>
          <a:xfrm>
            <a:off x="2099733" y="1562107"/>
            <a:ext cx="7992536" cy="4126292"/>
            <a:chOff x="-1" y="-1"/>
            <a:chExt cx="7992535" cy="4126290"/>
          </a:xfrm>
        </p:grpSpPr>
        <p:sp>
          <p:nvSpPr>
            <p:cNvPr id="1792" name="Rectangle">
              <a:extLst>
                <a:ext uri="{FF2B5EF4-FFF2-40B4-BE49-F238E27FC236}">
                  <a16:creationId xmlns:a16="http://schemas.microsoft.com/office/drawing/2014/main" id="{79888205-9EC3-C40B-17B6-775087C46214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3" name="Create a DB Table…">
              <a:extLst>
                <a:ext uri="{FF2B5EF4-FFF2-40B4-BE49-F238E27FC236}">
                  <a16:creationId xmlns:a16="http://schemas.microsoft.com/office/drawing/2014/main" id="{A9082949-8F41-9590-B2FC-0B3F13381AFA}"/>
                </a:ext>
              </a:extLst>
            </p:cNvPr>
            <p:cNvSpPr txBox="1"/>
            <p:nvPr/>
          </p:nvSpPr>
          <p:spPr>
            <a:xfrm>
              <a:off x="12699" y="1085175"/>
              <a:ext cx="7967135" cy="1955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private int Add(int a, int b)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return a + b;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95" name="&quot;No&quot; Symbol 3">
            <a:extLst>
              <a:ext uri="{FF2B5EF4-FFF2-40B4-BE49-F238E27FC236}">
                <a16:creationId xmlns:a16="http://schemas.microsoft.com/office/drawing/2014/main" id="{DD18B3F5-5EE3-B385-AB4E-3538C1F519DA}"/>
              </a:ext>
            </a:extLst>
          </p:cNvPr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79112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798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801" name="Rectangle 4"/>
          <p:cNvGrpSpPr/>
          <p:nvPr/>
        </p:nvGrpSpPr>
        <p:grpSpPr>
          <a:xfrm>
            <a:off x="2099733" y="1562107"/>
            <a:ext cx="7992536" cy="4126291"/>
            <a:chOff x="-1" y="-1"/>
            <a:chExt cx="7992535" cy="4126290"/>
          </a:xfrm>
        </p:grpSpPr>
        <p:sp>
          <p:nvSpPr>
            <p:cNvPr id="1799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/>
            <p:cNvSpPr txBox="1"/>
            <p:nvPr/>
          </p:nvSpPr>
          <p:spPr>
            <a:xfrm>
              <a:off x="12699" y="962067"/>
              <a:ext cx="7967135" cy="2202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public int Add(int a, int b)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  return a + b;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}</a:t>
              </a:r>
              <a:endParaRPr sz="28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02" name="Picture 4" descr="Picture 4"/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Box 3"/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791" name="Title 1"/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794" name="Rectangle 4"/>
          <p:cNvGrpSpPr/>
          <p:nvPr/>
        </p:nvGrpSpPr>
        <p:grpSpPr>
          <a:xfrm>
            <a:off x="2099733" y="1562107"/>
            <a:ext cx="7992536" cy="4126292"/>
            <a:chOff x="-1" y="-1"/>
            <a:chExt cx="7992535" cy="4126290"/>
          </a:xfrm>
        </p:grpSpPr>
        <p:sp>
          <p:nvSpPr>
            <p:cNvPr id="1792" name="Rectangle"/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3" name="Create a DB Table…"/>
            <p:cNvSpPr txBox="1"/>
            <p:nvPr/>
          </p:nvSpPr>
          <p:spPr>
            <a:xfrm>
              <a:off x="12699" y="531178"/>
              <a:ext cx="7967135" cy="3063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public class Logger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public void Log(string message)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  Console.WriteLine("[LOG] " + message);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}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95" name="&quot;No&quot; Symbol 3"/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2E363-CA3B-A4FB-F71D-1FD49CEA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>
            <a:extLst>
              <a:ext uri="{FF2B5EF4-FFF2-40B4-BE49-F238E27FC236}">
                <a16:creationId xmlns:a16="http://schemas.microsoft.com/office/drawing/2014/main" id="{CCAA4C28-2184-7D03-235A-67B74885DFC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798" name="Title 1">
            <a:extLst>
              <a:ext uri="{FF2B5EF4-FFF2-40B4-BE49-F238E27FC236}">
                <a16:creationId xmlns:a16="http://schemas.microsoft.com/office/drawing/2014/main" id="{41FEAD67-2646-C28B-898F-D6BE75820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801" name="Rectangle 4">
            <a:extLst>
              <a:ext uri="{FF2B5EF4-FFF2-40B4-BE49-F238E27FC236}">
                <a16:creationId xmlns:a16="http://schemas.microsoft.com/office/drawing/2014/main" id="{FFF43358-9A74-6CC6-EFE3-0E3240E730EE}"/>
              </a:ext>
            </a:extLst>
          </p:cNvPr>
          <p:cNvGrpSpPr/>
          <p:nvPr/>
        </p:nvGrpSpPr>
        <p:grpSpPr>
          <a:xfrm>
            <a:off x="2099733" y="1562107"/>
            <a:ext cx="7992536" cy="4126291"/>
            <a:chOff x="-1" y="-1"/>
            <a:chExt cx="7992535" cy="4126290"/>
          </a:xfrm>
        </p:grpSpPr>
        <p:sp>
          <p:nvSpPr>
            <p:cNvPr id="1799" name="Rectangle">
              <a:extLst>
                <a:ext uri="{FF2B5EF4-FFF2-40B4-BE49-F238E27FC236}">
                  <a16:creationId xmlns:a16="http://schemas.microsoft.com/office/drawing/2014/main" id="{421DEC38-232C-E108-7ACE-EE1E2233BFA8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>
              <a:extLst>
                <a:ext uri="{FF2B5EF4-FFF2-40B4-BE49-F238E27FC236}">
                  <a16:creationId xmlns:a16="http://schemas.microsoft.com/office/drawing/2014/main" id="{24C33D14-06AA-55CD-B878-D762063D29F5}"/>
                </a:ext>
              </a:extLst>
            </p:cNvPr>
            <p:cNvSpPr txBox="1"/>
            <p:nvPr/>
          </p:nvSpPr>
          <p:spPr>
            <a:xfrm>
              <a:off x="12699" y="531180"/>
              <a:ext cx="7967135" cy="3063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public decimal </a:t>
              </a:r>
              <a:r>
                <a:rPr lang="en-US" sz="2800" dirty="0" err="1">
                  <a:latin typeface="Consolas" panose="020B0609020204030204" pitchFamily="49" charset="0"/>
                </a:rPr>
                <a:t>CalculateDiscount</a:t>
              </a:r>
              <a:r>
                <a:rPr lang="en-US" sz="2800" dirty="0">
                  <a:latin typeface="Consolas" panose="020B0609020204030204" pitchFamily="49" charset="0"/>
                </a:rPr>
                <a:t>(decimal price, decimal percent)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  return price * (1 - percent / 100);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}</a:t>
              </a:r>
              <a:endParaRPr sz="28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02" name="Picture 4" descr="Picture 4">
            <a:extLst>
              <a:ext uri="{FF2B5EF4-FFF2-40B4-BE49-F238E27FC236}">
                <a16:creationId xmlns:a16="http://schemas.microsoft.com/office/drawing/2014/main" id="{AA02C630-097E-815A-4ECD-67F9FDC0BC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660097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2C2F-C183-4CC0-739F-1454AC2B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Box 3">
            <a:extLst>
              <a:ext uri="{FF2B5EF4-FFF2-40B4-BE49-F238E27FC236}">
                <a16:creationId xmlns:a16="http://schemas.microsoft.com/office/drawing/2014/main" id="{5BB1A163-7BBD-BC38-A5CE-8CAE800237F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791" name="Title 1">
            <a:extLst>
              <a:ext uri="{FF2B5EF4-FFF2-40B4-BE49-F238E27FC236}">
                <a16:creationId xmlns:a16="http://schemas.microsoft.com/office/drawing/2014/main" id="{3AD4AC69-F653-C3B2-37CD-F1C1B4239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794" name="Rectangle 4">
            <a:extLst>
              <a:ext uri="{FF2B5EF4-FFF2-40B4-BE49-F238E27FC236}">
                <a16:creationId xmlns:a16="http://schemas.microsoft.com/office/drawing/2014/main" id="{DD9DB6B8-9C0F-8D68-4655-37C17ACCE81E}"/>
              </a:ext>
            </a:extLst>
          </p:cNvPr>
          <p:cNvGrpSpPr/>
          <p:nvPr/>
        </p:nvGrpSpPr>
        <p:grpSpPr>
          <a:xfrm>
            <a:off x="2099733" y="1562107"/>
            <a:ext cx="7992536" cy="4126292"/>
            <a:chOff x="-1" y="-1"/>
            <a:chExt cx="7992535" cy="4126290"/>
          </a:xfrm>
        </p:grpSpPr>
        <p:sp>
          <p:nvSpPr>
            <p:cNvPr id="1792" name="Rectangle">
              <a:extLst>
                <a:ext uri="{FF2B5EF4-FFF2-40B4-BE49-F238E27FC236}">
                  <a16:creationId xmlns:a16="http://schemas.microsoft.com/office/drawing/2014/main" id="{5F14F95C-8EE4-CEFF-629B-C67C8384BF48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3" name="Create a DB Table…">
              <a:extLst>
                <a:ext uri="{FF2B5EF4-FFF2-40B4-BE49-F238E27FC236}">
                  <a16:creationId xmlns:a16="http://schemas.microsoft.com/office/drawing/2014/main" id="{24197591-D96C-FB40-A7D1-857BC3BBFC1F}"/>
                </a:ext>
              </a:extLst>
            </p:cNvPr>
            <p:cNvSpPr txBox="1"/>
            <p:nvPr/>
          </p:nvSpPr>
          <p:spPr>
            <a:xfrm>
              <a:off x="12699" y="900510"/>
              <a:ext cx="7967135" cy="2325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public </a:t>
              </a:r>
              <a:r>
                <a:rPr lang="en-US" sz="2400" dirty="0" err="1">
                  <a:latin typeface="Consolas" panose="020B0609020204030204" pitchFamily="49" charset="0"/>
                </a:rPr>
                <a:t>SqlConnection</a:t>
              </a:r>
              <a:r>
                <a:rPr lang="en-US" sz="2400" dirty="0"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latin typeface="Consolas" panose="020B0609020204030204" pitchFamily="49" charset="0"/>
                </a:rPr>
                <a:t>ConnectToDatabase</a:t>
              </a:r>
              <a:r>
                <a:rPr lang="en-US" sz="2400" dirty="0">
                  <a:latin typeface="Consolas" panose="020B0609020204030204" pitchFamily="49" charset="0"/>
                </a:rPr>
                <a:t>()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return new</a:t>
              </a:r>
              <a:br>
                <a:rPr lang="en-US" sz="2400" dirty="0">
                  <a:latin typeface="Consolas" panose="020B0609020204030204" pitchFamily="49" charset="0"/>
                </a:rPr>
              </a:br>
              <a:r>
                <a:rPr lang="en-US" sz="2400" dirty="0">
                  <a:latin typeface="Consolas" panose="020B0609020204030204" pitchFamily="49" charset="0"/>
                </a:rPr>
                <a:t>   </a:t>
              </a:r>
              <a:r>
                <a:rPr lang="en-US" sz="2400" dirty="0" err="1">
                  <a:latin typeface="Consolas" panose="020B0609020204030204" pitchFamily="49" charset="0"/>
                </a:rPr>
                <a:t>SqlConnection</a:t>
              </a:r>
              <a:r>
                <a:rPr lang="en-US" sz="2400" dirty="0">
                  <a:latin typeface="Consolas" panose="020B0609020204030204" pitchFamily="49" charset="0"/>
                </a:rPr>
                <a:t>("Server=...;Database=...");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95" name="&quot;No&quot; Symbol 3">
            <a:extLst>
              <a:ext uri="{FF2B5EF4-FFF2-40B4-BE49-F238E27FC236}">
                <a16:creationId xmlns:a16="http://schemas.microsoft.com/office/drawing/2014/main" id="{C10C84E5-31D6-5F82-7E03-F61317C867E2}"/>
              </a:ext>
            </a:extLst>
          </p:cNvPr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854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026F-016F-E575-1F7F-083B6993A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>
            <a:extLst>
              <a:ext uri="{FF2B5EF4-FFF2-40B4-BE49-F238E27FC236}">
                <a16:creationId xmlns:a16="http://schemas.microsoft.com/office/drawing/2014/main" id="{10D844B2-CCB9-015F-31B4-16F8DAE3B93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798" name="Title 1">
            <a:extLst>
              <a:ext uri="{FF2B5EF4-FFF2-40B4-BE49-F238E27FC236}">
                <a16:creationId xmlns:a16="http://schemas.microsoft.com/office/drawing/2014/main" id="{9DFD1DF7-0EFE-610F-0B3D-D59E704BE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801" name="Rectangle 4">
            <a:extLst>
              <a:ext uri="{FF2B5EF4-FFF2-40B4-BE49-F238E27FC236}">
                <a16:creationId xmlns:a16="http://schemas.microsoft.com/office/drawing/2014/main" id="{DE7F8417-DD09-092E-9CF3-434E56E6693B}"/>
              </a:ext>
            </a:extLst>
          </p:cNvPr>
          <p:cNvGrpSpPr/>
          <p:nvPr/>
        </p:nvGrpSpPr>
        <p:grpSpPr>
          <a:xfrm>
            <a:off x="2099733" y="862445"/>
            <a:ext cx="7992536" cy="5455227"/>
            <a:chOff x="-1" y="-330591"/>
            <a:chExt cx="7992535" cy="4787475"/>
          </a:xfrm>
        </p:grpSpPr>
        <p:sp>
          <p:nvSpPr>
            <p:cNvPr id="1799" name="Rectangle">
              <a:extLst>
                <a:ext uri="{FF2B5EF4-FFF2-40B4-BE49-F238E27FC236}">
                  <a16:creationId xmlns:a16="http://schemas.microsoft.com/office/drawing/2014/main" id="{93BAD047-B8E4-C22F-14BB-82964DEA60B7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>
              <a:extLst>
                <a:ext uri="{FF2B5EF4-FFF2-40B4-BE49-F238E27FC236}">
                  <a16:creationId xmlns:a16="http://schemas.microsoft.com/office/drawing/2014/main" id="{5AFFCB72-5E33-C22B-DA7C-E6C1F79FFAD9}"/>
                </a:ext>
              </a:extLst>
            </p:cNvPr>
            <p:cNvSpPr txBox="1"/>
            <p:nvPr/>
          </p:nvSpPr>
          <p:spPr>
            <a:xfrm>
              <a:off x="12699" y="-330591"/>
              <a:ext cx="7967135" cy="4787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public class </a:t>
              </a:r>
              <a:r>
                <a:rPr lang="en-US" sz="2000" dirty="0" err="1">
                  <a:latin typeface="Consolas" panose="020B0609020204030204" pitchFamily="49" charset="0"/>
                </a:rPr>
                <a:t>OrderProcessor</a:t>
              </a:r>
              <a:endParaRPr lang="en-US" sz="2000" dirty="0">
                <a:latin typeface="Consolas" panose="020B0609020204030204" pitchFamily="49" charset="0"/>
              </a:endParaRP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private readonly </a:t>
              </a:r>
              <a:r>
                <a:rPr lang="en-US" sz="2000" dirty="0" err="1">
                  <a:latin typeface="Consolas" panose="020B0609020204030204" pitchFamily="49" charset="0"/>
                </a:rPr>
                <a:t>IDatabase</a:t>
              </a:r>
              <a:r>
                <a:rPr lang="en-US" sz="2000" dirty="0">
                  <a:latin typeface="Consolas" panose="020B0609020204030204" pitchFamily="49" charset="0"/>
                </a:rPr>
                <a:t> _</a:t>
              </a:r>
              <a:r>
                <a:rPr lang="en-US" sz="2000" dirty="0" err="1">
                  <a:latin typeface="Consolas" panose="020B0609020204030204" pitchFamily="49" charset="0"/>
                </a:rPr>
                <a:t>db</a:t>
              </a:r>
              <a:r>
                <a:rPr lang="en-US" sz="2000" dirty="0">
                  <a:latin typeface="Consolas" panose="020B0609020204030204" pitchFamily="49" charset="0"/>
                </a:rPr>
                <a:t>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endParaRPr lang="en-US" sz="2000" dirty="0">
                <a:latin typeface="Consolas" panose="020B0609020204030204" pitchFamily="49" charset="0"/>
              </a:endParaRP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public </a:t>
              </a:r>
              <a:r>
                <a:rPr lang="en-US" sz="2000" dirty="0" err="1">
                  <a:latin typeface="Consolas" panose="020B0609020204030204" pitchFamily="49" charset="0"/>
                </a:rPr>
                <a:t>OrderProcessor</a:t>
              </a:r>
              <a:r>
                <a:rPr lang="en-US" sz="2000" dirty="0">
                  <a:latin typeface="Consolas" panose="020B0609020204030204" pitchFamily="49" charset="0"/>
                </a:rPr>
                <a:t>(</a:t>
              </a:r>
              <a:r>
                <a:rPr lang="en-US" sz="2000" dirty="0" err="1">
                  <a:latin typeface="Consolas" panose="020B0609020204030204" pitchFamily="49" charset="0"/>
                </a:rPr>
                <a:t>IDatabase</a:t>
              </a:r>
              <a:r>
                <a:rPr lang="en-US" sz="2000" dirty="0"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latin typeface="Consolas" panose="020B0609020204030204" pitchFamily="49" charset="0"/>
                </a:rPr>
                <a:t>db</a:t>
              </a:r>
              <a:r>
                <a:rPr lang="en-US" sz="2000" dirty="0">
                  <a:latin typeface="Consolas" panose="020B0609020204030204" pitchFamily="49" charset="0"/>
                </a:rPr>
                <a:t>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  _</a:t>
              </a:r>
              <a:r>
                <a:rPr lang="en-US" sz="2000" dirty="0" err="1">
                  <a:latin typeface="Consolas" panose="020B0609020204030204" pitchFamily="49" charset="0"/>
                </a:rPr>
                <a:t>db</a:t>
              </a:r>
              <a:r>
                <a:rPr lang="en-US" sz="2000" dirty="0">
                  <a:latin typeface="Consolas" panose="020B0609020204030204" pitchFamily="49" charset="0"/>
                </a:rPr>
                <a:t> = </a:t>
              </a:r>
              <a:r>
                <a:rPr lang="en-US" sz="2000" dirty="0" err="1">
                  <a:latin typeface="Consolas" panose="020B0609020204030204" pitchFamily="49" charset="0"/>
                </a:rPr>
                <a:t>db</a:t>
              </a:r>
              <a:r>
                <a:rPr lang="en-US" sz="2000" dirty="0">
                  <a:latin typeface="Consolas" panose="020B0609020204030204" pitchFamily="49" charset="0"/>
                </a:rPr>
                <a:t>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}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endParaRPr lang="en-US" sz="2000" dirty="0">
                <a:latin typeface="Consolas" panose="020B0609020204030204" pitchFamily="49" charset="0"/>
              </a:endParaRP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public void Process(Order order)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  _</a:t>
              </a:r>
              <a:r>
                <a:rPr lang="en-US" sz="2000" dirty="0" err="1">
                  <a:latin typeface="Consolas" panose="020B0609020204030204" pitchFamily="49" charset="0"/>
                </a:rPr>
                <a:t>db.Save</a:t>
              </a:r>
              <a:r>
                <a:rPr lang="en-US" sz="2000" dirty="0">
                  <a:latin typeface="Consolas" panose="020B0609020204030204" pitchFamily="49" charset="0"/>
                </a:rPr>
                <a:t>(order);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  }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</p:txBody>
        </p:sp>
      </p:grpSp>
      <p:pic>
        <p:nvPicPr>
          <p:cNvPr id="1802" name="Picture 4" descr="Picture 4">
            <a:extLst>
              <a:ext uri="{FF2B5EF4-FFF2-40B4-BE49-F238E27FC236}">
                <a16:creationId xmlns:a16="http://schemas.microsoft.com/office/drawing/2014/main" id="{E7533F10-7C3F-4A9A-9C66-4D3D4C84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097250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C3AA1-F108-D1D8-08BD-8EC79A1E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TextBox 3">
            <a:extLst>
              <a:ext uri="{FF2B5EF4-FFF2-40B4-BE49-F238E27FC236}">
                <a16:creationId xmlns:a16="http://schemas.microsoft.com/office/drawing/2014/main" id="{8B846875-7674-6A9D-05A8-656671BD515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798" name="Title 1">
            <a:extLst>
              <a:ext uri="{FF2B5EF4-FFF2-40B4-BE49-F238E27FC236}">
                <a16:creationId xmlns:a16="http://schemas.microsoft.com/office/drawing/2014/main" id="{AF2CDC37-6956-1650-D535-5877255C8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801" name="Rectangle 4">
            <a:extLst>
              <a:ext uri="{FF2B5EF4-FFF2-40B4-BE49-F238E27FC236}">
                <a16:creationId xmlns:a16="http://schemas.microsoft.com/office/drawing/2014/main" id="{D95AE06E-E933-B62B-25F9-B389232A04B0}"/>
              </a:ext>
            </a:extLst>
          </p:cNvPr>
          <p:cNvGrpSpPr/>
          <p:nvPr/>
        </p:nvGrpSpPr>
        <p:grpSpPr>
          <a:xfrm>
            <a:off x="2099733" y="1562107"/>
            <a:ext cx="7992536" cy="4126291"/>
            <a:chOff x="-1" y="-1"/>
            <a:chExt cx="7992535" cy="4126290"/>
          </a:xfrm>
        </p:grpSpPr>
        <p:sp>
          <p:nvSpPr>
            <p:cNvPr id="1799" name="Rectangle">
              <a:extLst>
                <a:ext uri="{FF2B5EF4-FFF2-40B4-BE49-F238E27FC236}">
                  <a16:creationId xmlns:a16="http://schemas.microsoft.com/office/drawing/2014/main" id="{53FEBFA0-335E-4618-352B-C86DAB90B8EC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0" name="Account History…">
              <a:extLst>
                <a:ext uri="{FF2B5EF4-FFF2-40B4-BE49-F238E27FC236}">
                  <a16:creationId xmlns:a16="http://schemas.microsoft.com/office/drawing/2014/main" id="{33ED4601-966D-DADC-945B-4B7F3BE3703A}"/>
                </a:ext>
              </a:extLst>
            </p:cNvPr>
            <p:cNvSpPr txBox="1"/>
            <p:nvPr/>
          </p:nvSpPr>
          <p:spPr>
            <a:xfrm>
              <a:off x="12699" y="315737"/>
              <a:ext cx="7967135" cy="3494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public class </a:t>
              </a:r>
              <a:r>
                <a:rPr lang="en-US" sz="2800" dirty="0" err="1">
                  <a:latin typeface="Consolas" panose="020B0609020204030204" pitchFamily="49" charset="0"/>
                </a:rPr>
                <a:t>MathHelper</a:t>
              </a:r>
              <a:endParaRPr lang="en-US" sz="2800" dirty="0">
                <a:latin typeface="Consolas" panose="020B0609020204030204" pitchFamily="49" charset="0"/>
              </a:endParaRP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  public int Double(int value)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  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    return value * 2;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  }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800" dirty="0">
                  <a:latin typeface="Consolas" panose="020B0609020204030204" pitchFamily="49" charset="0"/>
                </a:rPr>
                <a:t>}</a:t>
              </a:r>
              <a:endParaRPr sz="2800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802" name="Picture 4" descr="Picture 4">
            <a:extLst>
              <a:ext uri="{FF2B5EF4-FFF2-40B4-BE49-F238E27FC236}">
                <a16:creationId xmlns:a16="http://schemas.microsoft.com/office/drawing/2014/main" id="{09C7979C-CE94-292A-128D-CB8B7FD818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>
            <a:off x="4768377" y="2061816"/>
            <a:ext cx="2905224" cy="33443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223878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5165-2FEE-352E-1BF4-9A91288D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Box 3">
            <a:extLst>
              <a:ext uri="{FF2B5EF4-FFF2-40B4-BE49-F238E27FC236}">
                <a16:creationId xmlns:a16="http://schemas.microsoft.com/office/drawing/2014/main" id="{2BDC4C73-034B-CD69-F93F-BC2199F1936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791" name="Title 1">
            <a:extLst>
              <a:ext uri="{FF2B5EF4-FFF2-40B4-BE49-F238E27FC236}">
                <a16:creationId xmlns:a16="http://schemas.microsoft.com/office/drawing/2014/main" id="{5685EB1D-7AFD-1FDF-3CE7-022B18905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794" name="Rectangle 4">
            <a:extLst>
              <a:ext uri="{FF2B5EF4-FFF2-40B4-BE49-F238E27FC236}">
                <a16:creationId xmlns:a16="http://schemas.microsoft.com/office/drawing/2014/main" id="{530617F9-0FAA-1D16-15C5-73D40D8B48BF}"/>
              </a:ext>
            </a:extLst>
          </p:cNvPr>
          <p:cNvGrpSpPr/>
          <p:nvPr/>
        </p:nvGrpSpPr>
        <p:grpSpPr>
          <a:xfrm>
            <a:off x="2099733" y="1562107"/>
            <a:ext cx="7992536" cy="4126292"/>
            <a:chOff x="-1" y="-1"/>
            <a:chExt cx="7992535" cy="4126290"/>
          </a:xfrm>
        </p:grpSpPr>
        <p:sp>
          <p:nvSpPr>
            <p:cNvPr id="1792" name="Rectangle">
              <a:extLst>
                <a:ext uri="{FF2B5EF4-FFF2-40B4-BE49-F238E27FC236}">
                  <a16:creationId xmlns:a16="http://schemas.microsoft.com/office/drawing/2014/main" id="{2AB3F956-3912-25E0-075A-70A15677DE5A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3" name="Create a DB Table…">
              <a:extLst>
                <a:ext uri="{FF2B5EF4-FFF2-40B4-BE49-F238E27FC236}">
                  <a16:creationId xmlns:a16="http://schemas.microsoft.com/office/drawing/2014/main" id="{69841D21-F93D-AAF8-2A13-13FDAE583F02}"/>
                </a:ext>
              </a:extLst>
            </p:cNvPr>
            <p:cNvSpPr txBox="1"/>
            <p:nvPr/>
          </p:nvSpPr>
          <p:spPr>
            <a:xfrm>
              <a:off x="12699" y="1085175"/>
              <a:ext cx="7967135" cy="1955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public class Config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public const string AppName = "MyApp";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95" name="&quot;No&quot; Symbol 3">
            <a:extLst>
              <a:ext uri="{FF2B5EF4-FFF2-40B4-BE49-F238E27FC236}">
                <a16:creationId xmlns:a16="http://schemas.microsoft.com/office/drawing/2014/main" id="{2DBE53B8-D4FB-716B-44CD-EBDB320546CC}"/>
              </a:ext>
            </a:extLst>
          </p:cNvPr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1365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546CC-CAE8-F7E3-24AE-EBBCEC39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TextBox 3">
            <a:extLst>
              <a:ext uri="{FF2B5EF4-FFF2-40B4-BE49-F238E27FC236}">
                <a16:creationId xmlns:a16="http://schemas.microsoft.com/office/drawing/2014/main" id="{568F31AC-9D44-48E8-AB94-6B530726D65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70418" y="6494624"/>
            <a:ext cx="20579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791" name="Title 1">
            <a:extLst>
              <a:ext uri="{FF2B5EF4-FFF2-40B4-BE49-F238E27FC236}">
                <a16:creationId xmlns:a16="http://schemas.microsoft.com/office/drawing/2014/main" id="{8C6C295C-5659-BB94-F366-D23E4D7B5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344" y="274320"/>
            <a:ext cx="11205668" cy="667808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r>
              <a:rPr lang="en-US" dirty="0"/>
              <a:t>Is this a Unit (to be Unit Tested)?</a:t>
            </a:r>
            <a:endParaRPr dirty="0"/>
          </a:p>
        </p:txBody>
      </p:sp>
      <p:grpSp>
        <p:nvGrpSpPr>
          <p:cNvPr id="1794" name="Rectangle 4">
            <a:extLst>
              <a:ext uri="{FF2B5EF4-FFF2-40B4-BE49-F238E27FC236}">
                <a16:creationId xmlns:a16="http://schemas.microsoft.com/office/drawing/2014/main" id="{137ECB61-ABF0-4CB8-DB36-7DB5D622712C}"/>
              </a:ext>
            </a:extLst>
          </p:cNvPr>
          <p:cNvGrpSpPr/>
          <p:nvPr/>
        </p:nvGrpSpPr>
        <p:grpSpPr>
          <a:xfrm>
            <a:off x="2099733" y="1562107"/>
            <a:ext cx="7992536" cy="4126292"/>
            <a:chOff x="-1" y="-1"/>
            <a:chExt cx="7992535" cy="4126290"/>
          </a:xfrm>
        </p:grpSpPr>
        <p:sp>
          <p:nvSpPr>
            <p:cNvPr id="1792" name="Rectangle">
              <a:extLst>
                <a:ext uri="{FF2B5EF4-FFF2-40B4-BE49-F238E27FC236}">
                  <a16:creationId xmlns:a16="http://schemas.microsoft.com/office/drawing/2014/main" id="{D417B614-9F68-EDD4-B55B-5F90E6AA80C8}"/>
                </a:ext>
              </a:extLst>
            </p:cNvPr>
            <p:cNvSpPr/>
            <p:nvPr/>
          </p:nvSpPr>
          <p:spPr>
            <a:xfrm>
              <a:off x="-1" y="-1"/>
              <a:ext cx="7992535" cy="412629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  <a:effectLst>
              <a:outerShdw blurRad="50800" dist="889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3" name="Create a DB Table…">
              <a:extLst>
                <a:ext uri="{FF2B5EF4-FFF2-40B4-BE49-F238E27FC236}">
                  <a16:creationId xmlns:a16="http://schemas.microsoft.com/office/drawing/2014/main" id="{14544021-29EF-F295-587F-5342CF693584}"/>
                </a:ext>
              </a:extLst>
            </p:cNvPr>
            <p:cNvSpPr txBox="1"/>
            <p:nvPr/>
          </p:nvSpPr>
          <p:spPr>
            <a:xfrm>
              <a:off x="12699" y="531178"/>
              <a:ext cx="7967135" cy="3063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36988" tIns="236988" rIns="236988" bIns="236988" numCol="1" anchor="ctr">
              <a:spAutoFit/>
            </a:bodyPr>
            <a:lstStyle/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public class </a:t>
              </a:r>
              <a:r>
                <a:rPr lang="en-US" sz="2400" dirty="0" err="1">
                  <a:latin typeface="Consolas" panose="020B0609020204030204" pitchFamily="49" charset="0"/>
                </a:rPr>
                <a:t>FileManager</a:t>
              </a:r>
              <a:endParaRPr lang="en-US" sz="2400" dirty="0">
                <a:latin typeface="Consolas" panose="020B0609020204030204" pitchFamily="49" charset="0"/>
              </a:endParaRP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public string </a:t>
              </a:r>
              <a:r>
                <a:rPr lang="en-US" sz="2400" dirty="0" err="1">
                  <a:latin typeface="Consolas" panose="020B0609020204030204" pitchFamily="49" charset="0"/>
                </a:rPr>
                <a:t>ReadFile</a:t>
              </a:r>
              <a:r>
                <a:rPr lang="en-US" sz="2400" dirty="0">
                  <a:latin typeface="Consolas" panose="020B0609020204030204" pitchFamily="49" charset="0"/>
                </a:rPr>
                <a:t>(string path)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{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  return </a:t>
              </a:r>
              <a:r>
                <a:rPr lang="en-US" sz="2400" dirty="0" err="1">
                  <a:latin typeface="Consolas" panose="020B0609020204030204" pitchFamily="49" charset="0"/>
                </a:rPr>
                <a:t>System.IO.File.ReadAllText</a:t>
              </a:r>
              <a:r>
                <a:rPr lang="en-US" sz="2400" dirty="0">
                  <a:latin typeface="Consolas" panose="020B0609020204030204" pitchFamily="49" charset="0"/>
                </a:rPr>
                <a:t>(path);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  }</a:t>
              </a:r>
            </a:p>
            <a:p>
              <a:pPr>
                <a:defRPr sz="4800" b="1">
                  <a:effectLst>
                    <a:outerShdw blurRad="50800" dist="38100" dir="2700000" rotWithShape="0">
                      <a:srgbClr val="000000">
                        <a:alpha val="40000"/>
                      </a:srgbClr>
                    </a:outerShdw>
                  </a:effectLst>
                  <a:latin typeface="Chalkboard"/>
                  <a:ea typeface="Chalkboard"/>
                  <a:cs typeface="Chalkboard"/>
                  <a:sym typeface="Chalkboard"/>
                </a:defRPr>
              </a:pPr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95" name="&quot;No&quot; Symbol 3">
            <a:extLst>
              <a:ext uri="{FF2B5EF4-FFF2-40B4-BE49-F238E27FC236}">
                <a16:creationId xmlns:a16="http://schemas.microsoft.com/office/drawing/2014/main" id="{A8BE8A70-C1FF-9ED8-E905-784E19AE1966}"/>
              </a:ext>
            </a:extLst>
          </p:cNvPr>
          <p:cNvSpPr/>
          <p:nvPr/>
        </p:nvSpPr>
        <p:spPr>
          <a:xfrm>
            <a:off x="4233591" y="1829439"/>
            <a:ext cx="3609693" cy="362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574" y="15984"/>
                </a:moveTo>
                <a:lnTo>
                  <a:pt x="17574" y="15984"/>
                </a:lnTo>
                <a:cubicBezTo>
                  <a:pt x="20434" y="12240"/>
                  <a:pt x="19721" y="6884"/>
                  <a:pt x="15980" y="4020"/>
                </a:cubicBezTo>
                <a:cubicBezTo>
                  <a:pt x="12920" y="1679"/>
                  <a:pt x="8673" y="1681"/>
                  <a:pt x="5615" y="4024"/>
                </a:cubicBezTo>
                <a:close/>
                <a:moveTo>
                  <a:pt x="4026" y="5616"/>
                </a:moveTo>
                <a:lnTo>
                  <a:pt x="4026" y="5616"/>
                </a:lnTo>
                <a:cubicBezTo>
                  <a:pt x="1166" y="9360"/>
                  <a:pt x="1879" y="14716"/>
                  <a:pt x="5620" y="17580"/>
                </a:cubicBezTo>
                <a:cubicBezTo>
                  <a:pt x="8680" y="19921"/>
                  <a:pt x="12927" y="19919"/>
                  <a:pt x="15985" y="17576"/>
                </a:cubicBezTo>
                <a:close/>
              </a:path>
            </a:pathLst>
          </a:custGeom>
          <a:solidFill>
            <a:srgbClr val="FF0000">
              <a:alpha val="25000"/>
            </a:srgbClr>
          </a:solidFill>
          <a:ln w="6350">
            <a:solidFill>
              <a:schemeClr val="accent2"/>
            </a:solidFill>
            <a:miter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832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5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97D3"/>
      </a:accent1>
      <a:accent2>
        <a:srgbClr val="005596"/>
      </a:accent2>
      <a:accent3>
        <a:srgbClr val="FF9300"/>
      </a:accent3>
      <a:accent4>
        <a:srgbClr val="5BC2A7"/>
      </a:accent4>
      <a:accent5>
        <a:srgbClr val="606060"/>
      </a:accent5>
      <a:accent6>
        <a:srgbClr val="F5BB4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597D3"/>
      </a:accent1>
      <a:accent2>
        <a:srgbClr val="005596"/>
      </a:accent2>
      <a:accent3>
        <a:srgbClr val="FF9300"/>
      </a:accent3>
      <a:accent4>
        <a:srgbClr val="5BC2A7"/>
      </a:accent4>
      <a:accent5>
        <a:srgbClr val="606060"/>
      </a:accent5>
      <a:accent6>
        <a:srgbClr val="F5BB41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8664</TotalTime>
  <Words>681</Words>
  <Application>Microsoft Office PowerPoint</Application>
  <PresentationFormat>Widescreen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Khula</vt:lpstr>
      <vt:lpstr>Khula SemiBold</vt:lpstr>
      <vt:lpstr>Poppins</vt:lpstr>
      <vt:lpstr>Poppins Medium</vt:lpstr>
      <vt:lpstr>Office Theme</vt:lpstr>
      <vt:lpstr>Quiz!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  <vt:lpstr>Is this a Unit (to be Unit Tested)?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Richard Hundhausen</cp:lastModifiedBy>
  <cp:revision>27</cp:revision>
  <cp:lastPrinted>2025-07-13T01:05:03Z</cp:lastPrinted>
  <dcterms:modified xsi:type="dcterms:W3CDTF">2025-07-22T00:44:26Z</dcterms:modified>
</cp:coreProperties>
</file>