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57" r:id="rId9"/>
    <p:sldId id="26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57568-09FB-4F6E-ADE5-099CE11D382A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483C7-CF90-48E1-9BEE-B84607C2B5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48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77B353-A754-F79B-4177-7A7BA5B68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20AE76-69E0-E796-8273-F14CE07F5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154279-78C3-8FF7-8D34-314F6E06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0F1-688C-4EAE-9B32-E0B05D6C32DA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1C0450-82A2-D0C5-EA89-A756F593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A32048-55DE-BA62-512D-F8503BCE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C936-C2A0-488A-8C5B-5D7EE4A5B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1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A6A4F8-3276-A984-F65F-CC7CF3AA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0407DC-D655-320E-568A-FD82398ED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FA84A0-CAAD-C842-C51B-731F7D86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0F1-688C-4EAE-9B32-E0B05D6C32DA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674AF9-AC4D-C7E5-4AFE-A1DEC471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73FAF-E23F-45EA-78CD-C50D40BD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C936-C2A0-488A-8C5B-5D7EE4A5B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86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A18B0B-0EC5-7F02-41D4-BE5DC32AE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51C7F5-9775-29C1-4AF6-D883183A0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9A87EC-051F-9FA7-FD24-1D0EB03F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0F1-688C-4EAE-9B32-E0B05D6C32DA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04381C-4EEF-0F4A-67C1-8E646621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4B16A3-20FE-3D80-2DCB-0F5CAEBF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C936-C2A0-488A-8C5B-5D7EE4A5B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11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43C7D-5E5C-1F24-0D98-8F0014CD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EF80EE-0825-7CFE-987C-0E47D3C1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99B44C-6F97-7562-F8B4-69D3F549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0F1-688C-4EAE-9B32-E0B05D6C32DA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FC6099-8092-1180-F9FB-697E2C55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1E79D9-9D4D-8306-B26A-B0C660A9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C936-C2A0-488A-8C5B-5D7EE4A5B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91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D689C-2BC7-8212-6255-1BD7646D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B03DA4-86D7-FE5B-B2E6-A16EFD95E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9AC5A7-E83C-9892-4244-A1EBED3E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0F1-688C-4EAE-9B32-E0B05D6C32DA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2A6C9F-4033-E1FB-E3B6-DACE8C83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444CF0-3A5A-9B21-C6E4-4E44E24C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C936-C2A0-488A-8C5B-5D7EE4A5B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58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6EB9F-B84F-1E3E-B33C-96EED640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619777-7493-F33E-D642-50E7FD720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B194C9-2701-4292-99D7-1334DE810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B60327-AD40-2FDF-5354-696C3E52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0F1-688C-4EAE-9B32-E0B05D6C32DA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477EF4-47CB-0459-5C44-0278BF81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817FAC-5F39-8BFF-A36B-D0054BB9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C936-C2A0-488A-8C5B-5D7EE4A5B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67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97A52A-EE49-4DC2-3290-9FA2B6199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C93B63-1BD1-DA3B-616D-1774CAA3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4A9C2C-9EA0-3CD2-103E-648B718A0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DE0B51-C9A7-6714-C254-A4F2F4A9B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ABE67D-9890-E839-A2F9-EA8997CA7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87B92F2-821A-694C-70F8-867B9CE9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0F1-688C-4EAE-9B32-E0B05D6C32DA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3F8ED9-8DA2-B3FE-29DC-ECB28823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17B68F4-FFE9-C041-D4C7-15A751F6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C936-C2A0-488A-8C5B-5D7EE4A5B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55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15634-9A89-B523-8953-B62A78B6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EF6531-0FFC-8AF8-62BD-E0A9793E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0F1-688C-4EAE-9B32-E0B05D6C32DA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0694D6-A2B0-6762-66D0-B00BA231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B94EA1-BA87-2C84-46C9-C4EE2C8A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C936-C2A0-488A-8C5B-5D7EE4A5B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57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54BB2D-FD27-90B1-9476-2D465228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0F1-688C-4EAE-9B32-E0B05D6C32DA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696AD2F-E63D-5F05-A9FC-96E503E5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B5BC76-CE2F-233D-3B33-B44360EF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C936-C2A0-488A-8C5B-5D7EE4A5B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11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05FE4-8EE4-B96A-3232-2B308C90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FE55C8-DDAF-50E5-E743-65EDC28A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B35469-726F-F5F2-3FFF-69A6F58B8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31E9AB-41A1-BD4C-9EAF-68582A24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0F1-688C-4EAE-9B32-E0B05D6C32DA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B44BB6-AF35-CB78-18F1-6B638454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88CD3E-648A-5078-65D3-C02EBF0E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C936-C2A0-488A-8C5B-5D7EE4A5B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00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390AF-6F3C-02FF-C221-6466C330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189F319-D9FB-8685-BAC3-15B551996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A21223-8B13-CFF1-20E2-D157F3529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789D01-37F6-D090-95A0-32C825DA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40F1-688C-4EAE-9B32-E0B05D6C32DA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D107B3-960E-1CE4-B620-FB78277B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5E5740-3C12-C1DA-9781-DCED2CF1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C936-C2A0-488A-8C5B-5D7EE4A5B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53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2B29D46-2B25-001A-A481-4608BFE2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EB659F-9809-4017-73BA-231FB10CD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3250D3-4D09-C1FA-3A28-E18A75F57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8A40F1-688C-4EAE-9B32-E0B05D6C32DA}" type="datetimeFigureOut">
              <a:rPr lang="zh-TW" altLang="en-US" smtClean="0"/>
              <a:t>2024/3/30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05EE9E-A503-D09D-6804-145CF9372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1F52E8-8499-68E1-5EE4-993F265BD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2C936-C2A0-488A-8C5B-5D7EE4A5B5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8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FKai-SB"/>
              <a:buNone/>
            </a:pP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資料結構緒論 </a:t>
            </a:r>
            <a:r>
              <a:rPr lang="en-US" altLang="zh-TW" dirty="0">
                <a:latin typeface="DFKai-SB"/>
                <a:ea typeface="DFKai-SB"/>
                <a:cs typeface="DFKai-SB"/>
                <a:sym typeface="DFKai-SB"/>
              </a:rPr>
              <a:t>HW3</a:t>
            </a:r>
            <a:r>
              <a:rPr lang="zh-TW" altLang="en-US" dirty="0"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zh-TW" dirty="0">
                <a:latin typeface="DFKai-SB"/>
                <a:ea typeface="DFKai-SB"/>
                <a:cs typeface="DFKai-SB"/>
                <a:sym typeface="DFKai-SB"/>
              </a:rPr>
              <a:t>說明</a:t>
            </a:r>
            <a:endParaRPr dirty="0"/>
          </a:p>
        </p:txBody>
      </p:sp>
      <p:sp>
        <p:nvSpPr>
          <p:cNvPr id="2" name="Google Shape;85;p1">
            <a:extLst>
              <a:ext uri="{FF2B5EF4-FFF2-40B4-BE49-F238E27FC236}">
                <a16:creationId xmlns:a16="http://schemas.microsoft.com/office/drawing/2014/main" id="{2508FA0B-914D-188B-3F98-5CAB183EA898}"/>
              </a:ext>
            </a:extLst>
          </p:cNvPr>
          <p:cNvSpPr txBox="1">
            <a:spLocks/>
          </p:cNvSpPr>
          <p:nvPr/>
        </p:nvSpPr>
        <p:spPr>
          <a:xfrm>
            <a:off x="3205966" y="4125665"/>
            <a:ext cx="6324600" cy="191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陳以新：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n26120812@gs.ncku.edu.tw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n26120838@gs.ncku.edu.tw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徐子桓：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n26120888@gs.ncku.edu.tw 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B8E7C3B-3814-2D52-EA71-D484FF0E10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;g1898aa26525_3_0">
            <a:extLst>
              <a:ext uri="{FF2B5EF4-FFF2-40B4-BE49-F238E27FC236}">
                <a16:creationId xmlns:a16="http://schemas.microsoft.com/office/drawing/2014/main" id="{DDB8EDCB-3946-7A60-AC85-85DAC1069B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184234" cy="90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altLang="zh-TW" dirty="0">
                <a:latin typeface="Calibri"/>
                <a:ea typeface="Calibri"/>
                <a:cs typeface="Calibri"/>
                <a:sym typeface="Calibri"/>
              </a:rPr>
              <a:t>Homework 3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0;g1898aa26525_3_0">
            <a:extLst>
              <a:ext uri="{FF2B5EF4-FFF2-40B4-BE49-F238E27FC236}">
                <a16:creationId xmlns:a16="http://schemas.microsoft.com/office/drawing/2014/main" id="{984B4346-337E-AD12-298E-CC3501DBC4DE}"/>
              </a:ext>
            </a:extLst>
          </p:cNvPr>
          <p:cNvSpPr txBox="1">
            <a:spLocks/>
          </p:cNvSpPr>
          <p:nvPr/>
        </p:nvSpPr>
        <p:spPr>
          <a:xfrm>
            <a:off x="831273" y="1463243"/>
            <a:ext cx="10515600" cy="6973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Clr>
                <a:schemeClr val="dk1"/>
              </a:buClr>
              <a:buSzPts val="1440"/>
              <a:buFont typeface="Arial" panose="020B0604020202020204" pitchFamily="34" charset="0"/>
              <a:buNone/>
            </a:pPr>
            <a:r>
              <a:rPr lang="zh-TW" altLang="en-US" sz="2000" dirty="0"/>
              <a:t>這次作業希望同學練習</a:t>
            </a:r>
            <a:r>
              <a:rPr lang="en-US" altLang="zh-TW" sz="2000" dirty="0"/>
              <a:t>linked list </a:t>
            </a:r>
            <a:r>
              <a:rPr lang="zh-TW" altLang="en-US" sz="2000" dirty="0"/>
              <a:t>的操作，使用</a:t>
            </a:r>
            <a:r>
              <a:rPr lang="en-US" altLang="zh-TW" sz="2000" dirty="0"/>
              <a:t>linked list </a:t>
            </a:r>
            <a:r>
              <a:rPr lang="zh-TW" altLang="en-US" sz="2000" dirty="0"/>
              <a:t>建構出多項式，並進行加法與減法。</a:t>
            </a:r>
            <a:endParaRPr lang="en-US" sz="20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133C756-D53C-37CF-FD18-9754454F9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36" y="2160641"/>
            <a:ext cx="8055494" cy="411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;g1898aa26525_3_0">
            <a:extLst>
              <a:ext uri="{FF2B5EF4-FFF2-40B4-BE49-F238E27FC236}">
                <a16:creationId xmlns:a16="http://schemas.microsoft.com/office/drawing/2014/main" id="{69DA4EDE-8635-CBE6-75F0-A9026280DD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184234" cy="90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altLang="en-US" dirty="0">
                <a:latin typeface="Calibri"/>
                <a:ea typeface="Calibri"/>
                <a:cs typeface="Calibri"/>
                <a:sym typeface="Calibri"/>
              </a:rPr>
              <a:t>作業說明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D4E3CB6-B481-084A-4537-03799AB1E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444" y="585020"/>
            <a:ext cx="5582429" cy="5992061"/>
          </a:xfrm>
          <a:prstGeom prst="rect">
            <a:avLst/>
          </a:prstGeom>
        </p:spPr>
      </p:pic>
      <p:sp>
        <p:nvSpPr>
          <p:cNvPr id="7" name="Google Shape;160;g1898aa26525_3_0">
            <a:extLst>
              <a:ext uri="{FF2B5EF4-FFF2-40B4-BE49-F238E27FC236}">
                <a16:creationId xmlns:a16="http://schemas.microsoft.com/office/drawing/2014/main" id="{5AB7B520-122B-2113-9850-6F8148D1A4BE}"/>
              </a:ext>
            </a:extLst>
          </p:cNvPr>
          <p:cNvSpPr txBox="1">
            <a:spLocks/>
          </p:cNvSpPr>
          <p:nvPr/>
        </p:nvSpPr>
        <p:spPr>
          <a:xfrm>
            <a:off x="518474" y="1634416"/>
            <a:ext cx="4826524" cy="2126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Clr>
                <a:schemeClr val="dk1"/>
              </a:buClr>
              <a:buSzPts val="1440"/>
              <a:buFont typeface="Arial" panose="020B0604020202020204" pitchFamily="34" charset="0"/>
              <a:buNone/>
            </a:pPr>
            <a:r>
              <a:rPr lang="zh-TW" altLang="en-US" sz="2000" dirty="0"/>
              <a:t>完成</a:t>
            </a:r>
            <a:r>
              <a:rPr lang="en-US" altLang="zh-TW" sz="2000" dirty="0" err="1"/>
              <a:t>main.c</a:t>
            </a:r>
            <a:r>
              <a:rPr lang="en-US" altLang="zh-TW" sz="2000" dirty="0"/>
              <a:t> </a:t>
            </a:r>
            <a:r>
              <a:rPr lang="zh-TW" altLang="en-US" sz="2000" dirty="0"/>
              <a:t>檔。本次作業已提供</a:t>
            </a:r>
            <a:endParaRPr lang="en-US" altLang="zh-TW" sz="2000" dirty="0"/>
          </a:p>
          <a:p>
            <a:pPr>
              <a:lnSpc>
                <a:spcPct val="80000"/>
              </a:lnSpc>
              <a:buClr>
                <a:schemeClr val="dk1"/>
              </a:buClr>
              <a:buSzPts val="1440"/>
            </a:pPr>
            <a:r>
              <a:rPr lang="en-US" altLang="zh-TW" sz="2000" dirty="0"/>
              <a:t>polynomial </a:t>
            </a:r>
            <a:r>
              <a:rPr lang="zh-TW" altLang="en-US" sz="2000" dirty="0"/>
              <a:t>的 </a:t>
            </a:r>
            <a:r>
              <a:rPr lang="en-US" altLang="zh-TW" sz="2000" dirty="0"/>
              <a:t>struct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440"/>
            </a:pPr>
            <a:r>
              <a:rPr lang="en-US" altLang="zh-TW" sz="2000" dirty="0"/>
              <a:t>void </a:t>
            </a:r>
            <a:r>
              <a:rPr lang="en-US" altLang="zh-TW" sz="2000" dirty="0" err="1"/>
              <a:t>print_poly</a:t>
            </a:r>
            <a:r>
              <a:rPr lang="en-US" altLang="zh-TW" sz="2000" dirty="0"/>
              <a:t>(Node *head) 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lvl="1">
              <a:lnSpc>
                <a:spcPct val="80000"/>
              </a:lnSpc>
              <a:buClr>
                <a:schemeClr val="dk1"/>
              </a:buClr>
              <a:buSzPts val="1440"/>
            </a:pPr>
            <a:r>
              <a:rPr lang="zh-TW" altLang="en-US" sz="1600" dirty="0"/>
              <a:t>將多項式的</a:t>
            </a:r>
            <a:r>
              <a:rPr lang="en-US" altLang="zh-TW" sz="1600" dirty="0"/>
              <a:t>head</a:t>
            </a:r>
            <a:r>
              <a:rPr lang="zh-TW" altLang="en-US" sz="1600" dirty="0"/>
              <a:t>傳入</a:t>
            </a:r>
            <a:r>
              <a:rPr lang="en-US" altLang="zh-TW" sz="1600" dirty="0"/>
              <a:t>function</a:t>
            </a:r>
            <a:r>
              <a:rPr lang="zh-TW" altLang="en-US" sz="1600" dirty="0"/>
              <a:t>後，即可印出該多項式。</a:t>
            </a:r>
            <a:endParaRPr lang="en-US" altLang="zh-TW" sz="1600" dirty="0"/>
          </a:p>
          <a:p>
            <a:pPr lvl="1">
              <a:lnSpc>
                <a:spcPct val="80000"/>
              </a:lnSpc>
              <a:buClr>
                <a:schemeClr val="dk1"/>
              </a:buClr>
              <a:buSzPts val="1440"/>
            </a:pPr>
            <a:r>
              <a:rPr lang="zh-TW" altLang="en-US" sz="1600" dirty="0"/>
              <a:t>不須修改此</a:t>
            </a:r>
            <a:r>
              <a:rPr lang="en-US" altLang="zh-TW" sz="1600" dirty="0"/>
              <a:t>function</a:t>
            </a:r>
            <a:r>
              <a:rPr lang="zh-TW" altLang="en-US" sz="1600" dirty="0"/>
              <a:t>。</a:t>
            </a:r>
            <a:endParaRPr lang="en-US" altLang="zh-TW" sz="2000" dirty="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440"/>
              <a:buFont typeface="Arial" panose="020B0604020202020204" pitchFamily="34" charset="0"/>
              <a:buNone/>
            </a:pPr>
            <a:endParaRPr lang="en-US" altLang="zh-TW" sz="2000" dirty="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440"/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326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;g1898aa26525_3_0">
            <a:extLst>
              <a:ext uri="{FF2B5EF4-FFF2-40B4-BE49-F238E27FC236}">
                <a16:creationId xmlns:a16="http://schemas.microsoft.com/office/drawing/2014/main" id="{69DA4EDE-8635-CBE6-75F0-A9026280DD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184234" cy="90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altLang="en-US" dirty="0">
                <a:latin typeface="Calibri"/>
                <a:ea typeface="Calibri"/>
                <a:cs typeface="Calibri"/>
                <a:sym typeface="Calibri"/>
              </a:rPr>
              <a:t>作業說明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ED9EDF5-F438-D355-9E69-5B5F6B49B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369896"/>
            <a:ext cx="6858957" cy="1057423"/>
          </a:xfrm>
          <a:prstGeom prst="rect">
            <a:avLst/>
          </a:prstGeom>
        </p:spPr>
      </p:pic>
      <p:sp>
        <p:nvSpPr>
          <p:cNvPr id="5" name="Google Shape;160;g1898aa26525_3_0">
            <a:extLst>
              <a:ext uri="{FF2B5EF4-FFF2-40B4-BE49-F238E27FC236}">
                <a16:creationId xmlns:a16="http://schemas.microsoft.com/office/drawing/2014/main" id="{EBA5C054-8252-4573-98B7-A2281AD640AB}"/>
              </a:ext>
            </a:extLst>
          </p:cNvPr>
          <p:cNvSpPr txBox="1">
            <a:spLocks/>
          </p:cNvSpPr>
          <p:nvPr/>
        </p:nvSpPr>
        <p:spPr>
          <a:xfrm>
            <a:off x="1443729" y="2427319"/>
            <a:ext cx="8987030" cy="4825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Clr>
                <a:schemeClr val="dk1"/>
              </a:buClr>
              <a:buSzPts val="1440"/>
              <a:buFont typeface="Arial" panose="020B0604020202020204" pitchFamily="34" charset="0"/>
              <a:buNone/>
            </a:pPr>
            <a:r>
              <a:rPr lang="zh-TW" altLang="en-US" sz="2000" dirty="0"/>
              <a:t>方便同學 </a:t>
            </a:r>
            <a:r>
              <a:rPr lang="en-US" altLang="zh-TW" sz="2000" dirty="0"/>
              <a:t>create </a:t>
            </a:r>
            <a:r>
              <a:rPr lang="zh-TW" altLang="en-US" sz="2000" dirty="0"/>
              <a:t>新的 </a:t>
            </a:r>
            <a:r>
              <a:rPr lang="en-US" altLang="zh-TW" sz="2000" dirty="0"/>
              <a:t>node </a:t>
            </a:r>
            <a:r>
              <a:rPr lang="zh-TW" altLang="en-US" sz="2000" dirty="0"/>
              <a:t>的 </a:t>
            </a:r>
            <a:r>
              <a:rPr lang="en-US" altLang="zh-TW" sz="2000" dirty="0"/>
              <a:t>function</a:t>
            </a:r>
            <a:r>
              <a:rPr lang="zh-TW" altLang="en-US" sz="2000" dirty="0"/>
              <a:t>，可以讓程式碼更精簡，可用可不用</a:t>
            </a:r>
            <a:endParaRPr lang="en-US" altLang="zh-TW" sz="2000" dirty="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440"/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547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A9D7A39-FFCE-FC9E-F449-1A7FA5630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37" y="4438984"/>
            <a:ext cx="4467849" cy="227679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8D26905-A506-A71A-B73F-4ED1ECF56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77" y="1280619"/>
            <a:ext cx="7401958" cy="1247949"/>
          </a:xfrm>
          <a:prstGeom prst="rect">
            <a:avLst/>
          </a:prstGeom>
        </p:spPr>
      </p:pic>
      <p:sp>
        <p:nvSpPr>
          <p:cNvPr id="10" name="Google Shape;160;g1898aa26525_3_0">
            <a:extLst>
              <a:ext uri="{FF2B5EF4-FFF2-40B4-BE49-F238E27FC236}">
                <a16:creationId xmlns:a16="http://schemas.microsoft.com/office/drawing/2014/main" id="{792A9B12-F951-A990-8720-D573216F39AC}"/>
              </a:ext>
            </a:extLst>
          </p:cNvPr>
          <p:cNvSpPr txBox="1">
            <a:spLocks/>
          </p:cNvSpPr>
          <p:nvPr/>
        </p:nvSpPr>
        <p:spPr>
          <a:xfrm>
            <a:off x="407383" y="2564257"/>
            <a:ext cx="8987030" cy="26770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Clr>
                <a:schemeClr val="dk1"/>
              </a:buClr>
              <a:buSzPts val="1440"/>
              <a:buFont typeface="Arial" panose="020B0604020202020204" pitchFamily="34" charset="0"/>
              <a:buNone/>
            </a:pPr>
            <a:r>
              <a:rPr lang="zh-TW" altLang="en-US" sz="2000" dirty="0"/>
              <a:t>用來建構多項式，回傳多項式的 </a:t>
            </a:r>
            <a:r>
              <a:rPr lang="en-US" altLang="zh-TW" sz="2000" dirty="0"/>
              <a:t>head</a:t>
            </a:r>
            <a:r>
              <a:rPr lang="zh-TW" altLang="en-US" sz="2000" dirty="0"/>
              <a:t>，兩條從測資 </a:t>
            </a:r>
            <a:r>
              <a:rPr lang="en-US" altLang="zh-TW" sz="2000" dirty="0"/>
              <a:t>file </a:t>
            </a:r>
            <a:r>
              <a:rPr lang="zh-TW" altLang="en-US" sz="2000" dirty="0"/>
              <a:t>建構出來的多項式應使用此 </a:t>
            </a:r>
            <a:r>
              <a:rPr lang="en-US" altLang="zh-TW" sz="2000" dirty="0"/>
              <a:t>function </a:t>
            </a:r>
            <a:r>
              <a:rPr lang="zh-TW" altLang="en-US" sz="2000" dirty="0"/>
              <a:t>完成。</a:t>
            </a:r>
            <a:endParaRPr lang="en-US" altLang="zh-TW" sz="2000" dirty="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440"/>
              <a:buFont typeface="Arial" panose="020B0604020202020204" pitchFamily="34" charset="0"/>
              <a:buNone/>
            </a:pPr>
            <a:r>
              <a:rPr lang="zh-TW" altLang="en-US" sz="2000" dirty="0"/>
              <a:t>輸入和使用方法可自行定義，舉例來說，可以直接在此 </a:t>
            </a:r>
            <a:r>
              <a:rPr lang="en-US" altLang="zh-TW" sz="2000" dirty="0"/>
              <a:t>function</a:t>
            </a:r>
            <a:r>
              <a:rPr lang="zh-TW" altLang="en-US" sz="2000" dirty="0"/>
              <a:t> 內讀取 </a:t>
            </a:r>
            <a:r>
              <a:rPr lang="en-US" altLang="zh-TW" sz="2000" dirty="0"/>
              <a:t>file </a:t>
            </a:r>
            <a:r>
              <a:rPr lang="zh-TW" altLang="en-US" sz="2000" dirty="0"/>
              <a:t>並建構多項式，或是可以先讀取完檔案，將 </a:t>
            </a:r>
            <a:r>
              <a:rPr lang="en-US" altLang="zh-TW" sz="2000" dirty="0"/>
              <a:t>file </a:t>
            </a:r>
            <a:r>
              <a:rPr lang="zh-TW" altLang="en-US" sz="2000" dirty="0"/>
              <a:t>內的數字存在 </a:t>
            </a:r>
            <a:r>
              <a:rPr lang="en-US" altLang="zh-TW" sz="2000" dirty="0"/>
              <a:t>array </a:t>
            </a:r>
            <a:r>
              <a:rPr lang="zh-TW" altLang="en-US" sz="2000" dirty="0"/>
              <a:t>後，再 </a:t>
            </a:r>
            <a:r>
              <a:rPr lang="en-US" altLang="zh-TW" sz="2000" dirty="0"/>
              <a:t>input array</a:t>
            </a:r>
            <a:r>
              <a:rPr lang="zh-TW" altLang="en-US" sz="2000" dirty="0"/>
              <a:t>，又或是可以寫一個 </a:t>
            </a:r>
            <a:r>
              <a:rPr lang="en-US" altLang="zh-TW" sz="2000" dirty="0"/>
              <a:t>loop </a:t>
            </a:r>
            <a:r>
              <a:rPr lang="zh-TW" altLang="en-US" sz="2000" dirty="0"/>
              <a:t>，不斷呼叫此 </a:t>
            </a:r>
            <a:r>
              <a:rPr lang="en-US" altLang="zh-TW" sz="2000" dirty="0"/>
              <a:t>function </a:t>
            </a:r>
            <a:r>
              <a:rPr lang="zh-TW" altLang="en-US" sz="2000" dirty="0"/>
              <a:t>，一次傳入一組數字，慢慢將多項式建構出來。只要最後可以 </a:t>
            </a:r>
            <a:r>
              <a:rPr lang="en-US" altLang="zh-TW" sz="2000" dirty="0"/>
              <a:t>return </a:t>
            </a:r>
            <a:r>
              <a:rPr lang="zh-TW" altLang="en-US" sz="2000" dirty="0"/>
              <a:t>一個指向 </a:t>
            </a:r>
            <a:r>
              <a:rPr lang="en-US" altLang="zh-TW" sz="2000" dirty="0"/>
              <a:t>head</a:t>
            </a: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440"/>
              <a:buFont typeface="Arial" panose="020B0604020202020204" pitchFamily="34" charset="0"/>
              <a:buNone/>
            </a:pPr>
            <a:r>
              <a:rPr lang="zh-TW" altLang="en-US" sz="2000" dirty="0"/>
              <a:t>的 </a:t>
            </a:r>
            <a:r>
              <a:rPr lang="en-US" altLang="zh-TW" sz="2000" dirty="0"/>
              <a:t>pointer</a:t>
            </a:r>
            <a:r>
              <a:rPr lang="zh-TW" altLang="en-US" sz="2000" dirty="0"/>
              <a:t> 即可。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多項式以降冪排列</a:t>
            </a:r>
            <a:endParaRPr lang="en-US" altLang="zh-TW" sz="20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440"/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440"/>
              <a:buFont typeface="Arial" panose="020B0604020202020204" pitchFamily="34" charset="0"/>
              <a:buNone/>
            </a:pPr>
            <a:r>
              <a:rPr lang="zh-TW" altLang="en-US" sz="2400" b="1" dirty="0">
                <a:solidFill>
                  <a:srgbClr val="FF0000"/>
                </a:solidFill>
              </a:rPr>
              <a:t>限制：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440"/>
              <a:buFont typeface="Arial" panose="020B0604020202020204" pitchFamily="34" charset="0"/>
              <a:buNone/>
            </a:pPr>
            <a:r>
              <a:rPr lang="zh-TW" altLang="en-US" sz="2400" b="1" dirty="0">
                <a:solidFill>
                  <a:srgbClr val="FF0000"/>
                </a:solidFill>
              </a:rPr>
              <a:t>  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禁止</a:t>
            </a:r>
            <a:r>
              <a:rPr lang="zh-TW" altLang="en-US" sz="2400" b="1" dirty="0">
                <a:solidFill>
                  <a:srgbClr val="FF0000"/>
                </a:solidFill>
              </a:rPr>
              <a:t>先將測資 </a:t>
            </a:r>
            <a:r>
              <a:rPr lang="en-US" altLang="zh-TW" sz="2400" b="1" dirty="0">
                <a:solidFill>
                  <a:srgbClr val="FF0000"/>
                </a:solidFill>
              </a:rPr>
              <a:t>file</a:t>
            </a:r>
            <a:r>
              <a:rPr lang="zh-TW" altLang="en-US" sz="2400" b="1" dirty="0">
                <a:solidFill>
                  <a:srgbClr val="FF0000"/>
                </a:solidFill>
              </a:rPr>
              <a:t> 按照 </a:t>
            </a:r>
            <a:r>
              <a:rPr lang="en-US" altLang="zh-TW" sz="2400" b="1" dirty="0">
                <a:solidFill>
                  <a:srgbClr val="FF0000"/>
                </a:solidFill>
              </a:rPr>
              <a:t>expo</a:t>
            </a:r>
            <a:r>
              <a:rPr lang="zh-TW" altLang="en-US" sz="2400" b="1" dirty="0">
                <a:solidFill>
                  <a:srgbClr val="FF0000"/>
                </a:solidFill>
              </a:rPr>
              <a:t> 進行排序。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440"/>
              <a:buFont typeface="Arial" panose="020B0604020202020204" pitchFamily="34" charset="0"/>
              <a:buNone/>
            </a:pPr>
            <a:r>
              <a:rPr lang="zh-TW" altLang="en-US" sz="2400" b="1" dirty="0">
                <a:solidFill>
                  <a:srgbClr val="FF0000"/>
                </a:solidFill>
              </a:rPr>
              <a:t>  應在建立 </a:t>
            </a:r>
            <a:r>
              <a:rPr lang="en-US" altLang="zh-TW" sz="2400" b="1" dirty="0">
                <a:solidFill>
                  <a:srgbClr val="FF0000"/>
                </a:solidFill>
              </a:rPr>
              <a:t>node</a:t>
            </a:r>
            <a:r>
              <a:rPr lang="zh-TW" altLang="en-US" sz="2400" b="1" dirty="0">
                <a:solidFill>
                  <a:srgbClr val="FF0000"/>
                </a:solidFill>
              </a:rPr>
              <a:t> 後將 </a:t>
            </a:r>
            <a:r>
              <a:rPr lang="en-US" altLang="zh-TW" sz="2400" b="1" dirty="0">
                <a:solidFill>
                  <a:srgbClr val="FF0000"/>
                </a:solidFill>
              </a:rPr>
              <a:t>node</a:t>
            </a:r>
            <a:r>
              <a:rPr lang="zh-TW" altLang="en-US" sz="2400" b="1" dirty="0">
                <a:solidFill>
                  <a:srgbClr val="FF0000"/>
                </a:solidFill>
              </a:rPr>
              <a:t> 插入多項式正確位置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Google Shape;159;g1898aa26525_3_0">
            <a:extLst>
              <a:ext uri="{FF2B5EF4-FFF2-40B4-BE49-F238E27FC236}">
                <a16:creationId xmlns:a16="http://schemas.microsoft.com/office/drawing/2014/main" id="{29F8E233-A6D2-2A8F-8E82-CBA0EC2A17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127" y="375187"/>
            <a:ext cx="10184234" cy="90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altLang="en-US" dirty="0">
                <a:latin typeface="Calibri"/>
                <a:ea typeface="Calibri"/>
                <a:cs typeface="Calibri"/>
                <a:sym typeface="Calibri"/>
              </a:rPr>
              <a:t>作業說明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86B173-03B2-F5A9-6F12-ABE927D51603}"/>
              </a:ext>
            </a:extLst>
          </p:cNvPr>
          <p:cNvSpPr txBox="1"/>
          <p:nvPr/>
        </p:nvSpPr>
        <p:spPr>
          <a:xfrm>
            <a:off x="11215824" y="4069652"/>
            <a:ext cx="7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舉例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5122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;g1898aa26525_3_0">
            <a:extLst>
              <a:ext uri="{FF2B5EF4-FFF2-40B4-BE49-F238E27FC236}">
                <a16:creationId xmlns:a16="http://schemas.microsoft.com/office/drawing/2014/main" id="{F77B7F27-450E-FDB5-0B49-05D72A526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184234" cy="90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altLang="en-US" dirty="0">
                <a:latin typeface="Calibri"/>
                <a:ea typeface="Calibri"/>
                <a:cs typeface="Calibri"/>
                <a:sym typeface="Calibri"/>
              </a:rPr>
              <a:t>作業說明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BB225B8-2AF7-C557-7261-E8D57A7C9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65" y="1272619"/>
            <a:ext cx="6163330" cy="2999761"/>
          </a:xfrm>
          <a:prstGeom prst="rect">
            <a:avLst/>
          </a:prstGeom>
        </p:spPr>
      </p:pic>
      <p:sp>
        <p:nvSpPr>
          <p:cNvPr id="7" name="Google Shape;160;g1898aa26525_3_0">
            <a:extLst>
              <a:ext uri="{FF2B5EF4-FFF2-40B4-BE49-F238E27FC236}">
                <a16:creationId xmlns:a16="http://schemas.microsoft.com/office/drawing/2014/main" id="{C20CB837-DFD7-FF59-666B-9DD749B799B8}"/>
              </a:ext>
            </a:extLst>
          </p:cNvPr>
          <p:cNvSpPr txBox="1">
            <a:spLocks/>
          </p:cNvSpPr>
          <p:nvPr/>
        </p:nvSpPr>
        <p:spPr>
          <a:xfrm>
            <a:off x="1443729" y="4272380"/>
            <a:ext cx="8987030" cy="18833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Clr>
                <a:schemeClr val="dk1"/>
              </a:buClr>
              <a:buSzPts val="1440"/>
              <a:buFont typeface="Arial" panose="020B0604020202020204" pitchFamily="34" charset="0"/>
              <a:buNone/>
            </a:pPr>
            <a:r>
              <a:rPr lang="zh-TW" altLang="en-US" sz="2000" dirty="0"/>
              <a:t>傳入兩條多項式的 </a:t>
            </a:r>
            <a:r>
              <a:rPr lang="en-US" altLang="zh-TW" sz="2000" dirty="0"/>
              <a:t>head </a:t>
            </a:r>
            <a:r>
              <a:rPr lang="zh-TW" altLang="en-US" sz="2000" dirty="0"/>
              <a:t>並回傳加減法結果的多項式 </a:t>
            </a:r>
            <a:r>
              <a:rPr lang="en-US" altLang="zh-TW" sz="2000" dirty="0"/>
              <a:t>linked list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440"/>
              <a:buNone/>
            </a:pPr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以降冪排列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886170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;g1898aa26525_3_0">
            <a:extLst>
              <a:ext uri="{FF2B5EF4-FFF2-40B4-BE49-F238E27FC236}">
                <a16:creationId xmlns:a16="http://schemas.microsoft.com/office/drawing/2014/main" id="{AB73BEDB-CD68-FE5F-5A95-27A26A6D49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184234" cy="90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altLang="en-US" dirty="0">
                <a:latin typeface="Calibri"/>
                <a:ea typeface="Calibri"/>
                <a:cs typeface="Calibri"/>
                <a:sym typeface="Calibri"/>
              </a:rPr>
              <a:t>測資說明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0;g1898aa26525_3_0">
            <a:extLst>
              <a:ext uri="{FF2B5EF4-FFF2-40B4-BE49-F238E27FC236}">
                <a16:creationId xmlns:a16="http://schemas.microsoft.com/office/drawing/2014/main" id="{828839F4-C74E-1B59-B808-089CF05648D3}"/>
              </a:ext>
            </a:extLst>
          </p:cNvPr>
          <p:cNvSpPr txBox="1">
            <a:spLocks/>
          </p:cNvSpPr>
          <p:nvPr/>
        </p:nvSpPr>
        <p:spPr>
          <a:xfrm>
            <a:off x="928163" y="1272619"/>
            <a:ext cx="8987030" cy="38733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chemeClr val="dk1"/>
              </a:buClr>
              <a:buSzPts val="1440"/>
            </a:pPr>
            <a:r>
              <a:rPr lang="en-US" altLang="zh-TW" sz="2000" dirty="0"/>
              <a:t> -1000 &lt; </a:t>
            </a:r>
            <a:r>
              <a:rPr lang="en-US" altLang="zh-TW" sz="2000" dirty="0" err="1"/>
              <a:t>coef</a:t>
            </a:r>
            <a:r>
              <a:rPr lang="zh-TW" altLang="en-US" sz="2000" dirty="0"/>
              <a:t> </a:t>
            </a:r>
            <a:r>
              <a:rPr lang="en-US" altLang="zh-TW" sz="2000" dirty="0"/>
              <a:t>&lt;</a:t>
            </a:r>
            <a:r>
              <a:rPr lang="zh-TW" altLang="en-US" sz="2000" dirty="0"/>
              <a:t> </a:t>
            </a:r>
            <a:r>
              <a:rPr lang="en-US" altLang="zh-TW" sz="2000" dirty="0"/>
              <a:t>1000 (</a:t>
            </a:r>
            <a:r>
              <a:rPr lang="zh-TW" altLang="en-US" sz="2000" dirty="0"/>
              <a:t>注意有可能是負號</a:t>
            </a:r>
            <a:r>
              <a:rPr lang="en-US" altLang="zh-TW" sz="2000" dirty="0"/>
              <a:t>)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440"/>
            </a:pPr>
            <a:r>
              <a:rPr lang="en-US" altLang="zh-TW" sz="2000" dirty="0"/>
              <a:t>0 &lt;= expo &lt; 1000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440"/>
            </a:pPr>
            <a:r>
              <a:rPr lang="zh-TW" altLang="en-US" sz="2000" dirty="0"/>
              <a:t>一份 </a:t>
            </a:r>
            <a:r>
              <a:rPr lang="en-US" altLang="zh-TW" sz="2000" dirty="0"/>
              <a:t>txt</a:t>
            </a:r>
            <a:r>
              <a:rPr lang="zh-TW" altLang="en-US" sz="2000" dirty="0"/>
              <a:t> 檔案裡有</a:t>
            </a:r>
            <a:r>
              <a:rPr lang="en-US" altLang="zh-TW" sz="2000" dirty="0"/>
              <a:t>2</a:t>
            </a:r>
            <a:r>
              <a:rPr lang="zh-TW" altLang="en-US" sz="2000" dirty="0"/>
              <a:t>行，第一行為多項式</a:t>
            </a:r>
            <a:r>
              <a:rPr lang="en-US" altLang="zh-TW" sz="2000" dirty="0"/>
              <a:t>A</a:t>
            </a:r>
            <a:r>
              <a:rPr lang="zh-TW" altLang="en-US" sz="2000" dirty="0"/>
              <a:t>，第二行為多項式</a:t>
            </a:r>
            <a:r>
              <a:rPr lang="en-US" altLang="zh-TW" sz="2000" dirty="0"/>
              <a:t>B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440"/>
            </a:pPr>
            <a:r>
              <a:rPr lang="zh-TW" altLang="en-US" sz="2000" dirty="0"/>
              <a:t>舉例說明：</a:t>
            </a:r>
            <a:endParaRPr lang="en-US" altLang="zh-TW" sz="2000" dirty="0"/>
          </a:p>
          <a:p>
            <a:pPr lvl="1">
              <a:lnSpc>
                <a:spcPct val="80000"/>
              </a:lnSpc>
              <a:buClr>
                <a:schemeClr val="dk1"/>
              </a:buClr>
              <a:buSzPts val="1440"/>
            </a:pPr>
            <a:r>
              <a:rPr lang="en-US" altLang="zh-TW" sz="1600" dirty="0"/>
              <a:t>10</a:t>
            </a:r>
            <a:r>
              <a:rPr lang="zh-TW" altLang="en-US" sz="1600" dirty="0"/>
              <a:t> </a:t>
            </a:r>
            <a:r>
              <a:rPr lang="en-US" altLang="zh-TW" sz="1600" dirty="0"/>
              <a:t>5</a:t>
            </a:r>
            <a:r>
              <a:rPr lang="zh-TW" altLang="en-US" sz="1600" dirty="0"/>
              <a:t> </a:t>
            </a:r>
            <a:r>
              <a:rPr lang="en-US" altLang="zh-TW" sz="1600" dirty="0"/>
              <a:t>3</a:t>
            </a:r>
            <a:r>
              <a:rPr lang="zh-TW" altLang="en-US" sz="1600" dirty="0"/>
              <a:t> </a:t>
            </a:r>
            <a:r>
              <a:rPr lang="en-US" altLang="zh-TW" sz="1600" dirty="0"/>
              <a:t>6</a:t>
            </a:r>
            <a:r>
              <a:rPr lang="zh-TW" altLang="en-US" sz="1600" dirty="0"/>
              <a:t> </a:t>
            </a:r>
            <a:r>
              <a:rPr lang="en-US" altLang="zh-TW" sz="1600" dirty="0"/>
              <a:t>-9</a:t>
            </a:r>
            <a:r>
              <a:rPr lang="zh-TW" altLang="en-US" sz="1600" dirty="0"/>
              <a:t> </a:t>
            </a:r>
            <a:r>
              <a:rPr lang="en-US" altLang="zh-TW" sz="1600" dirty="0"/>
              <a:t>0</a:t>
            </a:r>
            <a:r>
              <a:rPr lang="zh-TW" altLang="en-US" sz="1600" dirty="0"/>
              <a:t> </a:t>
            </a:r>
            <a:r>
              <a:rPr lang="en-US" altLang="zh-TW" sz="1600" dirty="0"/>
              <a:t>	</a:t>
            </a:r>
            <a:r>
              <a:rPr lang="zh-TW" altLang="en-US" sz="1600" dirty="0"/>
              <a:t>代表：</a:t>
            </a:r>
            <a:r>
              <a:rPr lang="en-US" altLang="zh-TW" sz="1600" dirty="0"/>
              <a:t>10X^5</a:t>
            </a:r>
            <a:r>
              <a:rPr lang="zh-TW" altLang="en-US" sz="1600" dirty="0"/>
              <a:t> </a:t>
            </a:r>
            <a:r>
              <a:rPr lang="en-US" altLang="zh-TW" sz="1600" dirty="0"/>
              <a:t>+</a:t>
            </a:r>
            <a:r>
              <a:rPr lang="zh-TW" altLang="en-US" sz="1600" dirty="0"/>
              <a:t> </a:t>
            </a:r>
            <a:r>
              <a:rPr lang="en-US" altLang="zh-TW" sz="1600" dirty="0"/>
              <a:t>3X^</a:t>
            </a:r>
            <a:r>
              <a:rPr lang="zh-TW" altLang="en-US" sz="1600" dirty="0"/>
              <a:t> </a:t>
            </a:r>
            <a:r>
              <a:rPr lang="en-US" altLang="zh-TW" sz="1600" dirty="0"/>
              <a:t>6</a:t>
            </a:r>
            <a:r>
              <a:rPr lang="zh-TW" altLang="en-US" sz="1600" dirty="0"/>
              <a:t> </a:t>
            </a:r>
            <a:r>
              <a:rPr lang="en-US" altLang="zh-TW" sz="1600" dirty="0"/>
              <a:t>+</a:t>
            </a:r>
            <a:r>
              <a:rPr lang="zh-TW" altLang="en-US" sz="1600" dirty="0"/>
              <a:t> </a:t>
            </a:r>
            <a:r>
              <a:rPr lang="en-US" altLang="zh-TW" sz="1600" dirty="0"/>
              <a:t>(-9)X^0</a:t>
            </a:r>
          </a:p>
          <a:p>
            <a:pPr lvl="1">
              <a:lnSpc>
                <a:spcPct val="80000"/>
              </a:lnSpc>
              <a:buClr>
                <a:schemeClr val="dk1"/>
              </a:buClr>
              <a:buSzPts val="1440"/>
            </a:pPr>
            <a:r>
              <a:rPr lang="en-US" altLang="zh-TW" sz="1600" dirty="0"/>
              <a:t>1</a:t>
            </a:r>
            <a:r>
              <a:rPr lang="zh-TW" altLang="en-US" sz="1600" dirty="0"/>
              <a:t> </a:t>
            </a:r>
            <a:r>
              <a:rPr lang="en-US" altLang="zh-TW" sz="1600" dirty="0"/>
              <a:t>2</a:t>
            </a:r>
            <a:r>
              <a:rPr lang="zh-TW" altLang="en-US" sz="1600" dirty="0"/>
              <a:t> </a:t>
            </a:r>
            <a:r>
              <a:rPr lang="en-US" altLang="zh-TW" sz="1600" dirty="0"/>
              <a:t>3</a:t>
            </a:r>
            <a:r>
              <a:rPr lang="zh-TW" altLang="en-US" sz="1600" dirty="0"/>
              <a:t> </a:t>
            </a:r>
            <a:r>
              <a:rPr lang="en-US" altLang="zh-TW" sz="1600" dirty="0"/>
              <a:t>4</a:t>
            </a:r>
            <a:r>
              <a:rPr lang="zh-TW" altLang="en-US" sz="1600" dirty="0"/>
              <a:t> </a:t>
            </a:r>
            <a:r>
              <a:rPr lang="en-US" altLang="zh-TW" sz="1600" dirty="0"/>
              <a:t>5</a:t>
            </a:r>
            <a:r>
              <a:rPr lang="zh-TW" altLang="en-US" sz="1600" dirty="0"/>
              <a:t> </a:t>
            </a:r>
            <a:r>
              <a:rPr lang="en-US" altLang="zh-TW" sz="1600" dirty="0"/>
              <a:t>6</a:t>
            </a:r>
            <a:r>
              <a:rPr lang="zh-TW" altLang="en-US" sz="1600" dirty="0"/>
              <a:t> </a:t>
            </a:r>
            <a:r>
              <a:rPr lang="en-US" altLang="zh-TW" sz="1600" dirty="0"/>
              <a:t>	</a:t>
            </a:r>
            <a:r>
              <a:rPr lang="zh-TW" altLang="en-US" sz="1600" dirty="0"/>
              <a:t>代表：</a:t>
            </a:r>
            <a:r>
              <a:rPr lang="en-US" altLang="zh-TW" sz="1600" dirty="0"/>
              <a:t>1X^2</a:t>
            </a:r>
            <a:r>
              <a:rPr lang="zh-TW" altLang="en-US" sz="1600" dirty="0"/>
              <a:t> </a:t>
            </a:r>
            <a:r>
              <a:rPr lang="en-US" altLang="zh-TW" sz="1600" dirty="0"/>
              <a:t>+</a:t>
            </a:r>
            <a:r>
              <a:rPr lang="zh-TW" altLang="en-US" sz="1600" dirty="0"/>
              <a:t> </a:t>
            </a:r>
            <a:r>
              <a:rPr lang="en-US" altLang="zh-TW" sz="1600" dirty="0"/>
              <a:t>3X^</a:t>
            </a:r>
            <a:r>
              <a:rPr lang="zh-TW" altLang="en-US" sz="1600" dirty="0"/>
              <a:t> </a:t>
            </a:r>
            <a:r>
              <a:rPr lang="en-US" altLang="zh-TW" sz="1600" dirty="0"/>
              <a:t>4</a:t>
            </a:r>
            <a:r>
              <a:rPr lang="zh-TW" altLang="en-US" sz="1600" dirty="0"/>
              <a:t> </a:t>
            </a:r>
            <a:r>
              <a:rPr lang="en-US" altLang="zh-TW" sz="1600" dirty="0"/>
              <a:t>+</a:t>
            </a:r>
            <a:r>
              <a:rPr lang="zh-TW" altLang="en-US" sz="1600" dirty="0"/>
              <a:t> </a:t>
            </a:r>
            <a:r>
              <a:rPr lang="en-US" altLang="zh-TW" sz="1600" dirty="0"/>
              <a:t>5X^6</a:t>
            </a:r>
            <a:endParaRPr lang="en-US" altLang="zh-TW" sz="2000" dirty="0"/>
          </a:p>
          <a:p>
            <a:pPr>
              <a:lnSpc>
                <a:spcPct val="80000"/>
              </a:lnSpc>
              <a:buClr>
                <a:schemeClr val="dk1"/>
              </a:buClr>
              <a:buSzPts val="1440"/>
            </a:pPr>
            <a:r>
              <a:rPr lang="zh-TW" altLang="en-US" sz="2000" dirty="0"/>
              <a:t>測資 </a:t>
            </a:r>
            <a:r>
              <a:rPr lang="en-US" altLang="zh-TW" sz="2000" dirty="0"/>
              <a:t>txt</a:t>
            </a:r>
            <a:r>
              <a:rPr lang="zh-TW" altLang="en-US" sz="2000" dirty="0"/>
              <a:t> 檔必有兩行</a:t>
            </a:r>
            <a:endParaRPr lang="en-US" altLang="zh-TW" sz="2000" dirty="0"/>
          </a:p>
          <a:p>
            <a:pPr>
              <a:lnSpc>
                <a:spcPct val="80000"/>
              </a:lnSpc>
              <a:buClr>
                <a:schemeClr val="dk1"/>
              </a:buClr>
              <a:buSzPts val="1440"/>
            </a:pPr>
            <a:r>
              <a:rPr lang="zh-TW" altLang="en-US" sz="2000" dirty="0"/>
              <a:t>測資並非依照 </a:t>
            </a:r>
            <a:r>
              <a:rPr lang="en-US" altLang="zh-TW" sz="2000" dirty="0"/>
              <a:t>expo</a:t>
            </a:r>
            <a:r>
              <a:rPr lang="zh-TW" altLang="en-US" sz="2000" dirty="0"/>
              <a:t> 進行排列，需考量此點，並將輸出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以降冪排列</a:t>
            </a:r>
            <a:endParaRPr lang="en-US" altLang="zh-TW" sz="2000" dirty="0"/>
          </a:p>
          <a:p>
            <a:pPr>
              <a:lnSpc>
                <a:spcPct val="80000"/>
              </a:lnSpc>
              <a:buClr>
                <a:schemeClr val="dk1"/>
              </a:buClr>
              <a:buSzPts val="1440"/>
            </a:pPr>
            <a:r>
              <a:rPr lang="zh-TW" altLang="en-US" sz="2000" dirty="0"/>
              <a:t>輸出格式格式應參照附圖，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以降冪排列</a:t>
            </a:r>
            <a:endParaRPr lang="en-US" altLang="zh-TW" sz="2000" dirty="0"/>
          </a:p>
        </p:txBody>
      </p:sp>
      <p:pic>
        <p:nvPicPr>
          <p:cNvPr id="9" name="圖片 8" descr="一張含有 文字, 字型, 螢幕擷取畫面, 黑色 的圖片&#10;&#10;自動產生的描述">
            <a:extLst>
              <a:ext uri="{FF2B5EF4-FFF2-40B4-BE49-F238E27FC236}">
                <a16:creationId xmlns:a16="http://schemas.microsoft.com/office/drawing/2014/main" id="{AE3146A2-4422-626E-72ED-A8EC77302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05" y="4869039"/>
            <a:ext cx="515918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7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9;g1898aa26525_3_0">
            <a:extLst>
              <a:ext uri="{FF2B5EF4-FFF2-40B4-BE49-F238E27FC236}">
                <a16:creationId xmlns:a16="http://schemas.microsoft.com/office/drawing/2014/main" id="{07AB23AD-1F01-7629-19D9-24EDBD0968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184234" cy="90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altLang="en-US" dirty="0">
                <a:latin typeface="Calibri"/>
                <a:ea typeface="Calibri"/>
                <a:cs typeface="Calibri"/>
                <a:sym typeface="Calibri"/>
              </a:rPr>
              <a:t>評分方式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60;g1898aa26525_3_0">
            <a:extLst>
              <a:ext uri="{FF2B5EF4-FFF2-40B4-BE49-F238E27FC236}">
                <a16:creationId xmlns:a16="http://schemas.microsoft.com/office/drawing/2014/main" id="{5DFDBF89-69F0-A2C2-B9AD-781017499DAB}"/>
              </a:ext>
            </a:extLst>
          </p:cNvPr>
          <p:cNvSpPr txBox="1">
            <a:spLocks/>
          </p:cNvSpPr>
          <p:nvPr/>
        </p:nvSpPr>
        <p:spPr>
          <a:xfrm>
            <a:off x="845127" y="1272618"/>
            <a:ext cx="10515600" cy="44023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Clr>
                <a:schemeClr val="dk1"/>
              </a:buClr>
              <a:buSzPts val="1440"/>
              <a:buFont typeface="Arial" panose="020B0604020202020204" pitchFamily="34" charset="0"/>
              <a:buNone/>
            </a:pPr>
            <a:r>
              <a:rPr lang="zh-TW" altLang="en-US" sz="2000" dirty="0"/>
              <a:t>本次作業提供一個 </a:t>
            </a:r>
            <a:r>
              <a:rPr lang="en-US" altLang="zh-TW" sz="2000" dirty="0" err="1"/>
              <a:t>main.c</a:t>
            </a:r>
            <a:r>
              <a:rPr lang="en-US" altLang="zh-TW" sz="2000" dirty="0"/>
              <a:t> </a:t>
            </a:r>
            <a:r>
              <a:rPr lang="zh-TW" altLang="en-US" sz="2000" dirty="0"/>
              <a:t>檔，和</a:t>
            </a:r>
            <a:r>
              <a:rPr lang="en-US" altLang="zh-TW" sz="2000" dirty="0"/>
              <a:t>5</a:t>
            </a:r>
            <a:r>
              <a:rPr lang="zh-TW" altLang="en-US" sz="2000" dirty="0"/>
              <a:t>筆測資及結果。請完成</a:t>
            </a:r>
            <a:r>
              <a:rPr lang="en-US" altLang="zh-TW" sz="2000" dirty="0" err="1"/>
              <a:t>main.c</a:t>
            </a:r>
            <a:r>
              <a:rPr lang="en-US" altLang="zh-TW" sz="2000" dirty="0"/>
              <a:t> </a:t>
            </a:r>
            <a:r>
              <a:rPr lang="zh-TW" altLang="en-US" sz="2000" dirty="0"/>
              <a:t>檔，並輸出正確結果。</a:t>
            </a:r>
            <a:endParaRPr lang="en-US" altLang="zh-TW" sz="2000" dirty="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440"/>
              <a:buFont typeface="Arial" panose="020B0604020202020204" pitchFamily="34" charset="0"/>
              <a:buNone/>
            </a:pPr>
            <a:r>
              <a:rPr lang="zh-TW" altLang="en-US" sz="2000" dirty="0"/>
              <a:t>若是要使用</a:t>
            </a:r>
            <a:r>
              <a:rPr lang="en-US" altLang="zh-TW" sz="2000" dirty="0"/>
              <a:t>C++</a:t>
            </a:r>
            <a:r>
              <a:rPr lang="zh-TW" altLang="en-US" sz="2000" dirty="0"/>
              <a:t>撰寫的同學，也可以自行將</a:t>
            </a:r>
            <a:r>
              <a:rPr lang="en-US" altLang="zh-TW" sz="2000" dirty="0"/>
              <a:t>.c</a:t>
            </a:r>
            <a:r>
              <a:rPr lang="zh-TW" altLang="en-US" sz="2000" dirty="0"/>
              <a:t>檔案改成</a:t>
            </a:r>
            <a:r>
              <a:rPr lang="en-US" altLang="zh-TW" sz="2000" dirty="0"/>
              <a:t>.</a:t>
            </a:r>
            <a:r>
              <a:rPr lang="en-US" altLang="zh-TW" sz="2000" dirty="0" err="1"/>
              <a:t>cpp</a:t>
            </a:r>
            <a:endParaRPr lang="en-US" altLang="zh-TW" sz="2000" dirty="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440"/>
              <a:buFont typeface="Arial" panose="020B0604020202020204" pitchFamily="34" charset="0"/>
              <a:buNone/>
            </a:pPr>
            <a:endParaRPr lang="en-US" altLang="zh-TW" sz="2000" dirty="0"/>
          </a:p>
          <a:p>
            <a:pPr>
              <a:lnSpc>
                <a:spcPct val="80000"/>
              </a:lnSpc>
              <a:buClr>
                <a:schemeClr val="dk1"/>
              </a:buClr>
              <a:buSzPts val="1440"/>
            </a:pPr>
            <a:r>
              <a:rPr lang="zh-TW" altLang="en-US" sz="2000" dirty="0"/>
              <a:t>完成 </a:t>
            </a:r>
            <a:r>
              <a:rPr lang="en-US" altLang="zh-TW" sz="2000" dirty="0"/>
              <a:t>construct </a:t>
            </a:r>
            <a:r>
              <a:rPr lang="zh-TW" altLang="en-US" sz="2000" dirty="0"/>
              <a:t>並成功將</a:t>
            </a:r>
            <a:r>
              <a:rPr lang="en-US" altLang="zh-TW" sz="2000" dirty="0"/>
              <a:t>A</a:t>
            </a:r>
            <a:r>
              <a:rPr lang="zh-TW" altLang="en-US" sz="2000" dirty="0"/>
              <a:t>多項式和</a:t>
            </a:r>
            <a:r>
              <a:rPr lang="en-US" altLang="zh-TW" sz="2000" dirty="0"/>
              <a:t>B</a:t>
            </a:r>
            <a:r>
              <a:rPr lang="zh-TW" altLang="en-US" sz="2000" dirty="0"/>
              <a:t>多項式印出 </a:t>
            </a:r>
            <a:r>
              <a:rPr lang="en-US" altLang="zh-TW" sz="2000" dirty="0"/>
              <a:t>(20%)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440"/>
            </a:pPr>
            <a:r>
              <a:rPr lang="zh-TW" altLang="en-US" sz="2000" dirty="0"/>
              <a:t>完成 </a:t>
            </a:r>
            <a:r>
              <a:rPr lang="en-US" altLang="zh-TW" sz="2000" dirty="0"/>
              <a:t>plus </a:t>
            </a:r>
            <a:r>
              <a:rPr lang="zh-TW" altLang="en-US" sz="2000" dirty="0"/>
              <a:t>並成功將多項式 </a:t>
            </a:r>
            <a:r>
              <a:rPr lang="en-US" altLang="zh-TW" sz="2000" dirty="0"/>
              <a:t>A+</a:t>
            </a:r>
            <a:r>
              <a:rPr lang="zh-TW" altLang="en-US" sz="2000" dirty="0"/>
              <a:t> </a:t>
            </a:r>
            <a:r>
              <a:rPr lang="en-US" altLang="zh-TW" sz="2000" dirty="0"/>
              <a:t>B</a:t>
            </a:r>
            <a:r>
              <a:rPr lang="zh-TW" altLang="en-US" sz="2000" dirty="0"/>
              <a:t> 印出 </a:t>
            </a:r>
            <a:r>
              <a:rPr lang="en-US" altLang="zh-TW" sz="2000" dirty="0"/>
              <a:t>(30%)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440"/>
            </a:pPr>
            <a:r>
              <a:rPr lang="zh-TW" altLang="en-US" sz="2000" dirty="0"/>
              <a:t>完成</a:t>
            </a:r>
            <a:r>
              <a:rPr lang="en-US" altLang="zh-TW" sz="2000" dirty="0"/>
              <a:t>minus </a:t>
            </a:r>
            <a:r>
              <a:rPr lang="zh-TW" altLang="en-US" sz="2000" dirty="0"/>
              <a:t>並成功將多項式 </a:t>
            </a:r>
            <a:r>
              <a:rPr lang="en-US" altLang="zh-TW" sz="2000" dirty="0"/>
              <a:t>A-</a:t>
            </a:r>
            <a:r>
              <a:rPr lang="zh-TW" altLang="en-US" sz="2000" dirty="0"/>
              <a:t> </a:t>
            </a:r>
            <a:r>
              <a:rPr lang="en-US" altLang="zh-TW" sz="2000" dirty="0"/>
              <a:t>B</a:t>
            </a:r>
            <a:r>
              <a:rPr lang="zh-TW" altLang="en-US" sz="2000" dirty="0"/>
              <a:t> 印出 </a:t>
            </a:r>
            <a:r>
              <a:rPr lang="en-US" altLang="zh-TW" sz="2000" dirty="0"/>
              <a:t>(30%)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440"/>
            </a:pPr>
            <a:r>
              <a:rPr lang="zh-TW" altLang="en-US" sz="2000" dirty="0"/>
              <a:t>作業說明檔</a:t>
            </a:r>
            <a:r>
              <a:rPr lang="en-US" altLang="zh-TW" sz="2000" dirty="0"/>
              <a:t>(pdf) 20%</a:t>
            </a:r>
          </a:p>
          <a:p>
            <a:pPr lvl="1">
              <a:lnSpc>
                <a:spcPct val="80000"/>
              </a:lnSpc>
              <a:buClr>
                <a:schemeClr val="dk1"/>
              </a:buClr>
              <a:buSzPts val="1440"/>
            </a:pPr>
            <a:r>
              <a:rPr lang="zh-TW" altLang="en-US" sz="1600" dirty="0"/>
              <a:t>程式碼概念說明</a:t>
            </a:r>
            <a:endParaRPr lang="en-US" altLang="zh-TW" sz="1600" dirty="0"/>
          </a:p>
          <a:p>
            <a:pPr lvl="1">
              <a:lnSpc>
                <a:spcPct val="80000"/>
              </a:lnSpc>
              <a:buClr>
                <a:schemeClr val="dk1"/>
              </a:buClr>
              <a:buSzPts val="1440"/>
            </a:pPr>
            <a:r>
              <a:rPr lang="zh-TW" altLang="en-US" sz="1600" dirty="0"/>
              <a:t>附上</a:t>
            </a:r>
            <a:r>
              <a:rPr lang="zh-TW" altLang="en-US" sz="1600" dirty="0">
                <a:highlight>
                  <a:srgbClr val="FFFF00"/>
                </a:highlight>
              </a:rPr>
              <a:t>輸出結果截圖 </a:t>
            </a:r>
            <a:r>
              <a:rPr lang="en-US" altLang="zh-TW" sz="1600" dirty="0">
                <a:highlight>
                  <a:srgbClr val="FFFF00"/>
                </a:highlight>
              </a:rPr>
              <a:t>(5</a:t>
            </a:r>
            <a:r>
              <a:rPr lang="zh-TW" altLang="en-US" sz="1600" dirty="0">
                <a:highlight>
                  <a:srgbClr val="FFFF00"/>
                </a:highlight>
              </a:rPr>
              <a:t> 個測資</a:t>
            </a:r>
            <a:r>
              <a:rPr lang="en-US" altLang="zh-TW" sz="1600" dirty="0">
                <a:highlight>
                  <a:srgbClr val="FFFF00"/>
                </a:highlight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  <a:tabLst/>
              <a:defRPr/>
            </a:pP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DFKai-SB"/>
              <a:sym typeface="DFKai-SB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DFKai-SB"/>
                <a:sym typeface="DFKai-SB"/>
              </a:rPr>
              <a:t>嚴禁抄襲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DFKai-SB"/>
                <a:sym typeface="DFKai-SB"/>
              </a:rPr>
              <a:t>,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DFKai-SB"/>
                <a:sym typeface="DFKai-SB"/>
              </a:rPr>
              <a:t>否則當次作業以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DFKai-SB"/>
                <a:sym typeface="DFKai-SB"/>
              </a:rPr>
              <a:t>0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DFKai-SB"/>
                <a:sym typeface="DFKai-SB"/>
              </a:rPr>
              <a:t>分</a:t>
            </a:r>
            <a:r>
              <a:rPr kumimoji="0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DFKai-SB"/>
                <a:sym typeface="DFKai-SB"/>
              </a:rPr>
              <a:t>計算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440"/>
            </a:pPr>
            <a:endParaRPr lang="en-US" altLang="zh-TW" sz="2400" dirty="0"/>
          </a:p>
          <a:p>
            <a:pPr>
              <a:lnSpc>
                <a:spcPct val="80000"/>
              </a:lnSpc>
              <a:buClr>
                <a:schemeClr val="dk1"/>
              </a:buClr>
              <a:buSzPts val="1440"/>
            </a:pPr>
            <a:endParaRPr lang="en-US" altLang="zh-TW" sz="2000" dirty="0"/>
          </a:p>
          <a:p>
            <a:pPr>
              <a:lnSpc>
                <a:spcPct val="80000"/>
              </a:lnSpc>
              <a:buClr>
                <a:schemeClr val="dk1"/>
              </a:buClr>
              <a:buSzPts val="1440"/>
            </a:pPr>
            <a:endParaRPr lang="en-US" altLang="zh-TW" sz="2000" dirty="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1440"/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650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;g1898aa26525_3_0">
            <a:extLst>
              <a:ext uri="{FF2B5EF4-FFF2-40B4-BE49-F238E27FC236}">
                <a16:creationId xmlns:a16="http://schemas.microsoft.com/office/drawing/2014/main" id="{2B037A75-8504-0CF3-6975-62FDB1F38B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184234" cy="90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zh-TW" altLang="en-US" dirty="0">
                <a:latin typeface="Calibri"/>
                <a:ea typeface="Calibri"/>
                <a:cs typeface="Calibri"/>
                <a:sym typeface="Calibri"/>
              </a:rPr>
              <a:t>作業繳交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7;p13">
            <a:extLst>
              <a:ext uri="{FF2B5EF4-FFF2-40B4-BE49-F238E27FC236}">
                <a16:creationId xmlns:a16="http://schemas.microsoft.com/office/drawing/2014/main" id="{BD45F4B8-1E60-4842-7380-1EA585DF696B}"/>
              </a:ext>
            </a:extLst>
          </p:cNvPr>
          <p:cNvSpPr txBox="1">
            <a:spLocks/>
          </p:cNvSpPr>
          <p:nvPr/>
        </p:nvSpPr>
        <p:spPr>
          <a:xfrm>
            <a:off x="845127" y="1272619"/>
            <a:ext cx="10515600" cy="30595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繳交檔案：繳交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PDF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作業說明檔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)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，將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PDF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及程式碼檔案壓縮成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.zip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上傳。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作業說明檔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、程式碼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範例檔名：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HW3_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學號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姓名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.zip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	 		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HW3_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學號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姓名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.pdf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indent="0">
              <a:lnSpc>
                <a:spcPct val="10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		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main.c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/main.cpp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ct val="100000"/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繳交期限：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4/10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DFKai-SB"/>
                <a:sym typeface="DFKai-SB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DFKai-SB"/>
              </a:rPr>
              <a:t>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23:59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DFKai-SB"/>
              <a:sym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413768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624</Words>
  <Application>Microsoft Office PowerPoint</Application>
  <PresentationFormat>寬螢幕</PresentationFormat>
  <Paragraphs>60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Noto Sans Symbols</vt:lpstr>
      <vt:lpstr>Microsoft JhengHei</vt:lpstr>
      <vt:lpstr>Microsoft JhengHei</vt:lpstr>
      <vt:lpstr>DFKai-SB</vt:lpstr>
      <vt:lpstr>Aptos</vt:lpstr>
      <vt:lpstr>Aptos Display</vt:lpstr>
      <vt:lpstr>Arial</vt:lpstr>
      <vt:lpstr>Calibri</vt:lpstr>
      <vt:lpstr>Office 佈景主題</vt:lpstr>
      <vt:lpstr>資料結構緒論 HW3 說明</vt:lpstr>
      <vt:lpstr>Homework 3</vt:lpstr>
      <vt:lpstr>作業說明</vt:lpstr>
      <vt:lpstr>作業說明</vt:lpstr>
      <vt:lpstr>作業說明</vt:lpstr>
      <vt:lpstr>作業說明</vt:lpstr>
      <vt:lpstr>測資說明</vt:lpstr>
      <vt:lpstr>評分方式</vt:lpstr>
      <vt:lpstr>作業繳交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資料結構緒論 作業說明</dc:title>
  <dc:creator>定洋 吳</dc:creator>
  <cp:lastModifiedBy>定洋 吳</cp:lastModifiedBy>
  <cp:revision>19</cp:revision>
  <dcterms:created xsi:type="dcterms:W3CDTF">2024-03-27T02:37:41Z</dcterms:created>
  <dcterms:modified xsi:type="dcterms:W3CDTF">2024-03-30T09:43:45Z</dcterms:modified>
</cp:coreProperties>
</file>