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00fcb7524_2_1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00fcb7524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b00fcb7524_7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b00fcb7524_7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b00fcb7524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b00fcb7524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00fcb7524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00fcb7524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00fcb7524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00fcb7524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da586e5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da586e5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da586e57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dda586e57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00fcb7524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b00fcb7524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da586e57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dda586e57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00fcb7524_7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b00fcb7524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b00fcb7524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b00fcb7524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4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Roboto"/>
              <a:buNone/>
              <a:defRPr sz="2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370400" y="1287950"/>
            <a:ext cx="6403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549" y="3879075"/>
            <a:ext cx="1483275" cy="7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5" y="3991050"/>
            <a:ext cx="1050126" cy="1050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14161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body"/>
          </p:nvPr>
        </p:nvSpPr>
        <p:spPr>
          <a:xfrm>
            <a:off x="43282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4" type="subTitle"/>
          </p:nvPr>
        </p:nvSpPr>
        <p:spPr>
          <a:xfrm>
            <a:off x="4026450" y="3879075"/>
            <a:ext cx="1091100" cy="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5" type="body"/>
          </p:nvPr>
        </p:nvSpPr>
        <p:spPr>
          <a:xfrm>
            <a:off x="3142650" y="2764850"/>
            <a:ext cx="28587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36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924850" y="1713600"/>
            <a:ext cx="92400" cy="17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65" y="-225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936000"/>
            <a:ext cx="7670100" cy="3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ódigo">
  <p:cSld name="TITLE_AND_BODY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55400" y="1354850"/>
            <a:ext cx="7446900" cy="35373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1" name="Google Shape;81;p17"/>
          <p:cNvSpPr txBox="1"/>
          <p:nvPr>
            <p:ph idx="2" type="subTitle"/>
          </p:nvPr>
        </p:nvSpPr>
        <p:spPr>
          <a:xfrm>
            <a:off x="386225" y="944613"/>
            <a:ext cx="7240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horizontal">
  <p:cSld name="TITLE_AND_BODY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936000"/>
            <a:ext cx="85206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">
  <p:cSld name="TITLE_AND_BODY_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85575" y="1759450"/>
            <a:ext cx="7565700" cy="26238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311700" y="939025"/>
            <a:ext cx="75315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5" name="Google Shape;95;p19"/>
          <p:cNvSpPr txBox="1"/>
          <p:nvPr>
            <p:ph idx="3" type="subTitle"/>
          </p:nvPr>
        </p:nvSpPr>
        <p:spPr>
          <a:xfrm>
            <a:off x="385725" y="1798875"/>
            <a:ext cx="72957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 horizontal">
  <p:cSld name="TITLE_AND_BODY_3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24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94400" y="1759450"/>
            <a:ext cx="8470200" cy="24705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311700" y="939025"/>
            <a:ext cx="8432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0"/>
          <p:cNvSpPr txBox="1"/>
          <p:nvPr>
            <p:ph idx="3" type="subTitle"/>
          </p:nvPr>
        </p:nvSpPr>
        <p:spPr>
          <a:xfrm>
            <a:off x="394576" y="1798875"/>
            <a:ext cx="81681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TITLE_AND_BODY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horizontal">
  <p:cSld name="TITLE_AND_BODY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216000"/>
            <a:ext cx="7631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4295817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horizontal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6" name="Google Shape;126;p24"/>
          <p:cNvSpPr txBox="1"/>
          <p:nvPr>
            <p:ph idx="2" type="body"/>
          </p:nvPr>
        </p:nvSpPr>
        <p:spPr>
          <a:xfrm>
            <a:off x="4702805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0"/>
            <a:ext cx="9144000" cy="514774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216000"/>
            <a:ext cx="3552300" cy="8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209178"/>
            <a:ext cx="35523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07250" y="450150"/>
            <a:ext cx="8468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u="sng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2" type="body"/>
          </p:nvPr>
        </p:nvSpPr>
        <p:spPr>
          <a:xfrm>
            <a:off x="4939500" y="277100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alternativo">
  <p:cSld name="SECTION_TITLE_AND_DESCRIPTION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"/>
          <p:cNvSpPr txBox="1"/>
          <p:nvPr>
            <p:ph type="title"/>
          </p:nvPr>
        </p:nvSpPr>
        <p:spPr>
          <a:xfrm>
            <a:off x="4752825" y="12100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" type="subTitle"/>
          </p:nvPr>
        </p:nvSpPr>
        <p:spPr>
          <a:xfrm>
            <a:off x="4752825" y="27799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idx="2" type="body"/>
          </p:nvPr>
        </p:nvSpPr>
        <p:spPr>
          <a:xfrm>
            <a:off x="367500" y="277225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173150" y="44076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3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adecimentos">
  <p:cSld name="BIG_NUMBER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1799275" y="1078975"/>
            <a:ext cx="548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2632525" y="2550325"/>
            <a:ext cx="381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60" name="Google Shape;160;p31"/>
          <p:cNvPicPr preferRelativeResize="0"/>
          <p:nvPr/>
        </p:nvPicPr>
        <p:blipFill rotWithShape="1">
          <a:blip r:embed="rId2">
            <a:alphaModFix/>
          </a:blip>
          <a:srcRect b="26089" l="0" r="0" t="26170"/>
          <a:stretch/>
        </p:blipFill>
        <p:spPr>
          <a:xfrm>
            <a:off x="2632537" y="3465523"/>
            <a:ext cx="3817498" cy="136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ido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ro">
  <p:cSld name="BLANK_1">
    <p:bg>
      <p:bgPr>
        <a:solidFill>
          <a:schemeClr val="l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160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936000"/>
            <a:ext cx="8520600" cy="3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200">
                <a:solidFill>
                  <a:schemeClr val="dk1"/>
                </a:solidFill>
              </a:defRPr>
            </a:lvl1pPr>
            <a:lvl2pPr lvl="1" algn="r">
              <a:buNone/>
              <a:defRPr b="1" sz="1200">
                <a:solidFill>
                  <a:schemeClr val="dk1"/>
                </a:solidFill>
              </a:defRPr>
            </a:lvl2pPr>
            <a:lvl3pPr lvl="2" algn="r">
              <a:buNone/>
              <a:defRPr b="1" sz="1200">
                <a:solidFill>
                  <a:schemeClr val="dk1"/>
                </a:solidFill>
              </a:defRPr>
            </a:lvl3pPr>
            <a:lvl4pPr lvl="3" algn="r">
              <a:buNone/>
              <a:defRPr b="1" sz="1200">
                <a:solidFill>
                  <a:schemeClr val="dk1"/>
                </a:solidFill>
              </a:defRPr>
            </a:lvl4pPr>
            <a:lvl5pPr lvl="4" algn="r">
              <a:buNone/>
              <a:defRPr b="1" sz="1200">
                <a:solidFill>
                  <a:schemeClr val="dk1"/>
                </a:solidFill>
              </a:defRPr>
            </a:lvl5pPr>
            <a:lvl6pPr lvl="5" algn="r">
              <a:buNone/>
              <a:defRPr b="1" sz="1200">
                <a:solidFill>
                  <a:schemeClr val="dk1"/>
                </a:solidFill>
              </a:defRPr>
            </a:lvl6pPr>
            <a:lvl7pPr lvl="6" algn="r">
              <a:buNone/>
              <a:defRPr b="1" sz="1200">
                <a:solidFill>
                  <a:schemeClr val="dk1"/>
                </a:solidFill>
              </a:defRPr>
            </a:lvl7pPr>
            <a:lvl8pPr lvl="7" algn="r">
              <a:buNone/>
              <a:defRPr b="1" sz="1200">
                <a:solidFill>
                  <a:schemeClr val="dk1"/>
                </a:solidFill>
              </a:defRPr>
            </a:lvl8pPr>
            <a:lvl9pPr lvl="8" algn="r">
              <a:buNone/>
              <a:defRPr b="1"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fulana@ufg.br" TargetMode="External"/><Relationship Id="rId4" Type="http://schemas.openxmlformats.org/officeDocument/2006/relationships/hyperlink" Target="mailto:fulana@ufg.br" TargetMode="External"/><Relationship Id="rId5" Type="http://schemas.openxmlformats.org/officeDocument/2006/relationships/hyperlink" Target="mailto:fulana@ufg.br" TargetMode="External"/><Relationship Id="rId6" Type="http://schemas.openxmlformats.org/officeDocument/2006/relationships/hyperlink" Target="mailto:deltrano@inf.ufg.br" TargetMode="External"/><Relationship Id="rId7" Type="http://schemas.openxmlformats.org/officeDocument/2006/relationships/hyperlink" Target="mailto:deltrano@inf.ufg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2ª Competição de </a:t>
            </a:r>
            <a:r>
              <a:rPr lang="pt-BR"/>
              <a:t>Inteligência</a:t>
            </a:r>
            <a:r>
              <a:rPr lang="pt-BR"/>
              <a:t> Computacional</a:t>
            </a:r>
            <a:endParaRPr/>
          </a:p>
        </p:txBody>
      </p:sp>
      <p:sp>
        <p:nvSpPr>
          <p:cNvPr id="170" name="Google Shape;170;p34"/>
          <p:cNvSpPr txBox="1"/>
          <p:nvPr>
            <p:ph idx="1" type="subTitle"/>
          </p:nvPr>
        </p:nvSpPr>
        <p:spPr>
          <a:xfrm>
            <a:off x="1370400" y="1287950"/>
            <a:ext cx="6403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 de Texto - Identificação de </a:t>
            </a:r>
            <a:r>
              <a:rPr lang="pt-BR"/>
              <a:t>Misoginia</a:t>
            </a:r>
            <a:endParaRPr/>
          </a:p>
        </p:txBody>
      </p:sp>
      <p:sp>
        <p:nvSpPr>
          <p:cNvPr id="171" name="Google Shape;171;p34"/>
          <p:cNvSpPr txBox="1"/>
          <p:nvPr>
            <p:ph idx="2" type="body"/>
          </p:nvPr>
        </p:nvSpPr>
        <p:spPr>
          <a:xfrm>
            <a:off x="14161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Discente. Humberto Pereira Teixeira Silva</a:t>
            </a:r>
            <a:endParaRPr baseline="30000"/>
          </a:p>
        </p:txBody>
      </p:sp>
      <p:sp>
        <p:nvSpPr>
          <p:cNvPr id="172" name="Google Shape;172;p34"/>
          <p:cNvSpPr txBox="1"/>
          <p:nvPr>
            <p:ph idx="3" type="body"/>
          </p:nvPr>
        </p:nvSpPr>
        <p:spPr>
          <a:xfrm>
            <a:off x="4328250" y="2001675"/>
            <a:ext cx="28443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Discente. Rhuan Webster de Lourenco e Silva</a:t>
            </a:r>
            <a:endParaRPr baseline="30000"/>
          </a:p>
        </p:txBody>
      </p:sp>
      <p:sp>
        <p:nvSpPr>
          <p:cNvPr id="173" name="Google Shape;173;p34"/>
          <p:cNvSpPr txBox="1"/>
          <p:nvPr>
            <p:ph idx="4" type="subTitle"/>
          </p:nvPr>
        </p:nvSpPr>
        <p:spPr>
          <a:xfrm>
            <a:off x="3789200" y="3880050"/>
            <a:ext cx="10911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2023</a:t>
            </a:r>
            <a:endParaRPr/>
          </a:p>
        </p:txBody>
      </p:sp>
      <p:sp>
        <p:nvSpPr>
          <p:cNvPr id="174" name="Google Shape;174;p34"/>
          <p:cNvSpPr txBox="1"/>
          <p:nvPr>
            <p:ph idx="5" type="body"/>
          </p:nvPr>
        </p:nvSpPr>
        <p:spPr>
          <a:xfrm>
            <a:off x="2487400" y="2655150"/>
            <a:ext cx="3486000" cy="17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1199" lvl="0" marL="224999" rtl="0" algn="ctr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u="sng">
                <a:solidFill>
                  <a:schemeClr val="hlink"/>
                </a:solidFill>
                <a:hlinkClick r:id="rId3"/>
              </a:rPr>
              <a:t>humbertot123</a:t>
            </a:r>
            <a:r>
              <a:rPr lang="pt-BR" u="sng">
                <a:solidFill>
                  <a:schemeClr val="hlink"/>
                </a:solidFill>
                <a:hlinkClick r:id="rId4"/>
              </a:rPr>
              <a:t>@discente.</a:t>
            </a:r>
            <a:r>
              <a:rPr lang="pt-BR" u="sng">
                <a:solidFill>
                  <a:schemeClr val="hlink"/>
                </a:solidFill>
                <a:hlinkClick r:id="rId5"/>
              </a:rPr>
              <a:t>ufg.br</a:t>
            </a:r>
            <a:endParaRPr/>
          </a:p>
          <a:p>
            <a:pPr indent="-121199" lvl="0" marL="224999" rtl="0" algn="ctr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u="sng">
                <a:solidFill>
                  <a:schemeClr val="hlink"/>
                </a:solidFill>
                <a:hlinkClick r:id="rId6"/>
              </a:rPr>
              <a:t>rhuanwebster</a:t>
            </a:r>
            <a:r>
              <a:rPr lang="pt-BR" u="sng">
                <a:solidFill>
                  <a:schemeClr val="hlink"/>
                </a:solidFill>
                <a:hlinkClick r:id="rId7"/>
              </a:rPr>
              <a:t>@discente.ufg.br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Material elaborado em parceria com os discentes Humberto Pereira Teixeira Silva e Rhuan Webster de Lourenco e Silva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idx="1" type="body"/>
          </p:nvPr>
        </p:nvSpPr>
        <p:spPr>
          <a:xfrm>
            <a:off x="340663" y="950450"/>
            <a:ext cx="76701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Melhor classificador: MLP</a:t>
            </a:r>
            <a:endParaRPr/>
          </a:p>
        </p:txBody>
      </p:sp>
      <p:pic>
        <p:nvPicPr>
          <p:cNvPr id="233" name="Google Shape;2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650" y="1744750"/>
            <a:ext cx="4962000" cy="16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9" name="Google Shape;239;p44"/>
          <p:cNvSpPr txBox="1"/>
          <p:nvPr>
            <p:ph type="title"/>
          </p:nvPr>
        </p:nvSpPr>
        <p:spPr>
          <a:xfrm>
            <a:off x="1799275" y="1078975"/>
            <a:ext cx="548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240" name="Google Shape;240;p44"/>
          <p:cNvSpPr txBox="1"/>
          <p:nvPr>
            <p:ph idx="1" type="body"/>
          </p:nvPr>
        </p:nvSpPr>
        <p:spPr>
          <a:xfrm>
            <a:off x="2632525" y="2307150"/>
            <a:ext cx="3817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Dúvidas ou sugestões:</a:t>
            </a:r>
            <a:endParaRPr b="1"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rhuanwebster@discente.ufg.bt</a:t>
            </a:r>
            <a:r>
              <a:rPr lang="pt-BR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1963250"/>
            <a:ext cx="76701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Descrição do problema e o dataset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Descrição do conjunto de dados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Descrição de atividades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Análise de resultados</a:t>
            </a:r>
            <a:endParaRPr sz="1800"/>
          </a:p>
        </p:txBody>
      </p:sp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1º Definição do problema: MISOGINIA</a:t>
            </a:r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281975" y="962150"/>
            <a:ext cx="7670100" cy="12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8" name="Google Shape;188;p3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9" name="Google Shape;189;p36"/>
          <p:cNvPicPr preferRelativeResize="0"/>
          <p:nvPr/>
        </p:nvPicPr>
        <p:blipFill rotWithShape="1">
          <a:blip r:embed="rId3">
            <a:alphaModFix/>
          </a:blip>
          <a:srcRect b="12303" l="0" r="10426" t="0"/>
          <a:stretch/>
        </p:blipFill>
        <p:spPr>
          <a:xfrm>
            <a:off x="311700" y="1393675"/>
            <a:ext cx="3043350" cy="29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075" y="1461800"/>
            <a:ext cx="4036000" cy="21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2º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936000"/>
            <a:ext cx="7670100" cy="8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Foi passado um conjunto de dados de texto em </a:t>
            </a:r>
            <a:r>
              <a:rPr lang="pt-BR"/>
              <a:t>inglês.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150" y="1804200"/>
            <a:ext cx="4654150" cy="27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3º Desenvolver a solução</a:t>
            </a:r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1076300"/>
            <a:ext cx="5074050" cy="38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conjunto de dados</a:t>
            </a:r>
            <a:endParaRPr/>
          </a:p>
        </p:txBody>
      </p:sp>
      <p:pic>
        <p:nvPicPr>
          <p:cNvPr id="209" name="Google Shape;2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865325"/>
            <a:ext cx="3990491" cy="40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das Atividades</a:t>
            </a:r>
            <a:endParaRPr/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075" y="865325"/>
            <a:ext cx="6629357" cy="40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253375" y="586100"/>
            <a:ext cx="7670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Descrição das Atividades</a:t>
            </a:r>
            <a:endParaRPr/>
          </a:p>
        </p:txBody>
      </p:sp>
      <p:pic>
        <p:nvPicPr>
          <p:cNvPr id="221" name="Google Shape;2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7100"/>
            <a:ext cx="7965142" cy="34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resultados</a:t>
            </a:r>
            <a:endParaRPr/>
          </a:p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FGTeX Presentation">
  <a:themeElements>
    <a:clrScheme name="Simple Light">
      <a:dk1>
        <a:srgbClr val="212121"/>
      </a:dk1>
      <a:lt1>
        <a:srgbClr val="FFFFFF"/>
      </a:lt1>
      <a:dk2>
        <a:srgbClr val="969696"/>
      </a:dk2>
      <a:lt2>
        <a:srgbClr val="F9F9F9"/>
      </a:lt2>
      <a:accent1>
        <a:srgbClr val="0072B9"/>
      </a:accent1>
      <a:accent2>
        <a:srgbClr val="005CA1"/>
      </a:accent2>
      <a:accent3>
        <a:srgbClr val="BF53DB"/>
      </a:accent3>
      <a:accent4>
        <a:srgbClr val="8E1AAA"/>
      </a:accent4>
      <a:accent5>
        <a:srgbClr val="7ABC0C"/>
      </a:accent5>
      <a:accent6>
        <a:srgbClr val="5B8D08"/>
      </a:accent6>
      <a:hlink>
        <a:srgbClr val="0072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