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7" r:id="rId3"/>
    <p:sldId id="265" r:id="rId4"/>
    <p:sldId id="278" r:id="rId5"/>
    <p:sldId id="267" r:id="rId6"/>
    <p:sldId id="266" r:id="rId7"/>
    <p:sldId id="268" r:id="rId8"/>
    <p:sldId id="269" r:id="rId9"/>
    <p:sldId id="270" r:id="rId10"/>
    <p:sldId id="271" r:id="rId11"/>
    <p:sldId id="273" r:id="rId12"/>
    <p:sldId id="274" r:id="rId13"/>
    <p:sldId id="280" r:id="rId14"/>
    <p:sldId id="281" r:id="rId15"/>
    <p:sldId id="282" r:id="rId16"/>
    <p:sldId id="283" r:id="rId17"/>
    <p:sldId id="284" r:id="rId18"/>
    <p:sldId id="275" r:id="rId19"/>
    <p:sldId id="276" r:id="rId20"/>
    <p:sldId id="277" r:id="rId21"/>
    <p:sldId id="263" r:id="rId2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79A"/>
    <a:srgbClr val="B2D3EC"/>
    <a:srgbClr val="F3F3F3"/>
    <a:srgbClr val="98C0E4"/>
    <a:srgbClr val="62A5D8"/>
    <a:srgbClr val="DEDEDE"/>
    <a:srgbClr val="102B40"/>
    <a:srgbClr val="CB9D2D"/>
    <a:srgbClr val="E6FF89"/>
    <a:srgbClr val="143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954" autoAdjust="0"/>
  </p:normalViewPr>
  <p:slideViewPr>
    <p:cSldViewPr snapToGrid="0">
      <p:cViewPr varScale="1">
        <p:scale>
          <a:sx n="63" d="100"/>
          <a:sy n="63" d="100"/>
        </p:scale>
        <p:origin x="67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B694D-4DA6-4C65-A734-24D71B1BD09B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97384-47C4-4677-9B8B-4D05D5DB2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9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발표자 고재욱입니다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97384-47C4-4677-9B8B-4D05D5DB27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97384-47C4-4677-9B8B-4D05D5DB27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4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97384-47C4-4677-9B8B-4D05D5DB27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1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97384-47C4-4677-9B8B-4D05D5DB27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9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97384-47C4-4677-9B8B-4D05D5DB27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6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63" y="52612"/>
            <a:ext cx="5980494" cy="711319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1000"/>
              </a:spcBef>
              <a:defRPr lang="en-US" sz="32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5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4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1937225" y="2907483"/>
            <a:ext cx="5269550" cy="333557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buNone/>
              <a:defRPr lang="ko-KR" altLang="en-US" sz="1800" kern="12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10266" y="3241039"/>
            <a:ext cx="7723468" cy="1666627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4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6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0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8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2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0C38-A46B-4086-A93F-39B33469BEC8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4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2289CC-C8F8-4B4F-A70B-7492C614B2DC}"/>
              </a:ext>
            </a:extLst>
          </p:cNvPr>
          <p:cNvSpPr/>
          <p:nvPr/>
        </p:nvSpPr>
        <p:spPr>
          <a:xfrm>
            <a:off x="1271847" y="2385752"/>
            <a:ext cx="7714210" cy="4276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4EEA0-C767-4118-998A-FC2D7D108C98}"/>
              </a:ext>
            </a:extLst>
          </p:cNvPr>
          <p:cNvSpPr txBox="1"/>
          <p:nvPr/>
        </p:nvSpPr>
        <p:spPr>
          <a:xfrm>
            <a:off x="2492283" y="3448706"/>
            <a:ext cx="6300700" cy="184665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altLang="ko-KR" sz="4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/>
                <a:ea typeface="Yoon 윤고딕 530_TT" panose="02090603020101020101" pitchFamily="18" charset="-127"/>
              </a:rPr>
              <a:t>LoRa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/>
                <a:ea typeface="Yoon 윤고딕 530_TT" panose="02090603020101020101" pitchFamily="18" charset="-127"/>
              </a:rPr>
              <a:t>와</a:t>
            </a:r>
            <a:endParaRPr lang="en-US" altLang="ko-KR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202F"/>
              </a:solidFill>
              <a:latin typeface="나눔바른고딕"/>
              <a:ea typeface="Yoon 윤고딕 530_TT" panose="02090603020101020101" pitchFamily="18" charset="-127"/>
            </a:endParaRPr>
          </a:p>
          <a:p>
            <a:pPr algn="r"/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/>
                <a:ea typeface="Yoon 윤고딕 530_TT" panose="02090603020101020101" pitchFamily="18" charset="-127"/>
              </a:rPr>
              <a:t>MQTT 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 panose="020B0603020101020101"/>
                <a:ea typeface="나눔바른고딕" panose="020B0603020101020101"/>
              </a:rPr>
              <a:t>프로토콜을 활용한 </a:t>
            </a:r>
            <a:endParaRPr lang="en-US" altLang="ko-KR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202F"/>
              </a:solidFill>
              <a:latin typeface="나눔바른고딕" panose="020B0603020101020101"/>
              <a:ea typeface="나눔바른고딕" panose="020B0603020101020101"/>
            </a:endParaRPr>
          </a:p>
          <a:p>
            <a:pPr algn="r"/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 panose="020B0603020101020101"/>
                <a:ea typeface="나눔바른고딕" panose="020B0603020101020101"/>
              </a:rPr>
              <a:t>공장 환경관리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28DC3-6C85-4C45-A099-DCCF065D9A51}"/>
              </a:ext>
            </a:extLst>
          </p:cNvPr>
          <p:cNvSpPr txBox="1"/>
          <p:nvPr/>
        </p:nvSpPr>
        <p:spPr>
          <a:xfrm>
            <a:off x="6931724" y="5913693"/>
            <a:ext cx="1806696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dist"/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2013156001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고재욱</a:t>
            </a:r>
            <a:endParaRPr lang="en-US" altLang="ko-KR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2B40"/>
              </a:solidFill>
              <a:latin typeface="Yoon 윤고딕 530_TT" pitchFamily="18" charset="-127"/>
              <a:ea typeface="Yoon 윤고딕 530_TT" pitchFamily="18" charset="-127"/>
            </a:endParaRPr>
          </a:p>
          <a:p>
            <a:pPr algn="dist"/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2015154010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김혜정</a:t>
            </a:r>
            <a:endParaRPr lang="en-US" altLang="ko-KR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2B40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5A41E-7152-4F61-9F57-5619945BB7E6}"/>
              </a:ext>
            </a:extLst>
          </p:cNvPr>
          <p:cNvSpPr txBox="1"/>
          <p:nvPr/>
        </p:nvSpPr>
        <p:spPr>
          <a:xfrm>
            <a:off x="6873534" y="3192308"/>
            <a:ext cx="2373261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3852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2018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3852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종합설계</a:t>
            </a:r>
          </a:p>
        </p:txBody>
      </p:sp>
    </p:spTree>
    <p:extLst>
      <p:ext uri="{BB962C8B-B14F-4D97-AF65-F5344CB8AC3E}">
        <p14:creationId xmlns:p14="http://schemas.microsoft.com/office/powerpoint/2010/main" val="276056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4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환경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FEA41D-1E46-481A-9311-2A629DFD3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35461"/>
              </p:ext>
            </p:extLst>
          </p:nvPr>
        </p:nvGraphicFramePr>
        <p:xfrm>
          <a:off x="356990" y="881937"/>
          <a:ext cx="8430019" cy="5828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564">
                  <a:extLst>
                    <a:ext uri="{9D8B030D-6E8A-4147-A177-3AD203B41FA5}">
                      <a16:colId xmlns:a16="http://schemas.microsoft.com/office/drawing/2014/main" val="2016280661"/>
                    </a:ext>
                  </a:extLst>
                </a:gridCol>
                <a:gridCol w="3626423">
                  <a:extLst>
                    <a:ext uri="{9D8B030D-6E8A-4147-A177-3AD203B41FA5}">
                      <a16:colId xmlns:a16="http://schemas.microsoft.com/office/drawing/2014/main" val="338019975"/>
                    </a:ext>
                  </a:extLst>
                </a:gridCol>
                <a:gridCol w="3631032">
                  <a:extLst>
                    <a:ext uri="{9D8B030D-6E8A-4147-A177-3AD203B41FA5}">
                      <a16:colId xmlns:a16="http://schemas.microsoft.com/office/drawing/2014/main" val="2765529686"/>
                    </a:ext>
                  </a:extLst>
                </a:gridCol>
              </a:tblGrid>
              <a:tr h="32685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r>
                        <a:rPr lang="en-US" altLang="ko-KR" sz="1800" b="1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HW</a:t>
                      </a:r>
                      <a:endParaRPr lang="ko-KR" altLang="en-US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 err="1">
                          <a:latin typeface="+mj-ea"/>
                          <a:ea typeface="+mj-ea"/>
                        </a:rPr>
                        <a:t>Waspmote</a:t>
                      </a:r>
                      <a:endParaRPr lang="ko-KR" altLang="en-US" sz="1600" b="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 err="1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센서보드</a:t>
                      </a:r>
                      <a:endParaRPr lang="ko-KR" altLang="en-US" sz="1600" b="0" spc="-15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23835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Raspberry Pi 3 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Lora</a:t>
                      </a:r>
                      <a:r>
                        <a:rPr lang="en-US" altLang="ko-KR" sz="1600" b="0" spc="-15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gateway  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35488"/>
                  </a:ext>
                </a:extLst>
              </a:tr>
              <a:tr h="3968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SX1272</a:t>
                      </a:r>
                      <a:r>
                        <a:rPr lang="en-US" altLang="ko-KR" sz="1600" b="0" spc="0" baseline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Lora shield for Raspberry Pi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게이트웨이용 로라</a:t>
                      </a:r>
                      <a:r>
                        <a:rPr lang="ko-KR" altLang="en-US" sz="1600" b="0" spc="-150" baseline="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600" b="0" spc="-150" baseline="0" dirty="0" err="1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쉴드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210112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SX1272</a:t>
                      </a:r>
                      <a:r>
                        <a:rPr lang="en-US" altLang="ko-KR" sz="1600" b="0" spc="0" baseline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Lora module 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 </a:t>
                      </a:r>
                      <a:r>
                        <a:rPr lang="ko-KR" altLang="en-US" sz="1600" b="0" spc="-150" dirty="0" err="1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보드용</a:t>
                      </a: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로라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657959"/>
                  </a:ext>
                </a:extLst>
              </a:tr>
              <a:tr h="4023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DHT11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온 습도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431614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MQ-135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가연성 가스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194873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MQ-2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2725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GL5537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조도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925432"/>
                  </a:ext>
                </a:extLst>
              </a:tr>
              <a:tr h="326857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SW</a:t>
                      </a:r>
                      <a:endParaRPr lang="ko-KR" altLang="en-US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endParaRPr lang="ko-KR" altLang="en-US" sz="14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>
                          <a:latin typeface="+mj-ea"/>
                          <a:ea typeface="+mj-ea"/>
                        </a:rPr>
                        <a:t>AWS IOT</a:t>
                      </a:r>
                      <a:endParaRPr lang="ko-KR" altLang="en-US" sz="1600" b="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MQTT </a:t>
                      </a:r>
                      <a:r>
                        <a:rPr lang="ko-KR" altLang="en-US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메시지 관리</a:t>
                      </a:r>
                      <a:r>
                        <a:rPr lang="en-US" altLang="ko-KR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기기등록관리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539767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AWS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DynamoDB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NoSQL database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701931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AWS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Lambda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실시간 처리 플랫폼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673033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AWS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gateway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API </a:t>
                      </a: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개발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871709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Waspmote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Pro IDE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센서보드 소프트웨어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128303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Paho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Eclipse Library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MQTT Client Library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1122046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Javascript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웹페이지 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283528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Node.js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웹페이지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843592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Raspbian C++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게이트웨이 파싱 모듈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03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7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4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C6274-C8AA-4BEA-BC4F-651C28E2BE96}"/>
              </a:ext>
            </a:extLst>
          </p:cNvPr>
          <p:cNvSpPr txBox="1"/>
          <p:nvPr/>
        </p:nvSpPr>
        <p:spPr>
          <a:xfrm>
            <a:off x="368802" y="1197721"/>
            <a:ext cx="8157229" cy="523220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  <a:r>
              <a:rPr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Waspmote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부착 후 게이트웨이와 통신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Waspmote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pro IDE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개발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 </a:t>
            </a: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 Shield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장착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 MQTT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 모듈 개발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AWS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실시간 환경데이터 송수신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IOT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Broker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역할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AWS DB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실시간 값 저장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MQTT over </a:t>
            </a:r>
            <a:r>
              <a:rPr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Websocket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을 이용해 웹페이지로 데이터 전송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Node.js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사용해 수신한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MQTT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메세지들을 시각적으로 제공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3F53B44-7BF2-4937-876D-D9E1D9DA9843}"/>
              </a:ext>
            </a:extLst>
          </p:cNvPr>
          <p:cNvSpPr/>
          <p:nvPr/>
        </p:nvSpPr>
        <p:spPr>
          <a:xfrm rot="16200000">
            <a:off x="2055163" y="1394156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10A033E-282C-422B-AADF-5BACB266A68B}"/>
              </a:ext>
            </a:extLst>
          </p:cNvPr>
          <p:cNvSpPr/>
          <p:nvPr/>
        </p:nvSpPr>
        <p:spPr>
          <a:xfrm rot="16200000">
            <a:off x="1543032" y="4042956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FDB8D-513C-4A49-9939-3183D19262D5}"/>
              </a:ext>
            </a:extLst>
          </p:cNvPr>
          <p:cNvSpPr txBox="1"/>
          <p:nvPr/>
        </p:nvSpPr>
        <p:spPr>
          <a:xfrm>
            <a:off x="465608" y="1197377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Sensor device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7F731-8673-49ED-9090-5B06F2120C55}"/>
              </a:ext>
            </a:extLst>
          </p:cNvPr>
          <p:cNvSpPr txBox="1"/>
          <p:nvPr/>
        </p:nvSpPr>
        <p:spPr>
          <a:xfrm>
            <a:off x="243577" y="2426192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22EDBA0-BA88-4B0C-8E84-DAC516388FCA}"/>
              </a:ext>
            </a:extLst>
          </p:cNvPr>
          <p:cNvSpPr/>
          <p:nvPr/>
        </p:nvSpPr>
        <p:spPr>
          <a:xfrm rot="16200000">
            <a:off x="1843550" y="2633489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99EA3-34B5-4D2A-88A8-10EE23BA5DBC}"/>
              </a:ext>
            </a:extLst>
          </p:cNvPr>
          <p:cNvSpPr txBox="1"/>
          <p:nvPr/>
        </p:nvSpPr>
        <p:spPr>
          <a:xfrm>
            <a:off x="491182" y="3844415"/>
            <a:ext cx="15183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Cloud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56D953-BFB9-4E58-B2FF-E32782119F2E}"/>
              </a:ext>
            </a:extLst>
          </p:cNvPr>
          <p:cNvSpPr txBox="1"/>
          <p:nvPr/>
        </p:nvSpPr>
        <p:spPr>
          <a:xfrm>
            <a:off x="617969" y="5424576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 application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2F59F778-29B8-404A-AB0F-07B56E413C15}"/>
              </a:ext>
            </a:extLst>
          </p:cNvPr>
          <p:cNvSpPr/>
          <p:nvPr/>
        </p:nvSpPr>
        <p:spPr>
          <a:xfrm rot="16200000">
            <a:off x="2484260" y="5610727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6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C9128-9A70-444C-9F97-28F84DC71FF3}"/>
              </a:ext>
            </a:extLst>
          </p:cNvPr>
          <p:cNvSpPr txBox="1"/>
          <p:nvPr/>
        </p:nvSpPr>
        <p:spPr>
          <a:xfrm>
            <a:off x="370995" y="1350488"/>
            <a:ext cx="251231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완료한 기능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C3E81-8D6D-4D6D-938A-6BC53E7E7446}"/>
              </a:ext>
            </a:extLst>
          </p:cNvPr>
          <p:cNvSpPr txBox="1"/>
          <p:nvPr/>
        </p:nvSpPr>
        <p:spPr>
          <a:xfrm>
            <a:off x="370995" y="3928913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할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BA7FC2-C1F7-4302-8491-02CF8D437EAC}"/>
              </a:ext>
            </a:extLst>
          </p:cNvPr>
          <p:cNvSpPr/>
          <p:nvPr/>
        </p:nvSpPr>
        <p:spPr>
          <a:xfrm>
            <a:off x="1181894" y="1889737"/>
            <a:ext cx="7440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 관리  웹 어플리케이션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모니터링서비스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수동 제어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설정 후 설비제어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구현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보드 구축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DAF6213E-B169-4ECD-9602-3E520863DDC5}"/>
              </a:ext>
            </a:extLst>
          </p:cNvPr>
          <p:cNvSpPr/>
          <p:nvPr/>
        </p:nvSpPr>
        <p:spPr>
          <a:xfrm rot="16200000">
            <a:off x="2518714" y="1539515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B24E4D7E-5E4C-47BD-A206-185CDD448338}"/>
              </a:ext>
            </a:extLst>
          </p:cNvPr>
          <p:cNvSpPr/>
          <p:nvPr/>
        </p:nvSpPr>
        <p:spPr>
          <a:xfrm rot="16200000">
            <a:off x="2151254" y="4132689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2ED0D-4EC9-431D-A8BA-479BCD9CB246}"/>
              </a:ext>
            </a:extLst>
          </p:cNvPr>
          <p:cNvSpPr/>
          <p:nvPr/>
        </p:nvSpPr>
        <p:spPr>
          <a:xfrm>
            <a:off x="1235568" y="4538016"/>
            <a:ext cx="7440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프로세스 통신방법 변경 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DB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구축 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-&gt;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웹페이지에 조회 등 관련 기능 추가 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먼 거리에서 테스트 해 성능 평가 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환경관리 권고사항 기준 적용 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12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프로토타입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12523-F9FB-4482-B4BD-10A9F0FA2237}"/>
              </a:ext>
            </a:extLst>
          </p:cNvPr>
          <p:cNvSpPr txBox="1"/>
          <p:nvPr/>
        </p:nvSpPr>
        <p:spPr>
          <a:xfrm>
            <a:off x="1419213" y="3823160"/>
            <a:ext cx="222045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 센서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FA18-D04E-4C39-B595-25AB1F0EC46A}"/>
              </a:ext>
            </a:extLst>
          </p:cNvPr>
          <p:cNvSpPr txBox="1"/>
          <p:nvPr/>
        </p:nvSpPr>
        <p:spPr>
          <a:xfrm>
            <a:off x="4944506" y="3823497"/>
            <a:ext cx="3454767" cy="615553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9605B3-A4E7-4DAF-AC14-0765DDC44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6190" y="1635554"/>
            <a:ext cx="2344149" cy="21876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4497BD-E3ED-4AF9-8F6B-B393ED48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6389" y="1435068"/>
            <a:ext cx="2071002" cy="220936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23295CF-CEA0-401D-9641-3ADB6A5BF49F}"/>
              </a:ext>
            </a:extLst>
          </p:cNvPr>
          <p:cNvSpPr/>
          <p:nvPr/>
        </p:nvSpPr>
        <p:spPr>
          <a:xfrm>
            <a:off x="3851607" y="2729359"/>
            <a:ext cx="1283469" cy="6155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5D38D-0737-4D3C-8110-29A20955D332}"/>
              </a:ext>
            </a:extLst>
          </p:cNvPr>
          <p:cNvSpPr txBox="1"/>
          <p:nvPr/>
        </p:nvSpPr>
        <p:spPr>
          <a:xfrm>
            <a:off x="1018974" y="5211063"/>
            <a:ext cx="6940944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</a:t>
            </a:r>
            <a:r>
              <a:rPr lang="en-US" altLang="ko-KR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,</a:t>
            </a:r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설비를 부착한 보드에서 로라 망을 통해 센서 값을 게이트웨이에 전송함</a:t>
            </a:r>
            <a:endParaRPr lang="en-US" altLang="ko-KR" sz="2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pic>
        <p:nvPicPr>
          <p:cNvPr id="2050" name="Picture 2" descr="LoRa-logo-transp-400x231">
            <a:extLst>
              <a:ext uri="{FF2B5EF4-FFF2-40B4-BE49-F238E27FC236}">
                <a16:creationId xmlns:a16="http://schemas.microsoft.com/office/drawing/2014/main" id="{367C11E6-E3F8-4AF7-AC44-FC59D09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19" y="1942997"/>
            <a:ext cx="1067433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292D0CD1-93C8-45AC-A5DC-6E4140AA376E}"/>
              </a:ext>
            </a:extLst>
          </p:cNvPr>
          <p:cNvSpPr/>
          <p:nvPr/>
        </p:nvSpPr>
        <p:spPr>
          <a:xfrm>
            <a:off x="955964" y="1321724"/>
            <a:ext cx="7071593" cy="1953491"/>
          </a:xfrm>
          <a:prstGeom prst="wedgeRectCallout">
            <a:avLst>
              <a:gd name="adj1" fmla="val -8373"/>
              <a:gd name="adj2" fmla="val 63351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프로토타입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FA18-D04E-4C39-B595-25AB1F0EC46A}"/>
              </a:ext>
            </a:extLst>
          </p:cNvPr>
          <p:cNvSpPr txBox="1"/>
          <p:nvPr/>
        </p:nvSpPr>
        <p:spPr>
          <a:xfrm>
            <a:off x="3370332" y="4509224"/>
            <a:ext cx="2344148" cy="307777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7FA988-A1A7-4619-A2B0-CCD1320C59BF}"/>
              </a:ext>
            </a:extLst>
          </p:cNvPr>
          <p:cNvSpPr/>
          <p:nvPr/>
        </p:nvSpPr>
        <p:spPr>
          <a:xfrm>
            <a:off x="489875" y="916540"/>
            <a:ext cx="8139219" cy="43390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8BA06FA-2E43-4E6C-80FF-D24F37DA8F1F}"/>
              </a:ext>
            </a:extLst>
          </p:cNvPr>
          <p:cNvSpPr/>
          <p:nvPr/>
        </p:nvSpPr>
        <p:spPr>
          <a:xfrm>
            <a:off x="1116443" y="1441898"/>
            <a:ext cx="2473788" cy="17211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C7B946D-F6E4-4E4A-98C5-D07067A07AD7}"/>
              </a:ext>
            </a:extLst>
          </p:cNvPr>
          <p:cNvSpPr/>
          <p:nvPr/>
        </p:nvSpPr>
        <p:spPr>
          <a:xfrm>
            <a:off x="5373394" y="1448846"/>
            <a:ext cx="2473788" cy="17211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AE536-4ABC-4BA5-BF4F-7D4A50C276E5}"/>
              </a:ext>
            </a:extLst>
          </p:cNvPr>
          <p:cNvSpPr txBox="1"/>
          <p:nvPr/>
        </p:nvSpPr>
        <p:spPr>
          <a:xfrm>
            <a:off x="1288627" y="1908296"/>
            <a:ext cx="2155689" cy="7386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 값 수신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프로세스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(Lora)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ADDC2-A3D0-4B97-8C4A-15713D432D57}"/>
              </a:ext>
            </a:extLst>
          </p:cNvPr>
          <p:cNvSpPr txBox="1"/>
          <p:nvPr/>
        </p:nvSpPr>
        <p:spPr>
          <a:xfrm>
            <a:off x="5536102" y="1790064"/>
            <a:ext cx="2155689" cy="1107996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 값 송신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프로세스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(MQTT/</a:t>
            </a:r>
            <a:r>
              <a:rPr lang="en-US" altLang="ko-KR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WiFi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)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9677D0D-D9AA-476A-BB35-978FE522399E}"/>
              </a:ext>
            </a:extLst>
          </p:cNvPr>
          <p:cNvSpPr/>
          <p:nvPr/>
        </p:nvSpPr>
        <p:spPr>
          <a:xfrm>
            <a:off x="3840078" y="2053221"/>
            <a:ext cx="1283469" cy="6155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63F7B-F898-45A9-B27C-0A2C931223E7}"/>
              </a:ext>
            </a:extLst>
          </p:cNvPr>
          <p:cNvSpPr txBox="1"/>
          <p:nvPr/>
        </p:nvSpPr>
        <p:spPr>
          <a:xfrm>
            <a:off x="102092" y="5705106"/>
            <a:ext cx="8939814" cy="80021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2. </a:t>
            </a:r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로라 게이트웨이 내부에서</a:t>
            </a:r>
            <a:r>
              <a:rPr lang="en-US" altLang="ko-KR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</a:t>
            </a:r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프로세스 간 통신으로 </a:t>
            </a:r>
            <a:endParaRPr lang="en-US" altLang="ko-KR" sz="2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 값을 받아서 </a:t>
            </a:r>
            <a:r>
              <a:rPr lang="en-US" altLang="ko-KR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 </a:t>
            </a:r>
            <a:r>
              <a:rPr lang="ko-KR" altLang="en-US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형태로 변환</a:t>
            </a:r>
            <a:r>
              <a:rPr lang="en-US" altLang="ko-KR" sz="2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DEAA6-D2DD-48AB-AD2D-1B2AF9B0BC78}"/>
              </a:ext>
            </a:extLst>
          </p:cNvPr>
          <p:cNvSpPr txBox="1"/>
          <p:nvPr/>
        </p:nvSpPr>
        <p:spPr>
          <a:xfrm>
            <a:off x="4022969" y="1730381"/>
            <a:ext cx="6848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IPC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84497BD-E3ED-4AF9-8F6B-B393ED48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5158" y="3404547"/>
            <a:ext cx="1234496" cy="1136106"/>
          </a:xfrm>
          <a:prstGeom prst="rect">
            <a:avLst/>
          </a:prstGeom>
        </p:spPr>
      </p:pic>
      <p:pic>
        <p:nvPicPr>
          <p:cNvPr id="1026" name="Picture 2" descr="LoRa-logo-transp-400x231">
            <a:extLst>
              <a:ext uri="{FF2B5EF4-FFF2-40B4-BE49-F238E27FC236}">
                <a16:creationId xmlns:a16="http://schemas.microsoft.com/office/drawing/2014/main" id="{A374715D-A9C7-41D9-B360-03FF38C4B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28" y="3404547"/>
            <a:ext cx="794657" cy="4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2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프로토타입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FA18-D04E-4C39-B595-25AB1F0EC46A}"/>
              </a:ext>
            </a:extLst>
          </p:cNvPr>
          <p:cNvSpPr txBox="1"/>
          <p:nvPr/>
        </p:nvSpPr>
        <p:spPr>
          <a:xfrm>
            <a:off x="85991" y="3423959"/>
            <a:ext cx="3122286" cy="615553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3" name="Picture 2" descr="관련 이미지">
            <a:extLst>
              <a:ext uri="{FF2B5EF4-FFF2-40B4-BE49-F238E27FC236}">
                <a16:creationId xmlns:a16="http://schemas.microsoft.com/office/drawing/2014/main" id="{3C7C2491-7099-446F-9F4C-ADEE6B56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79" y="1591753"/>
            <a:ext cx="2128852" cy="22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8ED439-83CD-4BE3-968C-0B554C35CAF3}"/>
              </a:ext>
            </a:extLst>
          </p:cNvPr>
          <p:cNvSpPr txBox="1"/>
          <p:nvPr/>
        </p:nvSpPr>
        <p:spPr>
          <a:xfrm>
            <a:off x="3203211" y="3725806"/>
            <a:ext cx="312998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79C3AD-2426-4FC3-8D2F-ECC6102B51BC}"/>
              </a:ext>
            </a:extLst>
          </p:cNvPr>
          <p:cNvGrpSpPr/>
          <p:nvPr/>
        </p:nvGrpSpPr>
        <p:grpSpPr>
          <a:xfrm>
            <a:off x="6831126" y="1781491"/>
            <a:ext cx="1896465" cy="1492336"/>
            <a:chOff x="4655487" y="2024433"/>
            <a:chExt cx="5220580" cy="2850711"/>
          </a:xfrm>
        </p:grpSpPr>
        <p:pic>
          <p:nvPicPr>
            <p:cNvPr id="19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53780997-9E2C-4C89-9F67-FA1F4B008F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01ECBA0-A940-40F6-953A-76DCF7AD1287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9A136A-A8AA-453A-9F53-1EF50FB9D37C}"/>
              </a:ext>
            </a:extLst>
          </p:cNvPr>
          <p:cNvSpPr txBox="1"/>
          <p:nvPr/>
        </p:nvSpPr>
        <p:spPr>
          <a:xfrm>
            <a:off x="6132821" y="3433401"/>
            <a:ext cx="3293073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84497BD-E3ED-4AF9-8F6B-B393ED487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234" y="1583861"/>
            <a:ext cx="1860846" cy="198516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B537B57-4F27-4888-8654-F1FEEAE2DC06}"/>
              </a:ext>
            </a:extLst>
          </p:cNvPr>
          <p:cNvSpPr/>
          <p:nvPr/>
        </p:nvSpPr>
        <p:spPr>
          <a:xfrm>
            <a:off x="2786142" y="2556453"/>
            <a:ext cx="1039581" cy="47396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7CD2228-7999-4D60-BE5D-6E4F379FB1A5}"/>
              </a:ext>
            </a:extLst>
          </p:cNvPr>
          <p:cNvSpPr/>
          <p:nvPr/>
        </p:nvSpPr>
        <p:spPr>
          <a:xfrm>
            <a:off x="5791545" y="2503939"/>
            <a:ext cx="1039581" cy="47396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6C5FF-27A3-477C-AA0B-C805B286FE28}"/>
              </a:ext>
            </a:extLst>
          </p:cNvPr>
          <p:cNvSpPr txBox="1"/>
          <p:nvPr/>
        </p:nvSpPr>
        <p:spPr>
          <a:xfrm>
            <a:off x="849142" y="4773805"/>
            <a:ext cx="7528274" cy="129266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3.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게이트웨이에서 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메시지를 발행하고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, </a:t>
            </a:r>
          </a:p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의 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Broker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를 거쳐  구독하고 있는 웹페이지로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데이터가 전송됨 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923C2-D8A7-41F1-B5F1-7878835C59A5}"/>
              </a:ext>
            </a:extLst>
          </p:cNvPr>
          <p:cNvSpPr txBox="1"/>
          <p:nvPr/>
        </p:nvSpPr>
        <p:spPr>
          <a:xfrm>
            <a:off x="3896198" y="1437864"/>
            <a:ext cx="1744013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broker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C5D2A-CB54-403D-9A13-7619A1B904C9}"/>
              </a:ext>
            </a:extLst>
          </p:cNvPr>
          <p:cNvSpPr txBox="1"/>
          <p:nvPr/>
        </p:nvSpPr>
        <p:spPr>
          <a:xfrm>
            <a:off x="6873108" y="1475797"/>
            <a:ext cx="1744013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ADA1F0-A40D-40B0-95EA-FC6B39EF56F9}"/>
              </a:ext>
            </a:extLst>
          </p:cNvPr>
          <p:cNvSpPr txBox="1"/>
          <p:nvPr/>
        </p:nvSpPr>
        <p:spPr>
          <a:xfrm>
            <a:off x="849142" y="1401726"/>
            <a:ext cx="1744013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38B2FD-8770-461F-A498-55936864CB50}"/>
              </a:ext>
            </a:extLst>
          </p:cNvPr>
          <p:cNvSpPr txBox="1"/>
          <p:nvPr/>
        </p:nvSpPr>
        <p:spPr>
          <a:xfrm>
            <a:off x="2490075" y="3150737"/>
            <a:ext cx="1556128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ws1/temp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88D08-53C2-41DD-BF03-A8023EF3CFE5}"/>
              </a:ext>
            </a:extLst>
          </p:cNvPr>
          <p:cNvSpPr txBox="1"/>
          <p:nvPr/>
        </p:nvSpPr>
        <p:spPr>
          <a:xfrm>
            <a:off x="2459959" y="3481846"/>
            <a:ext cx="1556128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ws1/humid</a:t>
            </a:r>
          </a:p>
        </p:txBody>
      </p:sp>
    </p:spTree>
    <p:extLst>
      <p:ext uri="{BB962C8B-B14F-4D97-AF65-F5344CB8AC3E}">
        <p14:creationId xmlns:p14="http://schemas.microsoft.com/office/powerpoint/2010/main" val="187734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프로토타입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FA18-D04E-4C39-B595-25AB1F0EC46A}"/>
              </a:ext>
            </a:extLst>
          </p:cNvPr>
          <p:cNvSpPr txBox="1"/>
          <p:nvPr/>
        </p:nvSpPr>
        <p:spPr>
          <a:xfrm>
            <a:off x="85991" y="3423959"/>
            <a:ext cx="3122286" cy="615553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3" name="Picture 2" descr="관련 이미지">
            <a:extLst>
              <a:ext uri="{FF2B5EF4-FFF2-40B4-BE49-F238E27FC236}">
                <a16:creationId xmlns:a16="http://schemas.microsoft.com/office/drawing/2014/main" id="{3C7C2491-7099-446F-9F4C-ADEE6B56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79" y="1591753"/>
            <a:ext cx="2128852" cy="22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8ED439-83CD-4BE3-968C-0B554C35CAF3}"/>
              </a:ext>
            </a:extLst>
          </p:cNvPr>
          <p:cNvSpPr txBox="1"/>
          <p:nvPr/>
        </p:nvSpPr>
        <p:spPr>
          <a:xfrm>
            <a:off x="3203211" y="3725806"/>
            <a:ext cx="312998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79C3AD-2426-4FC3-8D2F-ECC6102B51BC}"/>
              </a:ext>
            </a:extLst>
          </p:cNvPr>
          <p:cNvGrpSpPr/>
          <p:nvPr/>
        </p:nvGrpSpPr>
        <p:grpSpPr>
          <a:xfrm>
            <a:off x="6831126" y="1781491"/>
            <a:ext cx="1896465" cy="1492336"/>
            <a:chOff x="4655487" y="2024433"/>
            <a:chExt cx="5220580" cy="2850711"/>
          </a:xfrm>
        </p:grpSpPr>
        <p:pic>
          <p:nvPicPr>
            <p:cNvPr id="19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53780997-9E2C-4C89-9F67-FA1F4B008F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01ECBA0-A940-40F6-953A-76DCF7AD1287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9A136A-A8AA-453A-9F53-1EF50FB9D37C}"/>
              </a:ext>
            </a:extLst>
          </p:cNvPr>
          <p:cNvSpPr txBox="1"/>
          <p:nvPr/>
        </p:nvSpPr>
        <p:spPr>
          <a:xfrm>
            <a:off x="6132821" y="3433401"/>
            <a:ext cx="3293073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84497BD-E3ED-4AF9-8F6B-B393ED487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234" y="1583861"/>
            <a:ext cx="1860846" cy="198516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B537B57-4F27-4888-8654-F1FEEAE2DC06}"/>
              </a:ext>
            </a:extLst>
          </p:cNvPr>
          <p:cNvSpPr/>
          <p:nvPr/>
        </p:nvSpPr>
        <p:spPr>
          <a:xfrm rot="10800000">
            <a:off x="2786142" y="2556453"/>
            <a:ext cx="1039581" cy="47396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7CD2228-7999-4D60-BE5D-6E4F379FB1A5}"/>
              </a:ext>
            </a:extLst>
          </p:cNvPr>
          <p:cNvSpPr/>
          <p:nvPr/>
        </p:nvSpPr>
        <p:spPr>
          <a:xfrm rot="10800000">
            <a:off x="5791545" y="2503939"/>
            <a:ext cx="1039581" cy="47396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6C5FF-27A3-477C-AA0B-C805B286FE28}"/>
              </a:ext>
            </a:extLst>
          </p:cNvPr>
          <p:cNvSpPr txBox="1"/>
          <p:nvPr/>
        </p:nvSpPr>
        <p:spPr>
          <a:xfrm>
            <a:off x="779234" y="4809943"/>
            <a:ext cx="7721465" cy="129266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4.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웹페이지에서 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메시지를 발행하고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, </a:t>
            </a:r>
          </a:p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의 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Broker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를 거쳐  구독하고 있는 게이트웨이로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ko-KR" altLang="en-US" sz="28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임계값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,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설비제어명령이 전송됨 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923C2-D8A7-41F1-B5F1-7878835C59A5}"/>
              </a:ext>
            </a:extLst>
          </p:cNvPr>
          <p:cNvSpPr txBox="1"/>
          <p:nvPr/>
        </p:nvSpPr>
        <p:spPr>
          <a:xfrm>
            <a:off x="3896198" y="1437864"/>
            <a:ext cx="1744013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broker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C5D2A-CB54-403D-9A13-7619A1B904C9}"/>
              </a:ext>
            </a:extLst>
          </p:cNvPr>
          <p:cNvSpPr txBox="1"/>
          <p:nvPr/>
        </p:nvSpPr>
        <p:spPr>
          <a:xfrm>
            <a:off x="6873108" y="1475797"/>
            <a:ext cx="1744013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ADA1F0-A40D-40B0-95EA-FC6B39EF56F9}"/>
              </a:ext>
            </a:extLst>
          </p:cNvPr>
          <p:cNvSpPr txBox="1"/>
          <p:nvPr/>
        </p:nvSpPr>
        <p:spPr>
          <a:xfrm>
            <a:off x="849142" y="1401726"/>
            <a:ext cx="1744013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38B2FD-8770-461F-A498-55936864CB50}"/>
              </a:ext>
            </a:extLst>
          </p:cNvPr>
          <p:cNvSpPr txBox="1"/>
          <p:nvPr/>
        </p:nvSpPr>
        <p:spPr>
          <a:xfrm>
            <a:off x="5304732" y="2221949"/>
            <a:ext cx="182620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ws1/setting/temp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88D08-53C2-41DD-BF03-A8023EF3CFE5}"/>
              </a:ext>
            </a:extLst>
          </p:cNvPr>
          <p:cNvSpPr txBox="1"/>
          <p:nvPr/>
        </p:nvSpPr>
        <p:spPr>
          <a:xfrm>
            <a:off x="5439769" y="3033851"/>
            <a:ext cx="1556128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ws2/control/fan</a:t>
            </a:r>
          </a:p>
        </p:txBody>
      </p:sp>
    </p:spTree>
    <p:extLst>
      <p:ext uri="{BB962C8B-B14F-4D97-AF65-F5344CB8AC3E}">
        <p14:creationId xmlns:p14="http://schemas.microsoft.com/office/powerpoint/2010/main" val="30021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프로토타입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12523-F9FB-4482-B4BD-10A9F0FA2237}"/>
              </a:ext>
            </a:extLst>
          </p:cNvPr>
          <p:cNvSpPr txBox="1"/>
          <p:nvPr/>
        </p:nvSpPr>
        <p:spPr>
          <a:xfrm>
            <a:off x="1351010" y="3902151"/>
            <a:ext cx="222045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 센서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FA18-D04E-4C39-B595-25AB1F0EC46A}"/>
              </a:ext>
            </a:extLst>
          </p:cNvPr>
          <p:cNvSpPr txBox="1"/>
          <p:nvPr/>
        </p:nvSpPr>
        <p:spPr>
          <a:xfrm>
            <a:off x="5023163" y="3902152"/>
            <a:ext cx="3454767" cy="615553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9605B3-A4E7-4DAF-AC14-0765DDC44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7952" y="1732573"/>
            <a:ext cx="2344149" cy="21876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4497BD-E3ED-4AF9-8F6B-B393ED48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046" y="1513723"/>
            <a:ext cx="2071002" cy="220936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23295CF-CEA0-401D-9641-3ADB6A5BF49F}"/>
              </a:ext>
            </a:extLst>
          </p:cNvPr>
          <p:cNvSpPr/>
          <p:nvPr/>
        </p:nvSpPr>
        <p:spPr>
          <a:xfrm rot="10800000">
            <a:off x="3930264" y="2808014"/>
            <a:ext cx="1283469" cy="6155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5D38D-0737-4D3C-8110-29A20955D332}"/>
              </a:ext>
            </a:extLst>
          </p:cNvPr>
          <p:cNvSpPr txBox="1"/>
          <p:nvPr/>
        </p:nvSpPr>
        <p:spPr>
          <a:xfrm>
            <a:off x="1839262" y="5190055"/>
            <a:ext cx="5465475" cy="7386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5.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로라 망을 통해 환경수치 임계 값 설정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,</a:t>
            </a:r>
          </a:p>
          <a:p>
            <a:pPr algn="ctr"/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 제어 명령 송신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pic>
        <p:nvPicPr>
          <p:cNvPr id="2050" name="Picture 2" descr="LoRa-logo-transp-400x231">
            <a:extLst>
              <a:ext uri="{FF2B5EF4-FFF2-40B4-BE49-F238E27FC236}">
                <a16:creationId xmlns:a16="http://schemas.microsoft.com/office/drawing/2014/main" id="{367C11E6-E3F8-4AF7-AC44-FC59D09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33" y="2095579"/>
            <a:ext cx="1067433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6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업무분담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0F960A6-51CA-4763-A955-F7C5497A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89726"/>
              </p:ext>
            </p:extLst>
          </p:nvPr>
        </p:nvGraphicFramePr>
        <p:xfrm>
          <a:off x="418157" y="1752602"/>
          <a:ext cx="8307686" cy="392103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149119">
                  <a:extLst>
                    <a:ext uri="{9D8B030D-6E8A-4147-A177-3AD203B41FA5}">
                      <a16:colId xmlns:a16="http://schemas.microsoft.com/office/drawing/2014/main" val="1756082577"/>
                    </a:ext>
                  </a:extLst>
                </a:gridCol>
                <a:gridCol w="3517119">
                  <a:extLst>
                    <a:ext uri="{9D8B030D-6E8A-4147-A177-3AD203B41FA5}">
                      <a16:colId xmlns:a16="http://schemas.microsoft.com/office/drawing/2014/main" val="3324448693"/>
                    </a:ext>
                  </a:extLst>
                </a:gridCol>
                <a:gridCol w="3641448">
                  <a:extLst>
                    <a:ext uri="{9D8B030D-6E8A-4147-A177-3AD203B41FA5}">
                      <a16:colId xmlns:a16="http://schemas.microsoft.com/office/drawing/2014/main" val="1780172902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옛날목욕탕L" panose="02020600000000000000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고재욱</a:t>
                      </a:r>
                      <a:endParaRPr kumimoji="1" lang="ko-KR" altLang="en-US" sz="16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김혜정</a:t>
                      </a:r>
                      <a:endParaRPr kumimoji="1" lang="ko-KR" altLang="en-US" sz="16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43661"/>
                  </a:ext>
                </a:extLst>
              </a:tr>
              <a:tr h="10734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자료수집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spc="-150" normalizeH="0" baseline="0" dirty="0" err="1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Waspmote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보드 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–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센서 연동</a:t>
                      </a:r>
                      <a:endParaRPr kumimoji="1" lang="en-US" altLang="ko-KR" sz="18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MQTT Broker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와 웹 서버 연동</a:t>
                      </a:r>
                      <a:endParaRPr kumimoji="1" lang="en-US" altLang="ko-KR" sz="18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게이트웨이 메시지 </a:t>
                      </a:r>
                      <a:r>
                        <a:rPr kumimoji="1" lang="en-US" altLang="ko-KR" sz="1800" u="none" strike="noStrike" cap="none" spc="-150" normalizeH="0" baseline="0" dirty="0" err="1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parshing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설정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AWS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구축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 AWS – Gateway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연동</a:t>
                      </a:r>
                      <a:endParaRPr kumimoji="1" lang="en-US" altLang="ko-KR" sz="1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78713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      계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웹 서버 설계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하드웨어 설계</a:t>
                      </a:r>
                      <a:endParaRPr kumimoji="1" lang="ko-KR" altLang="en-US" sz="1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시스템 구조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네트워크 서버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설계</a:t>
                      </a:r>
                      <a:endParaRPr kumimoji="1" lang="ko-KR" altLang="en-US" sz="1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9503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구      현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센서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모듈 제작</a:t>
                      </a:r>
                      <a:endParaRPr kumimoji="1" lang="en-US" altLang="ko-KR" sz="18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Node.js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로 웹페이지 제작</a:t>
                      </a:r>
                      <a:endParaRPr kumimoji="1" lang="en-US" altLang="ko-KR" sz="18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웹페이지</a:t>
                      </a:r>
                      <a:r>
                        <a:rPr kumimoji="1" lang="en-US" altLang="ko-KR" sz="1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-AWS</a:t>
                      </a:r>
                      <a:r>
                        <a:rPr kumimoji="1" lang="ko-KR" altLang="en-US" sz="1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</a:t>
                      </a:r>
                      <a:endParaRPr kumimoji="1" lang="en-US" altLang="ko-KR" sz="1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AWS – Gateway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연동</a:t>
                      </a:r>
                      <a:endParaRPr kumimoji="1" lang="en-US" altLang="ko-KR" sz="18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메시지 </a:t>
                      </a:r>
                      <a:r>
                        <a:rPr kumimoji="1" lang="en-US" altLang="ko-KR" sz="1800" u="none" strike="noStrike" cap="none" spc="-150" normalizeH="0" baseline="0" dirty="0" err="1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parshing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설정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AWS</a:t>
                      </a:r>
                      <a:r>
                        <a:rPr kumimoji="1" lang="ko-KR" altLang="en-US" sz="1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서비스 구현</a:t>
                      </a:r>
                      <a:endParaRPr kumimoji="1" lang="en-US" altLang="ko-KR" sz="1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83659"/>
                  </a:ext>
                </a:extLst>
              </a:tr>
              <a:tr h="7391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테스트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센서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모듈 테스트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/ Client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와 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Broker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사이의 통신 테스트 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/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통합 테스트 </a:t>
                      </a:r>
                      <a:r>
                        <a:rPr kumimoji="1" lang="en-US" altLang="ko-KR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/ </a:t>
                      </a:r>
                      <a:r>
                        <a:rPr kumimoji="1" lang="ko-KR" altLang="en-US" sz="18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유지보수</a:t>
                      </a:r>
                      <a:endParaRPr kumimoji="1" lang="ko-KR" altLang="en-US" sz="1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5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43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6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업무일정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D7594C-6E3D-4E6B-9758-881452A2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33341"/>
              </p:ext>
            </p:extLst>
          </p:nvPr>
        </p:nvGraphicFramePr>
        <p:xfrm>
          <a:off x="295535" y="1462040"/>
          <a:ext cx="8552929" cy="4366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608021448"/>
                    </a:ext>
                  </a:extLst>
                </a:gridCol>
                <a:gridCol w="2450318">
                  <a:extLst>
                    <a:ext uri="{9D8B030D-6E8A-4147-A177-3AD203B41FA5}">
                      <a16:colId xmlns:a16="http://schemas.microsoft.com/office/drawing/2014/main" val="3465937619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26260632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330862288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232340954"/>
                    </a:ext>
                  </a:extLst>
                </a:gridCol>
                <a:gridCol w="263112">
                  <a:extLst>
                    <a:ext uri="{9D8B030D-6E8A-4147-A177-3AD203B41FA5}">
                      <a16:colId xmlns:a16="http://schemas.microsoft.com/office/drawing/2014/main" val="2304024676"/>
                    </a:ext>
                  </a:extLst>
                </a:gridCol>
                <a:gridCol w="260570">
                  <a:extLst>
                    <a:ext uri="{9D8B030D-6E8A-4147-A177-3AD203B41FA5}">
                      <a16:colId xmlns:a16="http://schemas.microsoft.com/office/drawing/2014/main" val="1176958253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1987194873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1795667047"/>
                    </a:ext>
                  </a:extLst>
                </a:gridCol>
                <a:gridCol w="198928">
                  <a:extLst>
                    <a:ext uri="{9D8B030D-6E8A-4147-A177-3AD203B41FA5}">
                      <a16:colId xmlns:a16="http://schemas.microsoft.com/office/drawing/2014/main" val="4151294245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val="4172009349"/>
                    </a:ext>
                  </a:extLst>
                </a:gridCol>
                <a:gridCol w="256720">
                  <a:extLst>
                    <a:ext uri="{9D8B030D-6E8A-4147-A177-3AD203B41FA5}">
                      <a16:colId xmlns:a16="http://schemas.microsoft.com/office/drawing/2014/main" val="3922053698"/>
                    </a:ext>
                  </a:extLst>
                </a:gridCol>
                <a:gridCol w="385328">
                  <a:extLst>
                    <a:ext uri="{9D8B030D-6E8A-4147-A177-3AD203B41FA5}">
                      <a16:colId xmlns:a16="http://schemas.microsoft.com/office/drawing/2014/main" val="177076783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99012059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항목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추진사항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12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1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2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3  /  4 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5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6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7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8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9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5182306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자료   수집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자료수집 및 시행 가능성 여부 확인 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EE5E2"/>
                    </a:solidFill>
                  </a:tcPr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350135967"/>
                  </a:ext>
                </a:extLst>
              </a:tr>
              <a:tr h="64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시스템 설계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하드웨어 설계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 구조 설계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게이트웨이 설계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2398372225"/>
                  </a:ext>
                </a:extLst>
              </a:tr>
              <a:tr h="93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구       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</a:t>
                      </a:r>
                      <a:r>
                        <a:rPr lang="en-US" altLang="ko-KR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모듈 제작</a:t>
                      </a:r>
                      <a:endParaRPr lang="en-US" altLang="ko-KR" sz="1600" spc="-300" baseline="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</a:t>
                      </a:r>
                      <a:r>
                        <a:rPr lang="en-US" altLang="ko-KR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-Gateway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</a:t>
                      </a:r>
                      <a:endParaRPr lang="en-US" altLang="ko-KR" sz="1600" spc="-300" baseline="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MQTT 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 어플리케이션 제작</a:t>
                      </a: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956028341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err="1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테스팅</a:t>
                      </a:r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/</a:t>
                      </a: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데모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버그 수정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통합 테스트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endParaRPr lang="ko-KR" altLang="en-US" sz="18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390783249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문서화</a:t>
                      </a:r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/</a:t>
                      </a: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발표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중간발표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준비</a:t>
                      </a:r>
                      <a:endParaRPr lang="en-US" altLang="ko-KR" sz="1600" spc="-300" baseline="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보고서 작성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82652207"/>
                  </a:ext>
                </a:extLst>
              </a:tr>
              <a:tr h="371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기술    대전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-         </a:t>
                      </a: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산업기술대전 참가</a:t>
                      </a:r>
                    </a:p>
                  </a:txBody>
                  <a:tcPr marL="92966" marR="92966" marT="46485" marB="46485"/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CF1A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0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4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093" y="1525130"/>
            <a:ext cx="251575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3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38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438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FD9B5-372C-450C-9F00-6FF605F2B67C}"/>
              </a:ext>
            </a:extLst>
          </p:cNvPr>
          <p:cNvSpPr txBox="1"/>
          <p:nvPr/>
        </p:nvSpPr>
        <p:spPr>
          <a:xfrm>
            <a:off x="4653050" y="143878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1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종합설계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EDCD2-B5A0-4827-8C8F-5CD4AFE2933D}"/>
              </a:ext>
            </a:extLst>
          </p:cNvPr>
          <p:cNvSpPr txBox="1"/>
          <p:nvPr/>
        </p:nvSpPr>
        <p:spPr>
          <a:xfrm>
            <a:off x="4653049" y="2635789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06BCBC-6F8D-4C2E-86A5-D137A63513A8}"/>
              </a:ext>
            </a:extLst>
          </p:cNvPr>
          <p:cNvSpPr txBox="1"/>
          <p:nvPr/>
        </p:nvSpPr>
        <p:spPr>
          <a:xfrm>
            <a:off x="4333916" y="3818347"/>
            <a:ext cx="445778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현황 및 프로토타입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ED3D32-85C9-426B-B25D-7029759DAA13}"/>
              </a:ext>
            </a:extLst>
          </p:cNvPr>
          <p:cNvSpPr txBox="1"/>
          <p:nvPr/>
        </p:nvSpPr>
        <p:spPr>
          <a:xfrm>
            <a:off x="4490579" y="4423764"/>
            <a:ext cx="316835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6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업무 분담 및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403F40-7F20-4438-A62E-D79B6FE5A73D}"/>
              </a:ext>
            </a:extLst>
          </p:cNvPr>
          <p:cNvSpPr txBox="1"/>
          <p:nvPr/>
        </p:nvSpPr>
        <p:spPr>
          <a:xfrm>
            <a:off x="4653050" y="2025628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2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2E5E6-F48F-4242-B5AF-9EDA307C1892}"/>
              </a:ext>
            </a:extLst>
          </p:cNvPr>
          <p:cNvSpPr txBox="1"/>
          <p:nvPr/>
        </p:nvSpPr>
        <p:spPr>
          <a:xfrm>
            <a:off x="4650434" y="3232258"/>
            <a:ext cx="373710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4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환경 및 개발 방법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067C8-5D25-46A4-807C-0BF97A922CB3}"/>
              </a:ext>
            </a:extLst>
          </p:cNvPr>
          <p:cNvSpPr txBox="1"/>
          <p:nvPr/>
        </p:nvSpPr>
        <p:spPr>
          <a:xfrm>
            <a:off x="4572000" y="5024977"/>
            <a:ext cx="316835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7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 GitHub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&amp;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22491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7 Git Hub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B97B7-3775-4FD2-9A29-D0CFC97F9674}"/>
              </a:ext>
            </a:extLst>
          </p:cNvPr>
          <p:cNvSpPr/>
          <p:nvPr/>
        </p:nvSpPr>
        <p:spPr>
          <a:xfrm>
            <a:off x="3008745" y="1020624"/>
            <a:ext cx="553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pc="-300" dirty="0">
                <a:latin typeface="+mj-ea"/>
                <a:ea typeface="+mj-ea"/>
              </a:rPr>
              <a:t>https://github.com/rhwodnrdl/KPUProject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8DF8F-1492-479A-879B-54E0B61958B8}"/>
              </a:ext>
            </a:extLst>
          </p:cNvPr>
          <p:cNvSpPr txBox="1"/>
          <p:nvPr/>
        </p:nvSpPr>
        <p:spPr>
          <a:xfrm>
            <a:off x="2413172" y="5597886"/>
            <a:ext cx="4033670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고재욱 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–  </a:t>
            </a:r>
            <a:r>
              <a:rPr lang="en-US" altLang="ko-KR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rhwodnrdl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김혜정 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- </a:t>
            </a:r>
            <a:r>
              <a:rPr lang="en-US" altLang="ko-KR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kkulppoberry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400848-A031-44A3-810F-A85858E6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2" y="1543844"/>
            <a:ext cx="7636515" cy="37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849304" y="3625259"/>
            <a:ext cx="7723468" cy="7522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6600" dirty="0">
                <a:solidFill>
                  <a:schemeClr val="bg2"/>
                </a:solidFill>
              </a:rPr>
              <a:t>Thank You </a:t>
            </a:r>
            <a:endParaRPr lang="ko-KR" alt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5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지적사항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FB883-E716-4D76-8F27-E93127032CE8}"/>
              </a:ext>
            </a:extLst>
          </p:cNvPr>
          <p:cNvSpPr txBox="1"/>
          <p:nvPr/>
        </p:nvSpPr>
        <p:spPr>
          <a:xfrm>
            <a:off x="228002" y="1803319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지난 지적사항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7412DE-43DE-49DA-975D-02D2AC2E2AD4}"/>
              </a:ext>
            </a:extLst>
          </p:cNvPr>
          <p:cNvSpPr txBox="1"/>
          <p:nvPr/>
        </p:nvSpPr>
        <p:spPr>
          <a:xfrm>
            <a:off x="2522730" y="1864874"/>
            <a:ext cx="665722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000" spc="-15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추가하여 본인 팀들의 코딩 분량을 늘려 완성도를 높일 것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F119D99F-D126-4AE6-BBB3-F2768E4BC6EC}"/>
              </a:ext>
            </a:extLst>
          </p:cNvPr>
          <p:cNvSpPr/>
          <p:nvPr/>
        </p:nvSpPr>
        <p:spPr>
          <a:xfrm rot="16200000">
            <a:off x="2078832" y="1975119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301F8-6EF1-49FB-A377-437C0671F1DB}"/>
              </a:ext>
            </a:extLst>
          </p:cNvPr>
          <p:cNvSpPr txBox="1"/>
          <p:nvPr/>
        </p:nvSpPr>
        <p:spPr>
          <a:xfrm>
            <a:off x="995155" y="2931743"/>
            <a:ext cx="7560090" cy="301621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Node.js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사용하여 직접 웹 어플리케이션 구성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just"/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en-US" altLang="ko-KR" sz="28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Waspmote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보드에 센서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구축 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182" indent="-457182" algn="just">
              <a:buFont typeface="Arial" panose="020B0604020202020204" pitchFamily="34" charset="0"/>
              <a:buChar char="•"/>
            </a:pP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서비스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설정에 따른 설비제어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</a:p>
          <a:p>
            <a:pPr algn="just"/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수동 설비 제어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구현 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just"/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65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1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종합설계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7471F-B9C1-4C52-8872-D2C39EE08242}"/>
              </a:ext>
            </a:extLst>
          </p:cNvPr>
          <p:cNvSpPr txBox="1"/>
          <p:nvPr/>
        </p:nvSpPr>
        <p:spPr>
          <a:xfrm>
            <a:off x="197504" y="1437275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목표 </a:t>
            </a: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52A9BED4-5CCD-4516-BD7F-E8A8F7469F22}"/>
              </a:ext>
            </a:extLst>
          </p:cNvPr>
          <p:cNvSpPr/>
          <p:nvPr/>
        </p:nvSpPr>
        <p:spPr>
          <a:xfrm rot="16200000">
            <a:off x="2063795" y="1623426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81820-08D8-40A5-9CB4-8A6202F92A33}"/>
              </a:ext>
            </a:extLst>
          </p:cNvPr>
          <p:cNvSpPr txBox="1"/>
          <p:nvPr/>
        </p:nvSpPr>
        <p:spPr>
          <a:xfrm>
            <a:off x="48572" y="2744947"/>
            <a:ext cx="9154422" cy="3323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양이 많은 데이터를 안정적으로 송수신하는 프로토콜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(MQTT), </a:t>
            </a:r>
          </a:p>
          <a:p>
            <a:pPr algn="ctr"/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저전력의 가용 범위가 넓은 통신망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), </a:t>
            </a:r>
          </a:p>
          <a:p>
            <a:pPr algn="ctr"/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어디서나 접속이 자유로운 서버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(Cloud)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  융합으로 </a:t>
            </a:r>
          </a:p>
          <a:p>
            <a:pPr algn="ctr"/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효율적인 모니터링 시스템 모델을 개발한다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 marL="457182" indent="-457182" algn="ctr">
              <a:buFont typeface="Arial" panose="020B0604020202020204" pitchFamily="34" charset="0"/>
              <a:buChar char="•"/>
            </a:pP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1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종합설계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C9128-9A70-444C-9F97-28F84DC71FF3}"/>
              </a:ext>
            </a:extLst>
          </p:cNvPr>
          <p:cNvSpPr txBox="1"/>
          <p:nvPr/>
        </p:nvSpPr>
        <p:spPr>
          <a:xfrm>
            <a:off x="237373" y="1171225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활용 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DAF6213E-B169-4ECD-9602-3E520863DDC5}"/>
              </a:ext>
            </a:extLst>
          </p:cNvPr>
          <p:cNvSpPr/>
          <p:nvPr/>
        </p:nvSpPr>
        <p:spPr>
          <a:xfrm rot="16200000">
            <a:off x="2122169" y="1363264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ê³µì¥ëª¨íì ëí ì´ë¯¸ì§ ê²ìê²°ê³¼">
            <a:extLst>
              <a:ext uri="{FF2B5EF4-FFF2-40B4-BE49-F238E27FC236}">
                <a16:creationId xmlns:a16="http://schemas.microsoft.com/office/drawing/2014/main" id="{F656D245-7090-410B-BCED-E038B5A9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10" y="1907874"/>
            <a:ext cx="6673499" cy="414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370B-64CE-484E-BA8A-017968E7D70A}"/>
              </a:ext>
            </a:extLst>
          </p:cNvPr>
          <p:cNvSpPr txBox="1"/>
          <p:nvPr/>
        </p:nvSpPr>
        <p:spPr>
          <a:xfrm>
            <a:off x="2979174" y="1992841"/>
            <a:ext cx="63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1E879A"/>
                </a:solidFill>
              </a:rPr>
              <a:t>A</a:t>
            </a:r>
            <a:endParaRPr lang="ko-KR" altLang="en-US" sz="5400" b="1" dirty="0">
              <a:solidFill>
                <a:srgbClr val="1E879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625FA-C673-4F0C-B596-5F73C1BEFDA7}"/>
              </a:ext>
            </a:extLst>
          </p:cNvPr>
          <p:cNvSpPr txBox="1"/>
          <p:nvPr/>
        </p:nvSpPr>
        <p:spPr>
          <a:xfrm>
            <a:off x="6563033" y="2636854"/>
            <a:ext cx="63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1E879A"/>
                </a:solidFill>
              </a:rPr>
              <a:t>B</a:t>
            </a:r>
            <a:endParaRPr lang="ko-KR" altLang="en-US" sz="5400" b="1" dirty="0">
              <a:solidFill>
                <a:srgbClr val="1E879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295DA-FDF7-4C21-B374-8E74298EA1EB}"/>
              </a:ext>
            </a:extLst>
          </p:cNvPr>
          <p:cNvSpPr txBox="1"/>
          <p:nvPr/>
        </p:nvSpPr>
        <p:spPr>
          <a:xfrm>
            <a:off x="3426542" y="4937603"/>
            <a:ext cx="63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1E879A"/>
                </a:solidFill>
              </a:rPr>
              <a:t>C</a:t>
            </a:r>
            <a:endParaRPr lang="ko-KR" altLang="en-US" sz="5400" b="1" dirty="0">
              <a:solidFill>
                <a:srgbClr val="1E87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8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2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구성도</a:t>
            </a:r>
          </a:p>
        </p:txBody>
      </p:sp>
      <p:sp>
        <p:nvSpPr>
          <p:cNvPr id="38" name="구름 37">
            <a:extLst>
              <a:ext uri="{FF2B5EF4-FFF2-40B4-BE49-F238E27FC236}">
                <a16:creationId xmlns:a16="http://schemas.microsoft.com/office/drawing/2014/main" id="{BFF62C40-D56B-49F0-AA4C-BB5E83829B7B}"/>
              </a:ext>
            </a:extLst>
          </p:cNvPr>
          <p:cNvSpPr/>
          <p:nvPr/>
        </p:nvSpPr>
        <p:spPr>
          <a:xfrm rot="247795">
            <a:off x="1508386" y="4135314"/>
            <a:ext cx="2468298" cy="159269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F318729-A1B8-4D8B-9E61-D5968ECF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46" y="4837907"/>
            <a:ext cx="1006025" cy="61467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CBBC160-1C84-4EB8-89EA-10412DEEE4D6}"/>
              </a:ext>
            </a:extLst>
          </p:cNvPr>
          <p:cNvSpPr/>
          <p:nvPr/>
        </p:nvSpPr>
        <p:spPr>
          <a:xfrm>
            <a:off x="6401114" y="5429698"/>
            <a:ext cx="1878045" cy="3889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LoRa</a:t>
            </a:r>
            <a:r>
              <a:rPr lang="en-US" altLang="ko-KR" sz="1600" dirty="0"/>
              <a:t> Module Shield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226825-C910-4C58-B249-87B8A986955C}"/>
              </a:ext>
            </a:extLst>
          </p:cNvPr>
          <p:cNvSpPr/>
          <p:nvPr/>
        </p:nvSpPr>
        <p:spPr>
          <a:xfrm>
            <a:off x="6082793" y="4783622"/>
            <a:ext cx="2358939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91D8C-2162-457F-98EC-DE6B2798AEB9}"/>
              </a:ext>
            </a:extLst>
          </p:cNvPr>
          <p:cNvSpPr txBox="1"/>
          <p:nvPr/>
        </p:nvSpPr>
        <p:spPr>
          <a:xfrm>
            <a:off x="6417418" y="6256082"/>
            <a:ext cx="1662553" cy="36933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Lora gateway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8FB295-019C-4A8B-BAD5-3DE05BB2EEE4}"/>
              </a:ext>
            </a:extLst>
          </p:cNvPr>
          <p:cNvSpPr/>
          <p:nvPr/>
        </p:nvSpPr>
        <p:spPr>
          <a:xfrm>
            <a:off x="6413392" y="5845187"/>
            <a:ext cx="1863075" cy="338555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Raspberry 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BE10F5-AFB2-4B57-B336-51851C162A3B}"/>
              </a:ext>
            </a:extLst>
          </p:cNvPr>
          <p:cNvSpPr txBox="1"/>
          <p:nvPr/>
        </p:nvSpPr>
        <p:spPr>
          <a:xfrm>
            <a:off x="1787836" y="4488967"/>
            <a:ext cx="1826408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IOT</a:t>
            </a:r>
            <a:r>
              <a:rPr lang="ko-KR" altLang="en-US" b="1" dirty="0"/>
              <a:t> </a:t>
            </a:r>
            <a:r>
              <a:rPr lang="en-US" altLang="ko-KR" b="1" dirty="0"/>
              <a:t>cloud</a:t>
            </a:r>
          </a:p>
          <a:p>
            <a:pPr marL="171450" indent="-171450" algn="ctr">
              <a:buFontTx/>
              <a:buChar char="-"/>
            </a:pPr>
            <a:r>
              <a:rPr lang="en-US" altLang="ko-KR" b="1" dirty="0"/>
              <a:t>MQTT broker</a:t>
            </a:r>
          </a:p>
          <a:p>
            <a:pPr marL="171450" indent="-171450" algn="ctr">
              <a:buFontTx/>
              <a:buChar char="-"/>
            </a:pPr>
            <a:r>
              <a:rPr lang="en-US" altLang="ko-KR" b="1" dirty="0"/>
              <a:t>Database</a:t>
            </a:r>
          </a:p>
          <a:p>
            <a:pPr marL="171450" indent="-171450" algn="ctr">
              <a:buFontTx/>
              <a:buChar char="-"/>
            </a:pPr>
            <a:endParaRPr lang="en-US" altLang="ko-KR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33C549-2210-402E-8A0D-679DA66DA7F9}"/>
              </a:ext>
            </a:extLst>
          </p:cNvPr>
          <p:cNvSpPr txBox="1"/>
          <p:nvPr/>
        </p:nvSpPr>
        <p:spPr>
          <a:xfrm>
            <a:off x="4401207" y="4981021"/>
            <a:ext cx="92146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MQTT </a:t>
            </a:r>
          </a:p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/>
              <a:t>WiFi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6DB914-F851-4AA7-B7AC-84C68C92AC50}"/>
              </a:ext>
            </a:extLst>
          </p:cNvPr>
          <p:cNvSpPr txBox="1"/>
          <p:nvPr/>
        </p:nvSpPr>
        <p:spPr>
          <a:xfrm>
            <a:off x="343301" y="3323380"/>
            <a:ext cx="92146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MQTT</a:t>
            </a:r>
          </a:p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/>
              <a:t>WiFi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AA8017-071A-4384-AB3B-948383F3E4A6}"/>
              </a:ext>
            </a:extLst>
          </p:cNvPr>
          <p:cNvSpPr/>
          <p:nvPr/>
        </p:nvSpPr>
        <p:spPr>
          <a:xfrm>
            <a:off x="221224" y="1917027"/>
            <a:ext cx="1507194" cy="8924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CEDA1E-B845-4A86-AF24-8C03CB59D30C}"/>
              </a:ext>
            </a:extLst>
          </p:cNvPr>
          <p:cNvSpPr txBox="1"/>
          <p:nvPr/>
        </p:nvSpPr>
        <p:spPr>
          <a:xfrm>
            <a:off x="199515" y="2130470"/>
            <a:ext cx="154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- </a:t>
            </a:r>
            <a:r>
              <a:rPr lang="ko-KR" altLang="en-US" sz="1400" b="1" dirty="0"/>
              <a:t>모니터링시스템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Node.js</a:t>
            </a:r>
            <a:endParaRPr lang="ko-KR" altLang="en-US" sz="14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DD90757-05EF-4105-B5BA-0F552DE4F082}"/>
              </a:ext>
            </a:extLst>
          </p:cNvPr>
          <p:cNvSpPr/>
          <p:nvPr/>
        </p:nvSpPr>
        <p:spPr>
          <a:xfrm>
            <a:off x="2617440" y="1460635"/>
            <a:ext cx="1229070" cy="965869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318A80-E340-4BC1-836B-890CB8D29484}"/>
              </a:ext>
            </a:extLst>
          </p:cNvPr>
          <p:cNvSpPr txBox="1"/>
          <p:nvPr/>
        </p:nvSpPr>
        <p:spPr>
          <a:xfrm>
            <a:off x="2566224" y="1597114"/>
            <a:ext cx="135781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온습도</a:t>
            </a:r>
            <a:r>
              <a:rPr lang="ko-KR" altLang="en-US" sz="1400" b="1" dirty="0"/>
              <a:t> 센서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Co2 </a:t>
            </a:r>
            <a:r>
              <a:rPr lang="ko-KR" altLang="en-US" sz="1400" b="1" dirty="0"/>
              <a:t>센서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유해가스 센서</a:t>
            </a:r>
            <a:endParaRPr lang="en-US" altLang="ko-KR" sz="14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D8AF4DF-7E70-4B9B-95DE-1C6CF7031C47}"/>
              </a:ext>
            </a:extLst>
          </p:cNvPr>
          <p:cNvSpPr/>
          <p:nvPr/>
        </p:nvSpPr>
        <p:spPr>
          <a:xfrm>
            <a:off x="2577218" y="2441399"/>
            <a:ext cx="2703751" cy="35180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LoRa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9DDCB1-B415-41BC-8A87-0B31886608DF}"/>
              </a:ext>
            </a:extLst>
          </p:cNvPr>
          <p:cNvSpPr/>
          <p:nvPr/>
        </p:nvSpPr>
        <p:spPr>
          <a:xfrm>
            <a:off x="2357320" y="1289504"/>
            <a:ext cx="3108439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C9476A-4ACC-4565-9710-F418CDD17615}"/>
              </a:ext>
            </a:extLst>
          </p:cNvPr>
          <p:cNvSpPr/>
          <p:nvPr/>
        </p:nvSpPr>
        <p:spPr>
          <a:xfrm>
            <a:off x="3878506" y="1906583"/>
            <a:ext cx="1402464" cy="521921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A93778-A585-4E44-A45F-FBA106F7AD30}"/>
              </a:ext>
            </a:extLst>
          </p:cNvPr>
          <p:cNvSpPr txBox="1"/>
          <p:nvPr/>
        </p:nvSpPr>
        <p:spPr>
          <a:xfrm>
            <a:off x="3818058" y="1987017"/>
            <a:ext cx="1504616" cy="338554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Alarm sound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F2F26C-17DB-4061-B753-01B0B282A0AD}"/>
              </a:ext>
            </a:extLst>
          </p:cNvPr>
          <p:cNvSpPr/>
          <p:nvPr/>
        </p:nvSpPr>
        <p:spPr>
          <a:xfrm>
            <a:off x="3884205" y="1454396"/>
            <a:ext cx="1402465" cy="418186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8E4CF2-BD87-4698-BDB9-C54960D56AC3}"/>
              </a:ext>
            </a:extLst>
          </p:cNvPr>
          <p:cNvSpPr txBox="1"/>
          <p:nvPr/>
        </p:nvSpPr>
        <p:spPr>
          <a:xfrm>
            <a:off x="3867035" y="1477618"/>
            <a:ext cx="1382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Cooling FAN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B20E667-1501-43BF-A335-6899294EBB15}"/>
              </a:ext>
            </a:extLst>
          </p:cNvPr>
          <p:cNvSpPr/>
          <p:nvPr/>
        </p:nvSpPr>
        <p:spPr>
          <a:xfrm>
            <a:off x="5541090" y="1289504"/>
            <a:ext cx="1399836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863F6A2-6B3C-4AF5-A86D-413559B02232}"/>
              </a:ext>
            </a:extLst>
          </p:cNvPr>
          <p:cNvSpPr/>
          <p:nvPr/>
        </p:nvSpPr>
        <p:spPr>
          <a:xfrm>
            <a:off x="7046569" y="1281182"/>
            <a:ext cx="1399836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왼쪽/오른쪽 104">
            <a:extLst>
              <a:ext uri="{FF2B5EF4-FFF2-40B4-BE49-F238E27FC236}">
                <a16:creationId xmlns:a16="http://schemas.microsoft.com/office/drawing/2014/main" id="{B2FD99DA-FE85-4E03-875F-36262CC26EA9}"/>
              </a:ext>
            </a:extLst>
          </p:cNvPr>
          <p:cNvSpPr/>
          <p:nvPr/>
        </p:nvSpPr>
        <p:spPr>
          <a:xfrm rot="4126583">
            <a:off x="1007690" y="3415466"/>
            <a:ext cx="1126106" cy="361178"/>
          </a:xfrm>
          <a:prstGeom prst="leftRightArrow">
            <a:avLst/>
          </a:prstGeom>
          <a:ln>
            <a:solidFill>
              <a:srgbClr val="102B4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화살표: 왼쪽/오른쪽 105">
            <a:extLst>
              <a:ext uri="{FF2B5EF4-FFF2-40B4-BE49-F238E27FC236}">
                <a16:creationId xmlns:a16="http://schemas.microsoft.com/office/drawing/2014/main" id="{0B04C580-187D-4BF0-8925-60F6FF38A8E1}"/>
              </a:ext>
            </a:extLst>
          </p:cNvPr>
          <p:cNvSpPr/>
          <p:nvPr/>
        </p:nvSpPr>
        <p:spPr>
          <a:xfrm>
            <a:off x="4224739" y="4625461"/>
            <a:ext cx="1274402" cy="306201"/>
          </a:xfrm>
          <a:prstGeom prst="leftRightArrow">
            <a:avLst/>
          </a:prstGeom>
          <a:ln>
            <a:solidFill>
              <a:srgbClr val="102B4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왼쪽/오른쪽 106">
            <a:extLst>
              <a:ext uri="{FF2B5EF4-FFF2-40B4-BE49-F238E27FC236}">
                <a16:creationId xmlns:a16="http://schemas.microsoft.com/office/drawing/2014/main" id="{C71D9140-0C55-4372-83AA-BD290239F735}"/>
              </a:ext>
            </a:extLst>
          </p:cNvPr>
          <p:cNvSpPr/>
          <p:nvPr/>
        </p:nvSpPr>
        <p:spPr>
          <a:xfrm rot="5400000">
            <a:off x="6749898" y="3454025"/>
            <a:ext cx="1180478" cy="399011"/>
          </a:xfrm>
          <a:prstGeom prst="leftRightArrow">
            <a:avLst/>
          </a:prstGeom>
          <a:ln>
            <a:solidFill>
              <a:srgbClr val="102B4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E078A1-048A-4E8F-8DB3-55B9990CE568}"/>
              </a:ext>
            </a:extLst>
          </p:cNvPr>
          <p:cNvSpPr txBox="1"/>
          <p:nvPr/>
        </p:nvSpPr>
        <p:spPr>
          <a:xfrm>
            <a:off x="1726627" y="5801047"/>
            <a:ext cx="1887617" cy="36933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Network Server</a:t>
            </a:r>
            <a:endParaRPr lang="ko-KR" altLang="en-US" b="1" dirty="0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64351FAF-B3F4-4087-87D4-0A7744D3DA02}"/>
              </a:ext>
            </a:extLst>
          </p:cNvPr>
          <p:cNvSpPr/>
          <p:nvPr/>
        </p:nvSpPr>
        <p:spPr>
          <a:xfrm>
            <a:off x="2347739" y="973296"/>
            <a:ext cx="3379729" cy="309585"/>
          </a:xfrm>
          <a:prstGeom prst="parallelogram">
            <a:avLst>
              <a:gd name="adj" fmla="val 9599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34E171-FD43-45A4-8AC9-358F7703955F}"/>
              </a:ext>
            </a:extLst>
          </p:cNvPr>
          <p:cNvSpPr txBox="1"/>
          <p:nvPr/>
        </p:nvSpPr>
        <p:spPr>
          <a:xfrm>
            <a:off x="2413610" y="1011036"/>
            <a:ext cx="111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작업장</a:t>
            </a:r>
            <a:r>
              <a:rPr lang="en-US" altLang="ko-KR" sz="1600" b="1" dirty="0"/>
              <a:t>#1</a:t>
            </a:r>
            <a:endParaRPr lang="ko-KR" altLang="en-US" sz="1600" b="1" dirty="0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14EA1321-37CC-4036-8DC4-C2FED03C79B1}"/>
              </a:ext>
            </a:extLst>
          </p:cNvPr>
          <p:cNvSpPr/>
          <p:nvPr/>
        </p:nvSpPr>
        <p:spPr>
          <a:xfrm>
            <a:off x="5571402" y="973296"/>
            <a:ext cx="1627420" cy="295368"/>
          </a:xfrm>
          <a:prstGeom prst="parallelogram">
            <a:avLst>
              <a:gd name="adj" fmla="val 8525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294051D-E5BD-498A-864B-5FD9CD9DB07C}"/>
              </a:ext>
            </a:extLst>
          </p:cNvPr>
          <p:cNvSpPr txBox="1"/>
          <p:nvPr/>
        </p:nvSpPr>
        <p:spPr>
          <a:xfrm>
            <a:off x="5561042" y="992008"/>
            <a:ext cx="116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작업장</a:t>
            </a:r>
            <a:r>
              <a:rPr lang="en-US" altLang="ko-KR" sz="1600" dirty="0"/>
              <a:t>#2</a:t>
            </a:r>
            <a:endParaRPr lang="ko-KR" altLang="en-US" sz="1600" dirty="0"/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543E23E2-83EA-4470-AC26-F5E4AC0D1B71}"/>
              </a:ext>
            </a:extLst>
          </p:cNvPr>
          <p:cNvSpPr/>
          <p:nvPr/>
        </p:nvSpPr>
        <p:spPr>
          <a:xfrm>
            <a:off x="7032566" y="979450"/>
            <a:ext cx="1682971" cy="283979"/>
          </a:xfrm>
          <a:prstGeom prst="parallelogram">
            <a:avLst>
              <a:gd name="adj" fmla="val 83812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B5472CB-5867-4952-A504-A51FBFA82586}"/>
              </a:ext>
            </a:extLst>
          </p:cNvPr>
          <p:cNvSpPr txBox="1"/>
          <p:nvPr/>
        </p:nvSpPr>
        <p:spPr>
          <a:xfrm>
            <a:off x="7062563" y="988528"/>
            <a:ext cx="111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작업장</a:t>
            </a:r>
            <a:r>
              <a:rPr lang="en-US" altLang="ko-KR" sz="1600" dirty="0"/>
              <a:t>#3</a:t>
            </a:r>
            <a:endParaRPr lang="ko-KR" altLang="en-US" sz="1600" dirty="0"/>
          </a:p>
        </p:txBody>
      </p:sp>
      <p:sp>
        <p:nvSpPr>
          <p:cNvPr id="48" name="평행 사변형 47">
            <a:extLst>
              <a:ext uri="{FF2B5EF4-FFF2-40B4-BE49-F238E27FC236}">
                <a16:creationId xmlns:a16="http://schemas.microsoft.com/office/drawing/2014/main" id="{1D522654-9F7B-49E3-8886-DED2C87FEFC9}"/>
              </a:ext>
            </a:extLst>
          </p:cNvPr>
          <p:cNvSpPr/>
          <p:nvPr/>
        </p:nvSpPr>
        <p:spPr>
          <a:xfrm>
            <a:off x="6068394" y="4487003"/>
            <a:ext cx="2627390" cy="296619"/>
          </a:xfrm>
          <a:prstGeom prst="parallelogram">
            <a:avLst>
              <a:gd name="adj" fmla="val 83812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564DCB81-98A9-4D73-9E85-9B203F3F6369}"/>
              </a:ext>
            </a:extLst>
          </p:cNvPr>
          <p:cNvSpPr/>
          <p:nvPr/>
        </p:nvSpPr>
        <p:spPr>
          <a:xfrm>
            <a:off x="210648" y="1604575"/>
            <a:ext cx="1732266" cy="296619"/>
          </a:xfrm>
          <a:prstGeom prst="parallelogram">
            <a:avLst>
              <a:gd name="adj" fmla="val 83812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749D9-F232-4ED5-8AE9-CEEFE7A0FAD2}"/>
              </a:ext>
            </a:extLst>
          </p:cNvPr>
          <p:cNvSpPr txBox="1"/>
          <p:nvPr/>
        </p:nvSpPr>
        <p:spPr>
          <a:xfrm>
            <a:off x="155589" y="1612386"/>
            <a:ext cx="14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Web Client</a:t>
            </a:r>
            <a:endParaRPr lang="ko-KR" altLang="en-US" b="1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D36A849-E2F6-4957-A673-EF0C0EB4C7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7" y="4405822"/>
            <a:ext cx="390893" cy="39089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2AAB57-3D30-4297-B093-02A8F951032E}"/>
              </a:ext>
            </a:extLst>
          </p:cNvPr>
          <p:cNvCxnSpPr/>
          <p:nvPr/>
        </p:nvCxnSpPr>
        <p:spPr>
          <a:xfrm>
            <a:off x="1942914" y="1638364"/>
            <a:ext cx="0" cy="1026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6BB0E26-CFD4-4CE6-BCE9-42A95A5321C4}"/>
              </a:ext>
            </a:extLst>
          </p:cNvPr>
          <p:cNvCxnSpPr>
            <a:cxnSpLocks/>
          </p:cNvCxnSpPr>
          <p:nvPr/>
        </p:nvCxnSpPr>
        <p:spPr>
          <a:xfrm>
            <a:off x="8715537" y="971173"/>
            <a:ext cx="0" cy="16876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9017AB-30CF-47EB-95E6-75CD89EB423E}"/>
              </a:ext>
            </a:extLst>
          </p:cNvPr>
          <p:cNvCxnSpPr>
            <a:cxnSpLocks/>
          </p:cNvCxnSpPr>
          <p:nvPr/>
        </p:nvCxnSpPr>
        <p:spPr>
          <a:xfrm>
            <a:off x="8695784" y="4516302"/>
            <a:ext cx="0" cy="1728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7506CA-F7B0-4476-875E-F29664B0C221}"/>
              </a:ext>
            </a:extLst>
          </p:cNvPr>
          <p:cNvCxnSpPr/>
          <p:nvPr/>
        </p:nvCxnSpPr>
        <p:spPr>
          <a:xfrm flipV="1">
            <a:off x="1744121" y="2664419"/>
            <a:ext cx="198793" cy="1450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859276D-DE8D-4301-B881-2D00486646EB}"/>
              </a:ext>
            </a:extLst>
          </p:cNvPr>
          <p:cNvCxnSpPr>
            <a:cxnSpLocks/>
          </p:cNvCxnSpPr>
          <p:nvPr/>
        </p:nvCxnSpPr>
        <p:spPr>
          <a:xfrm flipV="1">
            <a:off x="8499226" y="2696869"/>
            <a:ext cx="216311" cy="2111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C3CC6EE-A93A-4098-A20D-71C6163C91E6}"/>
              </a:ext>
            </a:extLst>
          </p:cNvPr>
          <p:cNvCxnSpPr>
            <a:cxnSpLocks/>
          </p:cNvCxnSpPr>
          <p:nvPr/>
        </p:nvCxnSpPr>
        <p:spPr>
          <a:xfrm flipV="1">
            <a:off x="8474959" y="6245189"/>
            <a:ext cx="220825" cy="1685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Picture 2" descr="LoRa-logo-transp-400x231">
            <a:extLst>
              <a:ext uri="{FF2B5EF4-FFF2-40B4-BE49-F238E27FC236}">
                <a16:creationId xmlns:a16="http://schemas.microsoft.com/office/drawing/2014/main" id="{A9546735-0104-4CFE-B2F9-7E854299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51" y="3345753"/>
            <a:ext cx="1067433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6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EBDA33-C264-4F5C-A52F-1151E2584D0F}"/>
              </a:ext>
            </a:extLst>
          </p:cNvPr>
          <p:cNvSpPr txBox="1"/>
          <p:nvPr/>
        </p:nvSpPr>
        <p:spPr>
          <a:xfrm>
            <a:off x="227968" y="3358455"/>
            <a:ext cx="1588325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02CA5-2B7D-4EB3-BF9D-FA5D94AF5050}"/>
              </a:ext>
            </a:extLst>
          </p:cNvPr>
          <p:cNvSpPr/>
          <p:nvPr/>
        </p:nvSpPr>
        <p:spPr>
          <a:xfrm>
            <a:off x="156518" y="1670730"/>
            <a:ext cx="8830963" cy="27988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BE6670-980F-4FFF-9491-422BBDB3044E}"/>
              </a:ext>
            </a:extLst>
          </p:cNvPr>
          <p:cNvSpPr txBox="1"/>
          <p:nvPr/>
        </p:nvSpPr>
        <p:spPr>
          <a:xfrm>
            <a:off x="599337" y="5107674"/>
            <a:ext cx="7821455" cy="110799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센서가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초에 한번씩 센서 데이터 전송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로라 게이트웨이에서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메세지로 변환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-&gt; AWS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 전송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웹페이지에서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에 저장된 데이터를 수신  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04217-43C7-4913-9587-1E820CCB613A}"/>
              </a:ext>
            </a:extLst>
          </p:cNvPr>
          <p:cNvSpPr txBox="1"/>
          <p:nvPr/>
        </p:nvSpPr>
        <p:spPr>
          <a:xfrm>
            <a:off x="2164317" y="3396558"/>
            <a:ext cx="2344148" cy="615553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10F5EB8-B90D-4528-84E0-2B7FDA2C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4" y="2145779"/>
            <a:ext cx="1297147" cy="121052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F7D1970-A98E-462E-ABA3-520F536C8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7819" y="1893924"/>
            <a:ext cx="1405228" cy="1499110"/>
          </a:xfrm>
          <a:prstGeom prst="rect">
            <a:avLst/>
          </a:prstGeom>
        </p:spPr>
      </p:pic>
      <p:pic>
        <p:nvPicPr>
          <p:cNvPr id="67" name="Picture 2" descr="관련 이미지">
            <a:extLst>
              <a:ext uri="{FF2B5EF4-FFF2-40B4-BE49-F238E27FC236}">
                <a16:creationId xmlns:a16="http://schemas.microsoft.com/office/drawing/2014/main" id="{62874AD9-D3FF-434B-BCAD-8546952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32" y="1934573"/>
            <a:ext cx="1541100" cy="166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D0B084E-AB9A-442B-A06F-628DB0A4FE60}"/>
              </a:ext>
            </a:extLst>
          </p:cNvPr>
          <p:cNvSpPr txBox="1"/>
          <p:nvPr/>
        </p:nvSpPr>
        <p:spPr>
          <a:xfrm>
            <a:off x="4571999" y="3569668"/>
            <a:ext cx="226583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4A5B393-4AD1-423C-9304-E39ED6B97270}"/>
              </a:ext>
            </a:extLst>
          </p:cNvPr>
          <p:cNvGrpSpPr/>
          <p:nvPr/>
        </p:nvGrpSpPr>
        <p:grpSpPr>
          <a:xfrm>
            <a:off x="7428950" y="2244440"/>
            <a:ext cx="1377276" cy="937330"/>
            <a:chOff x="4655487" y="2024433"/>
            <a:chExt cx="5220580" cy="2850711"/>
          </a:xfrm>
        </p:grpSpPr>
        <p:pic>
          <p:nvPicPr>
            <p:cNvPr id="70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61965D16-92F0-44ED-81B4-DCDD974DF5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6AAAEE-1735-41B1-8975-E1879B635002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2D3D43B-433C-411A-8AF8-DAB7652AA967}"/>
              </a:ext>
            </a:extLst>
          </p:cNvPr>
          <p:cNvSpPr txBox="1"/>
          <p:nvPr/>
        </p:nvSpPr>
        <p:spPr>
          <a:xfrm>
            <a:off x="6921818" y="3403635"/>
            <a:ext cx="2391539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D83364A8-6A1D-4970-A47D-60D38A6B1125}"/>
              </a:ext>
            </a:extLst>
          </p:cNvPr>
          <p:cNvSpPr/>
          <p:nvPr/>
        </p:nvSpPr>
        <p:spPr>
          <a:xfrm>
            <a:off x="6588653" y="2608429"/>
            <a:ext cx="795884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8D8FB2E2-495C-4953-A380-23E90BB4ED90}"/>
              </a:ext>
            </a:extLst>
          </p:cNvPr>
          <p:cNvSpPr/>
          <p:nvPr/>
        </p:nvSpPr>
        <p:spPr>
          <a:xfrm>
            <a:off x="4192988" y="2582781"/>
            <a:ext cx="789777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C158BB-8EF6-4776-B4B3-03A53BEEECC6}"/>
              </a:ext>
            </a:extLst>
          </p:cNvPr>
          <p:cNvSpPr txBox="1"/>
          <p:nvPr/>
        </p:nvSpPr>
        <p:spPr>
          <a:xfrm>
            <a:off x="-124691" y="1310918"/>
            <a:ext cx="2964222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값  모니터링 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3447878-8D98-4EE2-91E4-71472519544A}"/>
              </a:ext>
            </a:extLst>
          </p:cNvPr>
          <p:cNvSpPr/>
          <p:nvPr/>
        </p:nvSpPr>
        <p:spPr>
          <a:xfrm>
            <a:off x="1717897" y="2573036"/>
            <a:ext cx="802737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CFC4BC-C673-4E76-8DDE-ABFA91E27519}"/>
              </a:ext>
            </a:extLst>
          </p:cNvPr>
          <p:cNvSpPr txBox="1"/>
          <p:nvPr/>
        </p:nvSpPr>
        <p:spPr>
          <a:xfrm>
            <a:off x="-8313" y="1314669"/>
            <a:ext cx="373279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설정 후 설비 자동제어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C84E3A-F3AE-4EAD-8C38-434E38B83498}"/>
              </a:ext>
            </a:extLst>
          </p:cNvPr>
          <p:cNvSpPr txBox="1"/>
          <p:nvPr/>
        </p:nvSpPr>
        <p:spPr>
          <a:xfrm>
            <a:off x="549728" y="4978243"/>
            <a:ext cx="8362939" cy="14773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 페이지에서 센서의 임계 값 설정 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 어플리케이션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- &gt; AWS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-&gt;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Gateway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 임계 값 전달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Gateway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가 수신 한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메세지를 변환 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-&gt;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센서보드에 전송 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임계 값 벗어나면 자동으로 설비 제어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29E3E2-8A62-437F-8745-B53A512BF969}"/>
              </a:ext>
            </a:extLst>
          </p:cNvPr>
          <p:cNvSpPr/>
          <p:nvPr/>
        </p:nvSpPr>
        <p:spPr>
          <a:xfrm>
            <a:off x="156518" y="1670730"/>
            <a:ext cx="8830963" cy="27988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466257-ED0E-4B27-A81A-1942E5B65C13}"/>
              </a:ext>
            </a:extLst>
          </p:cNvPr>
          <p:cNvSpPr txBox="1"/>
          <p:nvPr/>
        </p:nvSpPr>
        <p:spPr>
          <a:xfrm>
            <a:off x="227968" y="3358455"/>
            <a:ext cx="1588325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FC6AF2-0F49-42E1-8E05-904ABAE9B039}"/>
              </a:ext>
            </a:extLst>
          </p:cNvPr>
          <p:cNvSpPr txBox="1"/>
          <p:nvPr/>
        </p:nvSpPr>
        <p:spPr>
          <a:xfrm>
            <a:off x="2164317" y="3396558"/>
            <a:ext cx="2344148" cy="615553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5C662AF-572D-406C-995F-ADFE7EFC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4" y="2145779"/>
            <a:ext cx="1297147" cy="12105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71B0A54-AA9A-460F-BBD3-596D3181F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7819" y="1893924"/>
            <a:ext cx="1405228" cy="1499110"/>
          </a:xfrm>
          <a:prstGeom prst="rect">
            <a:avLst/>
          </a:prstGeom>
        </p:spPr>
      </p:pic>
      <p:pic>
        <p:nvPicPr>
          <p:cNvPr id="54" name="Picture 2" descr="관련 이미지">
            <a:extLst>
              <a:ext uri="{FF2B5EF4-FFF2-40B4-BE49-F238E27FC236}">
                <a16:creationId xmlns:a16="http://schemas.microsoft.com/office/drawing/2014/main" id="{319B6F70-E085-4D03-AE56-56428851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32" y="1934573"/>
            <a:ext cx="1541100" cy="166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6579C6C-D568-4416-9765-B42B48C56E32}"/>
              </a:ext>
            </a:extLst>
          </p:cNvPr>
          <p:cNvSpPr txBox="1"/>
          <p:nvPr/>
        </p:nvSpPr>
        <p:spPr>
          <a:xfrm>
            <a:off x="4571999" y="3569668"/>
            <a:ext cx="226583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2774ACD-C93F-42D4-B44D-1CD7972851AD}"/>
              </a:ext>
            </a:extLst>
          </p:cNvPr>
          <p:cNvGrpSpPr/>
          <p:nvPr/>
        </p:nvGrpSpPr>
        <p:grpSpPr>
          <a:xfrm>
            <a:off x="7428950" y="2244440"/>
            <a:ext cx="1377276" cy="937330"/>
            <a:chOff x="4655487" y="2024433"/>
            <a:chExt cx="5220580" cy="2850711"/>
          </a:xfrm>
        </p:grpSpPr>
        <p:pic>
          <p:nvPicPr>
            <p:cNvPr id="57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F8E907FF-E43A-445E-B7C1-6DBEDC67CA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3D18ACF-0E0E-4EDE-87CB-C5B8F3C49204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969FA49-4AE6-45B4-A60C-832F9DE48246}"/>
              </a:ext>
            </a:extLst>
          </p:cNvPr>
          <p:cNvSpPr txBox="1"/>
          <p:nvPr/>
        </p:nvSpPr>
        <p:spPr>
          <a:xfrm>
            <a:off x="6921818" y="3403635"/>
            <a:ext cx="2391539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CE82E092-D14D-41E8-A03C-3BDDDFD207CA}"/>
              </a:ext>
            </a:extLst>
          </p:cNvPr>
          <p:cNvSpPr/>
          <p:nvPr/>
        </p:nvSpPr>
        <p:spPr>
          <a:xfrm rot="10800000">
            <a:off x="6492808" y="2618289"/>
            <a:ext cx="814079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8E9719E-269F-43C3-B374-719935663A8A}"/>
              </a:ext>
            </a:extLst>
          </p:cNvPr>
          <p:cNvSpPr/>
          <p:nvPr/>
        </p:nvSpPr>
        <p:spPr>
          <a:xfrm rot="10800000">
            <a:off x="4137220" y="2609815"/>
            <a:ext cx="789778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94352DB6-A27C-4C3F-97A4-F02C66A98E40}"/>
              </a:ext>
            </a:extLst>
          </p:cNvPr>
          <p:cNvSpPr/>
          <p:nvPr/>
        </p:nvSpPr>
        <p:spPr>
          <a:xfrm rot="10800000">
            <a:off x="1659470" y="2573036"/>
            <a:ext cx="817094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FE1451-A764-4F0E-983C-0FB9A434D642}"/>
              </a:ext>
            </a:extLst>
          </p:cNvPr>
          <p:cNvSpPr txBox="1"/>
          <p:nvPr/>
        </p:nvSpPr>
        <p:spPr>
          <a:xfrm>
            <a:off x="-593889" y="1362953"/>
            <a:ext cx="373279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수동제어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433719-933B-4C07-BB7C-A5649FB0A167}"/>
              </a:ext>
            </a:extLst>
          </p:cNvPr>
          <p:cNvSpPr txBox="1"/>
          <p:nvPr/>
        </p:nvSpPr>
        <p:spPr>
          <a:xfrm>
            <a:off x="488417" y="4944634"/>
            <a:ext cx="8499064" cy="14773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 페이지에서  설비  제어  요청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 어플리케이션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-&gt;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-&gt;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Gateway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  요청 메시지  전달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Gateway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가 수신한 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메시지를 변환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-&gt;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센서보드에  전송 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해당 설비 수동  제어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E6CD47-5E03-4EE7-A645-22770E09F2AA}"/>
              </a:ext>
            </a:extLst>
          </p:cNvPr>
          <p:cNvSpPr/>
          <p:nvPr/>
        </p:nvSpPr>
        <p:spPr>
          <a:xfrm>
            <a:off x="156518" y="1670730"/>
            <a:ext cx="8830963" cy="27988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F05D26-A278-4EBB-A2AE-74A7CBC606A4}"/>
              </a:ext>
            </a:extLst>
          </p:cNvPr>
          <p:cNvSpPr txBox="1"/>
          <p:nvPr/>
        </p:nvSpPr>
        <p:spPr>
          <a:xfrm>
            <a:off x="227968" y="3358455"/>
            <a:ext cx="1588325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A78C9-5C40-4FB0-9A01-48446710CA0D}"/>
              </a:ext>
            </a:extLst>
          </p:cNvPr>
          <p:cNvSpPr txBox="1"/>
          <p:nvPr/>
        </p:nvSpPr>
        <p:spPr>
          <a:xfrm>
            <a:off x="2164317" y="3396558"/>
            <a:ext cx="2344148" cy="615553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1BD1BBC-BC92-42A8-90F7-C0E175DF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4" y="2145779"/>
            <a:ext cx="1297147" cy="1210523"/>
          </a:xfrm>
          <a:prstGeom prst="rect">
            <a:avLst/>
          </a:prstGeom>
        </p:spPr>
      </p:pic>
      <p:pic>
        <p:nvPicPr>
          <p:cNvPr id="53" name="Picture 2" descr="관련 이미지">
            <a:extLst>
              <a:ext uri="{FF2B5EF4-FFF2-40B4-BE49-F238E27FC236}">
                <a16:creationId xmlns:a16="http://schemas.microsoft.com/office/drawing/2014/main" id="{4ADECAF3-37E0-4E43-A061-D7902CE6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32" y="1934573"/>
            <a:ext cx="1541100" cy="166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3639901-DBF1-4332-9264-926870510B32}"/>
              </a:ext>
            </a:extLst>
          </p:cNvPr>
          <p:cNvSpPr txBox="1"/>
          <p:nvPr/>
        </p:nvSpPr>
        <p:spPr>
          <a:xfrm>
            <a:off x="4571999" y="3569668"/>
            <a:ext cx="226583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386142F-75CE-4F67-B690-279328E17CF4}"/>
              </a:ext>
            </a:extLst>
          </p:cNvPr>
          <p:cNvGrpSpPr/>
          <p:nvPr/>
        </p:nvGrpSpPr>
        <p:grpSpPr>
          <a:xfrm>
            <a:off x="7428950" y="2244440"/>
            <a:ext cx="1377276" cy="937330"/>
            <a:chOff x="4655487" y="2024433"/>
            <a:chExt cx="5220580" cy="2850711"/>
          </a:xfrm>
        </p:grpSpPr>
        <p:pic>
          <p:nvPicPr>
            <p:cNvPr id="56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4B384A3A-44CF-464F-BF28-6F51BB1D72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7892471-005C-4578-B5A0-6BA076CCB16F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D82F65-A5F3-4378-93FA-DE0098F6B927}"/>
              </a:ext>
            </a:extLst>
          </p:cNvPr>
          <p:cNvSpPr txBox="1"/>
          <p:nvPr/>
        </p:nvSpPr>
        <p:spPr>
          <a:xfrm>
            <a:off x="6921818" y="3403635"/>
            <a:ext cx="2391539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87C27E4F-CFE3-4723-96BE-219C91CB6CFC}"/>
              </a:ext>
            </a:extLst>
          </p:cNvPr>
          <p:cNvSpPr/>
          <p:nvPr/>
        </p:nvSpPr>
        <p:spPr>
          <a:xfrm rot="10800000">
            <a:off x="6492808" y="2618289"/>
            <a:ext cx="814079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05327C4B-A2BC-4558-B6EE-F4B51BB2D185}"/>
              </a:ext>
            </a:extLst>
          </p:cNvPr>
          <p:cNvSpPr/>
          <p:nvPr/>
        </p:nvSpPr>
        <p:spPr>
          <a:xfrm rot="10800000">
            <a:off x="4137220" y="2609815"/>
            <a:ext cx="789778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B8F16FD-A068-4577-99E7-2B901365EC92}"/>
              </a:ext>
            </a:extLst>
          </p:cNvPr>
          <p:cNvSpPr/>
          <p:nvPr/>
        </p:nvSpPr>
        <p:spPr>
          <a:xfrm rot="10800000">
            <a:off x="1659470" y="2573036"/>
            <a:ext cx="817094" cy="5062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A8BDE4A-E973-432F-A1A4-3316690CF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7819" y="1893924"/>
            <a:ext cx="1405228" cy="14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0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9401</TotalTime>
  <Words>863</Words>
  <Application>Microsoft Office PowerPoint</Application>
  <PresentationFormat>화면 슬라이드 쇼(4:3)</PresentationFormat>
  <Paragraphs>293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나눔바른고딕</vt:lpstr>
      <vt:lpstr>Arial</vt:lpstr>
      <vt:lpstr>a옛날목욕탕L</vt:lpstr>
      <vt:lpstr>Calibri</vt:lpstr>
      <vt:lpstr>Calibri Light</vt:lpstr>
      <vt:lpstr>Wingdings</vt:lpstr>
      <vt:lpstr>Yoon 윤고딕 530_TT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고재욱</cp:lastModifiedBy>
  <cp:revision>110</cp:revision>
  <dcterms:created xsi:type="dcterms:W3CDTF">2016-08-17T15:33:59Z</dcterms:created>
  <dcterms:modified xsi:type="dcterms:W3CDTF">2018-07-24T14:47:31Z</dcterms:modified>
</cp:coreProperties>
</file>