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2"/>
  </p:sldMasterIdLst>
  <p:notesMasterIdLst>
    <p:notesMasterId r:id="rId38"/>
  </p:notesMasterIdLst>
  <p:sldIdLst>
    <p:sldId id="266" r:id="rId3"/>
    <p:sldId id="292" r:id="rId4"/>
    <p:sldId id="265" r:id="rId5"/>
    <p:sldId id="306" r:id="rId6"/>
    <p:sldId id="289" r:id="rId7"/>
    <p:sldId id="302" r:id="rId8"/>
    <p:sldId id="303" r:id="rId9"/>
    <p:sldId id="304" r:id="rId10"/>
    <p:sldId id="281" r:id="rId11"/>
    <p:sldId id="313" r:id="rId12"/>
    <p:sldId id="307" r:id="rId13"/>
    <p:sldId id="321" r:id="rId14"/>
    <p:sldId id="322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14" r:id="rId28"/>
    <p:sldId id="331" r:id="rId29"/>
    <p:sldId id="344" r:id="rId30"/>
    <p:sldId id="298" r:id="rId31"/>
    <p:sldId id="291" r:id="rId32"/>
    <p:sldId id="308" r:id="rId33"/>
    <p:sldId id="327" r:id="rId34"/>
    <p:sldId id="283" r:id="rId35"/>
    <p:sldId id="285" r:id="rId36"/>
    <p:sldId id="290" r:id="rId37"/>
  </p:sldIdLst>
  <p:sldSz cx="10160000" cy="5715000"/>
  <p:notesSz cx="6858000" cy="9144000"/>
  <p:embeddedFontLst>
    <p:embeddedFont>
      <p:font typeface="Calibri Light" panose="020F0302020204030204" pitchFamily="34" charset="0"/>
      <p:regular r:id="rId39"/>
      <p: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맑은 고딕" panose="020B0503020000020004" pitchFamily="50" charset="-127"/>
      <p:regular r:id="rId45"/>
      <p:bold r:id="rId46"/>
    </p:embeddedFont>
    <p:embeddedFont>
      <p:font typeface="Yoon 윤고딕 530_TT" panose="020B0600000101010101" charset="-127"/>
      <p:regular r:id="rId47"/>
    </p:embeddedFont>
    <p:embeddedFont>
      <p:font typeface="a옛날목욕탕L" panose="02020600000000000000" pitchFamily="18" charset="-127"/>
      <p:regular r:id="rId48"/>
    </p:embeddedFont>
  </p:embeddedFontLst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522"/>
    <a:srgbClr val="F2685E"/>
    <a:srgbClr val="ADC900"/>
    <a:srgbClr val="0C2759"/>
    <a:srgbClr val="CDCDCD"/>
    <a:srgbClr val="FBCDC9"/>
    <a:srgbClr val="F8B0AA"/>
    <a:srgbClr val="D0D1D3"/>
    <a:srgbClr val="F9FFD5"/>
    <a:srgbClr val="618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86761" autoAdjust="0"/>
  </p:normalViewPr>
  <p:slideViewPr>
    <p:cSldViewPr>
      <p:cViewPr varScale="1">
        <p:scale>
          <a:sx n="57" d="100"/>
          <a:sy n="57" d="100"/>
        </p:scale>
        <p:origin x="58" y="840"/>
      </p:cViewPr>
      <p:guideLst>
        <p:guide orient="horz" pos="18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103C0-487C-4678-88EA-41B4FCDAEEDA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8F38-E2F8-4538-8C44-D092FEA57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35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저희 주제인 공장환경모니터링 사례들입니다</a:t>
            </a:r>
            <a:r>
              <a:rPr lang="en-US" altLang="ko-KR" dirty="0"/>
              <a:t>. </a:t>
            </a:r>
            <a:r>
              <a:rPr lang="ko-KR" altLang="en-US" dirty="0"/>
              <a:t>대부분 </a:t>
            </a:r>
            <a:r>
              <a:rPr lang="en-US" altLang="ko-KR" dirty="0"/>
              <a:t>IOT</a:t>
            </a:r>
            <a:r>
              <a:rPr lang="ko-KR" altLang="en-US" dirty="0"/>
              <a:t>센서들을 대량으로 여러 곳에 설치해 관제실에서 </a:t>
            </a:r>
            <a:endParaRPr lang="en-US" altLang="ko-KR" dirty="0"/>
          </a:p>
          <a:p>
            <a:r>
              <a:rPr lang="ko-KR" altLang="en-US" dirty="0"/>
              <a:t>감독할 수 있는 서비스를 제공하고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54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482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310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038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14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9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76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466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96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89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719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기능별로 구성한 시스템 시나리오입니다</a:t>
            </a:r>
            <a:r>
              <a:rPr lang="en-US" altLang="ko-KR" dirty="0"/>
              <a:t>. </a:t>
            </a:r>
            <a:r>
              <a:rPr lang="ko-KR" altLang="en-US" dirty="0"/>
              <a:t>먼저 모니터링은 </a:t>
            </a:r>
            <a:r>
              <a:rPr lang="en-US" altLang="ko-KR" dirty="0"/>
              <a:t>~~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134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94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613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개발환경입니다</a:t>
            </a:r>
            <a:r>
              <a:rPr lang="en-US" altLang="ko-KR" dirty="0"/>
              <a:t>. </a:t>
            </a:r>
            <a:r>
              <a:rPr lang="ko-KR" altLang="en-US" dirty="0"/>
              <a:t>통신 프로토콜은 </a:t>
            </a:r>
            <a:r>
              <a:rPr lang="en-US" altLang="ko-KR" dirty="0"/>
              <a:t>MQTT</a:t>
            </a:r>
            <a:r>
              <a:rPr lang="ko-KR" altLang="en-US" dirty="0"/>
              <a:t>이고 연결은 무선인터넷 환경에서 구현할 것입니다</a:t>
            </a:r>
            <a:r>
              <a:rPr lang="en-US" altLang="ko-KR" dirty="0"/>
              <a:t>. MQTT</a:t>
            </a:r>
            <a:r>
              <a:rPr lang="ko-KR" altLang="en-US" dirty="0"/>
              <a:t>브로커로 모스키토를 </a:t>
            </a:r>
            <a:r>
              <a:rPr lang="ko-KR" altLang="en-US" dirty="0" err="1"/>
              <a:t>라즈베리파이에</a:t>
            </a:r>
            <a:r>
              <a:rPr lang="ko-KR" altLang="en-US" dirty="0"/>
              <a:t> 설치할 것이고 </a:t>
            </a:r>
            <a:r>
              <a:rPr lang="en-US" altLang="ko-KR" dirty="0"/>
              <a:t>MQTT</a:t>
            </a:r>
            <a:r>
              <a:rPr lang="ko-KR" altLang="en-US" dirty="0"/>
              <a:t>클라이언트인 센서와 설비는 </a:t>
            </a:r>
            <a:r>
              <a:rPr lang="en-US" altLang="ko-KR" dirty="0" err="1"/>
              <a:t>nodeMCU</a:t>
            </a:r>
            <a:r>
              <a:rPr lang="ko-KR" altLang="en-US" dirty="0"/>
              <a:t>보드 위에 모듈들을 설치할 계획입니다</a:t>
            </a:r>
            <a:r>
              <a:rPr lang="en-US" altLang="ko-KR" dirty="0"/>
              <a:t>. </a:t>
            </a:r>
            <a:r>
              <a:rPr lang="ko-KR" altLang="en-US" dirty="0"/>
              <a:t>웹서버와 모바일 환경은 </a:t>
            </a:r>
            <a:r>
              <a:rPr lang="en-US" altLang="ko-KR" dirty="0" err="1"/>
              <a:t>nodejs</a:t>
            </a:r>
            <a:r>
              <a:rPr lang="ko-KR" altLang="en-US" dirty="0"/>
              <a:t>를 사용해 구현할 것입니다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761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기능은 설비를 수동으로 제어하는 기능입니다</a:t>
            </a:r>
            <a:r>
              <a:rPr lang="en-US" altLang="ko-KR" dirty="0"/>
              <a:t>. </a:t>
            </a:r>
            <a:r>
              <a:rPr lang="ko-KR" altLang="en-US" dirty="0"/>
              <a:t>웹이나 모바일이 클라이언트로 </a:t>
            </a:r>
            <a:r>
              <a:rPr lang="ko-KR" altLang="en-US" dirty="0" err="1"/>
              <a:t>라즈베리파이</a:t>
            </a:r>
            <a:r>
              <a:rPr lang="ko-KR" altLang="en-US" dirty="0"/>
              <a:t> 브로커를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244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913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전체적인 시스템 구성도 입니다</a:t>
            </a:r>
            <a:r>
              <a:rPr lang="en-US" altLang="ko-KR" dirty="0"/>
              <a:t>. </a:t>
            </a:r>
            <a:r>
              <a:rPr lang="ko-KR" altLang="en-US" dirty="0"/>
              <a:t>먼저 작업장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3</a:t>
            </a:r>
            <a:r>
              <a:rPr lang="ko-KR" altLang="en-US" dirty="0"/>
              <a:t>까지 총 </a:t>
            </a:r>
            <a:r>
              <a:rPr lang="ko-KR" altLang="en-US" dirty="0" err="1"/>
              <a:t>세곳의</a:t>
            </a:r>
            <a:r>
              <a:rPr lang="ko-KR" altLang="en-US" dirty="0"/>
              <a:t> 작업장을 각각 관리하는 구조이며 작업장 하나당 센서보드와 설비보드를 부착할 계획입니다</a:t>
            </a:r>
            <a:r>
              <a:rPr lang="en-US" altLang="ko-KR" dirty="0"/>
              <a:t>. </a:t>
            </a:r>
            <a:r>
              <a:rPr lang="ko-KR" altLang="en-US" dirty="0"/>
              <a:t>관측된 </a:t>
            </a:r>
            <a:r>
              <a:rPr lang="ko-KR" altLang="en-US" dirty="0" err="1"/>
              <a:t>센서값들은</a:t>
            </a:r>
            <a:r>
              <a:rPr lang="ko-KR" altLang="en-US" dirty="0"/>
              <a:t> 브로커인 </a:t>
            </a:r>
            <a:r>
              <a:rPr lang="ko-KR" altLang="en-US" dirty="0" err="1"/>
              <a:t>라즈베리파이를</a:t>
            </a:r>
            <a:r>
              <a:rPr lang="ko-KR" altLang="en-US" dirty="0"/>
              <a:t> 통해 관제실 웹서버와 모바일 폰으로 전송됩니다</a:t>
            </a:r>
            <a:r>
              <a:rPr lang="en-US" altLang="ko-KR" dirty="0"/>
              <a:t>. </a:t>
            </a:r>
            <a:r>
              <a:rPr lang="ko-KR" altLang="en-US" dirty="0" err="1"/>
              <a:t>예를들어</a:t>
            </a:r>
            <a:r>
              <a:rPr lang="ko-KR" altLang="en-US" dirty="0"/>
              <a:t> 관리자가 모바일 폰으로 온도 </a:t>
            </a:r>
            <a:r>
              <a:rPr lang="ko-KR" altLang="en-US" dirty="0" err="1"/>
              <a:t>임계값을</a:t>
            </a:r>
            <a:r>
              <a:rPr lang="ko-KR" altLang="en-US" dirty="0"/>
              <a:t> </a:t>
            </a:r>
            <a:r>
              <a:rPr lang="en-US" altLang="ko-KR" dirty="0"/>
              <a:t>30</a:t>
            </a:r>
            <a:r>
              <a:rPr lang="ko-KR" altLang="en-US" dirty="0"/>
              <a:t>도로 설정할 경우 </a:t>
            </a:r>
            <a:r>
              <a:rPr lang="en-US" altLang="ko-KR" dirty="0"/>
              <a:t>30</a:t>
            </a:r>
            <a:r>
              <a:rPr lang="ko-KR" altLang="en-US" dirty="0"/>
              <a:t>도 이상이 되면 환풍기 설비가 자동으로 제어됩니다</a:t>
            </a:r>
            <a:r>
              <a:rPr lang="en-US" altLang="ko-KR" dirty="0"/>
              <a:t>. </a:t>
            </a:r>
            <a:r>
              <a:rPr lang="ko-KR" altLang="en-US" dirty="0" err="1"/>
              <a:t>모바일폰과</a:t>
            </a:r>
            <a:r>
              <a:rPr lang="ko-KR" altLang="en-US" dirty="0"/>
              <a:t> 웹서버에서 설비를 수동으로 제어할 수도 있습니다</a:t>
            </a:r>
            <a:r>
              <a:rPr lang="en-US" altLang="ko-KR" dirty="0"/>
              <a:t>. </a:t>
            </a:r>
            <a:r>
              <a:rPr lang="ko-KR" altLang="en-US" dirty="0"/>
              <a:t>모든 통신 프로토콜은 </a:t>
            </a:r>
            <a:r>
              <a:rPr lang="en-US" altLang="ko-KR" dirty="0"/>
              <a:t>MQTT</a:t>
            </a:r>
            <a:r>
              <a:rPr lang="ko-KR" altLang="en-US" dirty="0"/>
              <a:t>를 사용하고 무선 인터넷 환경에서 구현할 계획입니다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56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550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837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2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6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3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31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22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61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3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11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1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2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9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23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E029A-0FF7-4921-B945-4BFF4676B09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5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761970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certainlog.wordpress.com/2015/05/16/raspberrypi-raspbian-image/" TargetMode="External"/><Relationship Id="rId2" Type="http://schemas.openxmlformats.org/officeDocument/2006/relationships/hyperlink" Target="http://deneb21.tistory.com/m/345?category=654228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1073" y="1898202"/>
            <a:ext cx="6300700" cy="123110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MQTT </a:t>
            </a:r>
            <a:r>
              <a:rPr lang="ko-KR" altLang="en-US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프로토콜을 기반으로 한 공장 환경관리 시스템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63676" y="3204877"/>
            <a:ext cx="5724636" cy="84671"/>
            <a:chOff x="2385130" y="548680"/>
            <a:chExt cx="2488465" cy="1836204"/>
          </a:xfrm>
        </p:grpSpPr>
        <p:sp>
          <p:nvSpPr>
            <p:cNvPr id="5" name="직사각형 4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00BF218-5667-43E3-8957-50CFB4B3360E}"/>
              </a:ext>
            </a:extLst>
          </p:cNvPr>
          <p:cNvSpPr txBox="1"/>
          <p:nvPr/>
        </p:nvSpPr>
        <p:spPr>
          <a:xfrm>
            <a:off x="3893369" y="3937620"/>
            <a:ext cx="237326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dist"/>
            <a:r>
              <a:rPr lang="en-US" altLang="ko-KR" sz="2000" b="1" spc="-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2013156001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고재욱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dist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2015154010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김혜정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3F2556-C8C8-488B-9B8A-333A9404B020}"/>
              </a:ext>
            </a:extLst>
          </p:cNvPr>
          <p:cNvSpPr txBox="1"/>
          <p:nvPr/>
        </p:nvSpPr>
        <p:spPr>
          <a:xfrm>
            <a:off x="1518607" y="1590425"/>
            <a:ext cx="2373261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2018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종합설계</a:t>
            </a:r>
          </a:p>
        </p:txBody>
      </p:sp>
    </p:spTree>
    <p:extLst>
      <p:ext uri="{BB962C8B-B14F-4D97-AF65-F5344CB8AC3E}">
        <p14:creationId xmlns:p14="http://schemas.microsoft.com/office/powerpoint/2010/main" val="2126364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401242" y="359286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50E20A-1D6A-4E09-98A4-57B9E0EFC735}"/>
              </a:ext>
            </a:extLst>
          </p:cNvPr>
          <p:cNvSpPr/>
          <p:nvPr/>
        </p:nvSpPr>
        <p:spPr>
          <a:xfrm>
            <a:off x="1767632" y="1138766"/>
            <a:ext cx="6389562" cy="283485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FD6B87-6194-43EC-BDB0-D7DEE53D7908}"/>
              </a:ext>
            </a:extLst>
          </p:cNvPr>
          <p:cNvSpPr/>
          <p:nvPr/>
        </p:nvSpPr>
        <p:spPr>
          <a:xfrm>
            <a:off x="2002806" y="2066026"/>
            <a:ext cx="864096" cy="468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</a:t>
            </a:r>
          </a:p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B393B8-DC68-4E1D-BD8C-EFBC483796AA}"/>
              </a:ext>
            </a:extLst>
          </p:cNvPr>
          <p:cNvSpPr/>
          <p:nvPr/>
        </p:nvSpPr>
        <p:spPr>
          <a:xfrm>
            <a:off x="4739110" y="2094325"/>
            <a:ext cx="864096" cy="4680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MQTT</a:t>
            </a:r>
          </a:p>
          <a:p>
            <a:pPr algn="ctr"/>
            <a:r>
              <a:rPr lang="en-US" altLang="ko-KR" dirty="0"/>
              <a:t>Broker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0CB276-1CA9-4A16-AD60-1ECB459863A6}"/>
              </a:ext>
            </a:extLst>
          </p:cNvPr>
          <p:cNvSpPr/>
          <p:nvPr/>
        </p:nvSpPr>
        <p:spPr>
          <a:xfrm>
            <a:off x="6939671" y="1444289"/>
            <a:ext cx="864096" cy="468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Sensor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AD02D7-CC76-4151-B562-92C76FFAF697}"/>
              </a:ext>
            </a:extLst>
          </p:cNvPr>
          <p:cNvSpPr/>
          <p:nvPr/>
        </p:nvSpPr>
        <p:spPr>
          <a:xfrm>
            <a:off x="6845143" y="3137303"/>
            <a:ext cx="864096" cy="468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Facility</a:t>
            </a:r>
            <a:endParaRPr lang="ko-KR" altLang="en-US" dirty="0"/>
          </a:p>
        </p:txBody>
      </p:sp>
      <p:sp>
        <p:nvSpPr>
          <p:cNvPr id="3" name="화살표: 왼쪽/오른쪽 2">
            <a:extLst>
              <a:ext uri="{FF2B5EF4-FFF2-40B4-BE49-F238E27FC236}">
                <a16:creationId xmlns:a16="http://schemas.microsoft.com/office/drawing/2014/main" id="{51E46606-D746-4AF5-98D8-C2E14EE3E5F4}"/>
              </a:ext>
            </a:extLst>
          </p:cNvPr>
          <p:cNvSpPr/>
          <p:nvPr/>
        </p:nvSpPr>
        <p:spPr>
          <a:xfrm rot="20371351">
            <a:off x="5679428" y="1861456"/>
            <a:ext cx="1240444" cy="2481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/오른쪽 15">
            <a:extLst>
              <a:ext uri="{FF2B5EF4-FFF2-40B4-BE49-F238E27FC236}">
                <a16:creationId xmlns:a16="http://schemas.microsoft.com/office/drawing/2014/main" id="{C539A555-421E-4579-86D6-98C9B80B2BC4}"/>
              </a:ext>
            </a:extLst>
          </p:cNvPr>
          <p:cNvSpPr/>
          <p:nvPr/>
        </p:nvSpPr>
        <p:spPr>
          <a:xfrm rot="2011228">
            <a:off x="5621621" y="2706162"/>
            <a:ext cx="1240444" cy="2481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왼쪽/오른쪽 16">
            <a:extLst>
              <a:ext uri="{FF2B5EF4-FFF2-40B4-BE49-F238E27FC236}">
                <a16:creationId xmlns:a16="http://schemas.microsoft.com/office/drawing/2014/main" id="{BEF150FB-BD4F-4897-8017-986C5C79BE5F}"/>
              </a:ext>
            </a:extLst>
          </p:cNvPr>
          <p:cNvSpPr/>
          <p:nvPr/>
        </p:nvSpPr>
        <p:spPr>
          <a:xfrm>
            <a:off x="3137937" y="2211321"/>
            <a:ext cx="1337764" cy="239398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A77132A-B61D-4902-B755-CAA3392981D9}"/>
              </a:ext>
            </a:extLst>
          </p:cNvPr>
          <p:cNvSpPr/>
          <p:nvPr/>
        </p:nvSpPr>
        <p:spPr>
          <a:xfrm>
            <a:off x="4518226" y="2227482"/>
            <a:ext cx="209831" cy="1907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6">
            <a:extLst>
              <a:ext uri="{FF2B5EF4-FFF2-40B4-BE49-F238E27FC236}">
                <a16:creationId xmlns:a16="http://schemas.microsoft.com/office/drawing/2014/main" id="{60BBD9DF-5E4B-4D10-B934-544E359CABE5}"/>
              </a:ext>
            </a:extLst>
          </p:cNvPr>
          <p:cNvSpPr/>
          <p:nvPr/>
        </p:nvSpPr>
        <p:spPr>
          <a:xfrm>
            <a:off x="4739110" y="3292275"/>
            <a:ext cx="944995" cy="540060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Cloud</a:t>
            </a:r>
            <a:endParaRPr lang="ko-KR" altLang="en-US" dirty="0"/>
          </a:p>
        </p:txBody>
      </p: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F0387396-0C3F-48AD-A020-4A1F7C5B54A6}"/>
              </a:ext>
            </a:extLst>
          </p:cNvPr>
          <p:cNvSpPr/>
          <p:nvPr/>
        </p:nvSpPr>
        <p:spPr>
          <a:xfrm rot="5400000">
            <a:off x="4999303" y="2953641"/>
            <a:ext cx="397937" cy="214941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8D367F9-A47B-4933-A16E-75E9557DA7FA}"/>
              </a:ext>
            </a:extLst>
          </p:cNvPr>
          <p:cNvSpPr/>
          <p:nvPr/>
        </p:nvSpPr>
        <p:spPr>
          <a:xfrm>
            <a:off x="2882489" y="2235648"/>
            <a:ext cx="209831" cy="1907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E24257A-87B9-4DA2-9F18-3A67B76FC0E8}"/>
              </a:ext>
            </a:extLst>
          </p:cNvPr>
          <p:cNvSpPr/>
          <p:nvPr/>
        </p:nvSpPr>
        <p:spPr>
          <a:xfrm>
            <a:off x="5095911" y="2579912"/>
            <a:ext cx="209831" cy="1907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4FE355-F1D9-4F25-90DE-EF63D5E617CB}"/>
              </a:ext>
            </a:extLst>
          </p:cNvPr>
          <p:cNvSpPr txBox="1"/>
          <p:nvPr/>
        </p:nvSpPr>
        <p:spPr>
          <a:xfrm>
            <a:off x="6059665" y="2218172"/>
            <a:ext cx="1171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MQTT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86A5E4-9B6A-41B3-BC06-A27BB674D820}"/>
              </a:ext>
            </a:extLst>
          </p:cNvPr>
          <p:cNvSpPr txBox="1"/>
          <p:nvPr/>
        </p:nvSpPr>
        <p:spPr>
          <a:xfrm>
            <a:off x="3415532" y="1875879"/>
            <a:ext cx="1171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HTTP</a:t>
            </a:r>
            <a:endParaRPr lang="ko-KR" altLang="en-US" sz="20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97B04D3-82BE-45E8-9B15-DFF0FCECD3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217" y="1237320"/>
            <a:ext cx="241099" cy="24109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7789938-63F9-46FB-87D1-B4FB850E91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584" y="2896204"/>
            <a:ext cx="241099" cy="24109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0B8930C-4F70-4AF6-8E27-63B07BAE75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656" y="1868510"/>
            <a:ext cx="241099" cy="24109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087BDC5-2465-4607-9FBE-BFA02EA4B7E7}"/>
              </a:ext>
            </a:extLst>
          </p:cNvPr>
          <p:cNvSpPr txBox="1"/>
          <p:nvPr/>
        </p:nvSpPr>
        <p:spPr>
          <a:xfrm>
            <a:off x="-212881" y="4225988"/>
            <a:ext cx="10350588" cy="110799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센서 정보 송신과  설비제어는  </a:t>
            </a:r>
            <a:r>
              <a:rPr lang="en-US" altLang="ko-KR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MQTT </a:t>
            </a:r>
            <a:r>
              <a:rPr lang="ko-KR" altLang="en-US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프로토콜로</a:t>
            </a:r>
            <a:endParaRPr lang="en-US" altLang="ko-KR" sz="2400" b="1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en-US" altLang="ko-KR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MQTT</a:t>
            </a:r>
            <a:r>
              <a:rPr lang="ko-KR" altLang="en-US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서버에서  중앙관제 웹 페이지로의  송수신은  </a:t>
            </a:r>
            <a:r>
              <a:rPr lang="en-US" altLang="ko-KR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HTTP</a:t>
            </a:r>
            <a:r>
              <a:rPr lang="ko-KR" altLang="en-US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프로토콜로 </a:t>
            </a:r>
            <a:endParaRPr lang="en-US" altLang="ko-KR" sz="2400" b="1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ko-KR" altLang="en-US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무선 양방향 시스템 구현 </a:t>
            </a:r>
            <a:endParaRPr lang="en-US" altLang="ko-KR" sz="2400" b="1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FEDFE4-0E48-4D59-AA44-4C37896AD8FB}"/>
              </a:ext>
            </a:extLst>
          </p:cNvPr>
          <p:cNvSpPr txBox="1"/>
          <p:nvPr/>
        </p:nvSpPr>
        <p:spPr>
          <a:xfrm>
            <a:off x="4134564" y="2535511"/>
            <a:ext cx="1171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웹소켓</a:t>
            </a:r>
            <a:endParaRPr lang="ko-KR" altLang="en-US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3C3274-FC39-4F49-AB15-3743F6FBCE20}"/>
              </a:ext>
            </a:extLst>
          </p:cNvPr>
          <p:cNvSpPr txBox="1"/>
          <p:nvPr/>
        </p:nvSpPr>
        <p:spPr>
          <a:xfrm>
            <a:off x="2506731" y="2534078"/>
            <a:ext cx="117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JAVA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MQTT </a:t>
            </a:r>
          </a:p>
          <a:p>
            <a:pPr algn="ctr"/>
            <a:r>
              <a:rPr lang="en-US" altLang="ko-KR" sz="1400" b="1" dirty="0"/>
              <a:t>Library</a:t>
            </a:r>
            <a:endParaRPr lang="ko-KR" altLang="en-US" sz="1400" b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</p:spTree>
    <p:extLst>
      <p:ext uri="{BB962C8B-B14F-4D97-AF65-F5344CB8AC3E}">
        <p14:creationId xmlns:p14="http://schemas.microsoft.com/office/powerpoint/2010/main" val="127880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401242" y="359286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50E20A-1D6A-4E09-98A4-57B9E0EFC735}"/>
              </a:ext>
            </a:extLst>
          </p:cNvPr>
          <p:cNvSpPr/>
          <p:nvPr/>
        </p:nvSpPr>
        <p:spPr>
          <a:xfrm>
            <a:off x="219460" y="1138766"/>
            <a:ext cx="9721080" cy="4419034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8B70A6A-8711-49ED-8BB6-FD3B2A41624A}"/>
              </a:ext>
            </a:extLst>
          </p:cNvPr>
          <p:cNvSpPr txBox="1"/>
          <p:nvPr/>
        </p:nvSpPr>
        <p:spPr>
          <a:xfrm>
            <a:off x="4908621" y="1870953"/>
            <a:ext cx="4716524" cy="2954655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기능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: 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작업장 별 실시간  상황 모니터링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센서 값 설정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설비 수동 컨트롤</a:t>
            </a:r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나타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B0600000101010101" charset="-127"/>
                <a:ea typeface="Yoon 윤고딕 530_TT" panose="020B0600000101010101" charset="-127"/>
              </a:rPr>
              <a:t>낼 정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보 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설비정보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센서정보 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온도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습도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조도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공기 질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필요기술 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java script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Eclipse </a:t>
            </a:r>
            <a:r>
              <a:rPr lang="en-US" altLang="ko-KR" sz="2400" spc="-36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Paho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, node . </a:t>
            </a:r>
            <a:r>
              <a:rPr lang="en-US" altLang="ko-KR" sz="2400" spc="-36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js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로 웹페이지 제작</a:t>
            </a:r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71E7DB-2754-4522-8B57-375B62A85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93" y="1464843"/>
            <a:ext cx="4074021" cy="33607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CB2591-AD3D-48F8-836F-5E59DAB46809}"/>
              </a:ext>
            </a:extLst>
          </p:cNvPr>
          <p:cNvSpPr txBox="1"/>
          <p:nvPr/>
        </p:nvSpPr>
        <p:spPr>
          <a:xfrm>
            <a:off x="681953" y="4945671"/>
            <a:ext cx="3390312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환경관리 </a:t>
            </a:r>
            <a:r>
              <a:rPr lang="ko-KR" altLang="en-US" sz="2800" b="1" spc="-36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웹페이지</a:t>
            </a:r>
            <a:endParaRPr lang="en-US" altLang="ko-KR" sz="2800" b="1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2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504D51-7DF5-41F6-8742-ABEED127FA35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1223C2-7EDF-48AC-88D9-52890F683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77515"/>
              </p:ext>
            </p:extLst>
          </p:nvPr>
        </p:nvGraphicFramePr>
        <p:xfrm>
          <a:off x="1119560" y="1741376"/>
          <a:ext cx="7128792" cy="2019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2868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5925924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88843">
                <a:tc gridSpan="2"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Client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클래스</a:t>
                      </a:r>
                      <a:endParaRPr lang="en-US" altLang="ko-KR" sz="14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87988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Client.method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atin typeface="+mn-ea"/>
                          <a:ea typeface="+mn-ea"/>
                        </a:rPr>
                        <a:t> host, name, </a:t>
                      </a:r>
                      <a:r>
                        <a:rPr lang="en-US" altLang="ko-KR" sz="1400" spc="0" dirty="0" err="1">
                          <a:latin typeface="+mn-ea"/>
                          <a:ea typeface="+mn-ea"/>
                        </a:rPr>
                        <a:t>loacation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78982"/>
                  </a:ext>
                </a:extLst>
              </a:tr>
              <a:tr h="4639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>
                          <a:latin typeface="+mj-ea"/>
                          <a:ea typeface="+mj-ea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search_client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search_publish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search_subscribe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79714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클라이언트와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MQTT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서버가 통신할 때 사용하는 클래스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42FF2D-EAC0-4376-9D27-36D43FD325F1}"/>
              </a:ext>
            </a:extLst>
          </p:cNvPr>
          <p:cNvSpPr txBox="1"/>
          <p:nvPr/>
        </p:nvSpPr>
        <p:spPr>
          <a:xfrm>
            <a:off x="291468" y="1215963"/>
            <a:ext cx="492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API</a:t>
            </a:r>
            <a:endParaRPr lang="ko-KR" altLang="en-US" sz="1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D9D7A7-8D5D-4AC4-8176-7578AE9E19E9}"/>
              </a:ext>
            </a:extLst>
          </p:cNvPr>
          <p:cNvSpPr/>
          <p:nvPr/>
        </p:nvSpPr>
        <p:spPr>
          <a:xfrm>
            <a:off x="874015" y="3760692"/>
            <a:ext cx="8958513" cy="141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Client.search_client</a:t>
            </a:r>
            <a:r>
              <a:rPr lang="en-US" altLang="ko-KR" sz="1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() : </a:t>
            </a:r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브로커에 연결된 클라이언트들의 정보를 출력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Client.search_publish</a:t>
            </a:r>
            <a:r>
              <a:rPr lang="en-US" altLang="ko-KR" sz="1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() :</a:t>
            </a:r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각 클라이언트의 발행 정보 출력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Client.search_subscribe</a:t>
            </a:r>
            <a:r>
              <a:rPr lang="en-US" altLang="ko-KR" sz="1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() : </a:t>
            </a:r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각 클라이언트의 구독 정보 출력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094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73224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504D51-7DF5-41F6-8742-ABEED127FA35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1223C2-7EDF-48AC-88D9-52890F683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302480"/>
              </p:ext>
            </p:extLst>
          </p:nvPr>
        </p:nvGraphicFramePr>
        <p:xfrm>
          <a:off x="1155564" y="1428217"/>
          <a:ext cx="6620792" cy="1684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160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boolean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con_facility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(String facility,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con_set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리턴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실패 시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0,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성공 시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85939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매개변수로 어떤 설비인지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설비를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on/off </a:t>
                      </a:r>
                      <a:r>
                        <a:rPr lang="ko-KR" altLang="en-US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할것인지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여부를 </a:t>
                      </a:r>
                      <a:r>
                        <a:rPr lang="ko-KR" altLang="en-US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입력받고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mqtt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메시지를 브로커에 발행함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con_facility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(“fan”,1)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1683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4B649C7-06B0-4773-9C64-E18A365F4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349806"/>
              </p:ext>
            </p:extLst>
          </p:nvPr>
        </p:nvGraphicFramePr>
        <p:xfrm>
          <a:off x="1155564" y="3402357"/>
          <a:ext cx="6620792" cy="1555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160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boolean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set_qos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(Client name,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qos_level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) 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리턴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실패 시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0,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성공 시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85939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매개변수로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mqtt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Client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qos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level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을 받아서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mqtt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메시지를 발행함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set_qos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("nodeMCU_1", 0)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16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501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8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E9688F7-16DA-457B-9669-B20EA18AA727}"/>
              </a:ext>
            </a:extLst>
          </p:cNvPr>
          <p:cNvSpPr txBox="1"/>
          <p:nvPr/>
        </p:nvSpPr>
        <p:spPr>
          <a:xfrm>
            <a:off x="4652505" y="2168278"/>
            <a:ext cx="5152008" cy="221599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모듈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명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: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조도 센서</a:t>
            </a:r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기능 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외부 밝기를 측정한 뒤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주기적으로 밝기 값을 송신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이에 따라 내부 조명을 조절</a:t>
            </a:r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필요기술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MQTT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브로커와의 송수신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504D51-7DF5-41F6-8742-ABEED127FA35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485E50-AEB9-4C74-9C92-576379C5B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26" y="1347546"/>
            <a:ext cx="4046727" cy="385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31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8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504D51-7DF5-41F6-8742-ABEED127FA35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1223C2-7EDF-48AC-88D9-52890F683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947385"/>
              </p:ext>
            </p:extLst>
          </p:nvPr>
        </p:nvGraphicFramePr>
        <p:xfrm>
          <a:off x="984782" y="3505573"/>
          <a:ext cx="7920880" cy="1555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03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6805677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bool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pub_light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(double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lignt_lux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리턴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성공 시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1, </a:t>
                      </a:r>
                      <a:r>
                        <a:rPr lang="ko-KR" altLang="en-US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실패시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85939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조도센서값에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따라 전등 밝기 조절을 브로커에게 요청하는 함수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pub_light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(26.1);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1683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4C88BA9-5F85-4003-8730-7859FA6622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84782" y="1560900"/>
          <a:ext cx="7920880" cy="1555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03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6805677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double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cal_light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(double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light_param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리턴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lux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단위로 계산된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double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값</a:t>
                      </a:r>
                      <a:endParaRPr lang="en-US" altLang="ko-KR" sz="14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85939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조도센서 수치를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lux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단위로 환산해 주는 함수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cal_lux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(6526.2);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16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633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8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E9688F7-16DA-457B-9669-B20EA18AA727}"/>
              </a:ext>
            </a:extLst>
          </p:cNvPr>
          <p:cNvSpPr txBox="1"/>
          <p:nvPr/>
        </p:nvSpPr>
        <p:spPr>
          <a:xfrm>
            <a:off x="4503936" y="1993405"/>
            <a:ext cx="5152008" cy="221599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모듈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명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: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조명</a:t>
            </a:r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기능 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조도센서에서 받은 데이터를 바탕으로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밝기에 따라 조명을 자동으로 조절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수동제어도 가능</a:t>
            </a:r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필요기술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MQTT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브로커와의 송수신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504D51-7DF5-41F6-8742-ABEED127FA35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D2A95B-9937-4C55-A41F-6E7D87242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28" y="1228400"/>
            <a:ext cx="34861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70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FA63AD1-C472-4C38-BEEB-1910B3C3BA3B}"/>
              </a:ext>
            </a:extLst>
          </p:cNvPr>
          <p:cNvGrpSpPr/>
          <p:nvPr/>
        </p:nvGrpSpPr>
        <p:grpSpPr>
          <a:xfrm>
            <a:off x="533513" y="902549"/>
            <a:ext cx="3669422" cy="84671"/>
            <a:chOff x="2385130" y="548680"/>
            <a:chExt cx="2488465" cy="18362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7EF8FFD-488E-4365-88A6-8D6D36BE0FA2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930A578-F5B5-454D-97B3-7BEB5DE6BD6D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4809598-0F14-4453-BE83-906519F44E42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E66D4E6-1CB8-4022-9FCF-5A9D5CEE90E6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BC40D0-ABA3-42C1-8124-CDDAE5FBBFA6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27C2FCA-2A0B-4961-8449-761F1A477F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9560" y="1720903"/>
          <a:ext cx="7920880" cy="1555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03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6805677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bool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on_light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()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리턴 값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성공 시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1,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실패 시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85939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센서 모듈에서 데이터를 수신한 뒤 설비를 제어하기 위해 작동하는 함수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on_light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();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1683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0770F1-B992-4D6F-A85D-AF7A2B7D4E0C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</p:spTree>
    <p:extLst>
      <p:ext uri="{BB962C8B-B14F-4D97-AF65-F5344CB8AC3E}">
        <p14:creationId xmlns:p14="http://schemas.microsoft.com/office/powerpoint/2010/main" val="3117484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8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E9688F7-16DA-457B-9669-B20EA18AA727}"/>
              </a:ext>
            </a:extLst>
          </p:cNvPr>
          <p:cNvSpPr txBox="1"/>
          <p:nvPr/>
        </p:nvSpPr>
        <p:spPr>
          <a:xfrm>
            <a:off x="5163911" y="1849389"/>
            <a:ext cx="4860540" cy="258532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모듈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명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: </a:t>
            </a:r>
            <a:r>
              <a:rPr lang="ko-KR" altLang="en-US" sz="2400" spc="-36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온습도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Co2,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유해가스 센서</a:t>
            </a:r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기능 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작업장 내부의 </a:t>
            </a:r>
            <a:r>
              <a:rPr lang="ko-KR" altLang="en-US" sz="2400" spc="-36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온습도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Co2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농도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가연성가스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(LPG)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농도를 </a:t>
            </a:r>
            <a:r>
              <a:rPr lang="ko-KR" altLang="en-US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측정해 </a:t>
            </a:r>
            <a:r>
              <a:rPr lang="en-US" altLang="ko-KR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주기적으로 데이터를 송신</a:t>
            </a:r>
            <a:r>
              <a:rPr lang="en-US" altLang="ko-KR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이에 따라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환풍기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spc="-36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경보음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spc="-36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경보등이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작동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</a:p>
          <a:p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필요기술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MQTT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브로커와의 송수신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504D51-7DF5-41F6-8742-ABEED127FA35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00F2F1-DD22-4E07-9792-D7573C535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86" y="1442713"/>
            <a:ext cx="486054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4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8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504D51-7DF5-41F6-8742-ABEED127FA35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1223C2-7EDF-48AC-88D9-52890F6839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55564" y="1428218"/>
          <a:ext cx="6620792" cy="1555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160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+mj-ea"/>
                          <a:ea typeface="+mj-ea"/>
                        </a:rPr>
                        <a:t>형식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fr-FR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double cal_hum(double temp, double hum)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리턴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상대습도로 계산된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double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값</a:t>
                      </a:r>
                      <a:endParaRPr lang="en-US" altLang="ko-KR" sz="14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85939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온도 값과 습도 값을 이용한 계산식을 통해 상대습도를 구함</a:t>
                      </a:r>
                      <a:endParaRPr lang="ko-KR" altLang="en-US" sz="1400" kern="1200" spc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cal_hum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(23, 34.5);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1683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4B649C7-06B0-4773-9C64-E18A365F48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55564" y="3402358"/>
          <a:ext cx="6768752" cy="1555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992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5815760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double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cal_real_hum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(double temp, double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num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리턴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실효습도로 계산된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double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값</a:t>
                      </a:r>
                      <a:endParaRPr lang="en-US" altLang="ko-KR" sz="14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85939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온도 값과 습도 값을 이용한 계산식을 통해 실효습도를 구함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cal_real_hum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(23,34.5);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16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68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A6E7E50B-746D-4041-81C8-4D0D43A1CAA0}"/>
              </a:ext>
            </a:extLst>
          </p:cNvPr>
          <p:cNvSpPr/>
          <p:nvPr/>
        </p:nvSpPr>
        <p:spPr>
          <a:xfrm>
            <a:off x="873229" y="1643418"/>
            <a:ext cx="216024" cy="212662"/>
          </a:xfrm>
          <a:prstGeom prst="ellipse">
            <a:avLst/>
          </a:prstGeom>
          <a:solidFill>
            <a:srgbClr val="618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276CF65-F9A2-46C6-A886-AB64BFEA76CB}"/>
              </a:ext>
            </a:extLst>
          </p:cNvPr>
          <p:cNvSpPr/>
          <p:nvPr/>
        </p:nvSpPr>
        <p:spPr>
          <a:xfrm>
            <a:off x="866433" y="2813694"/>
            <a:ext cx="216024" cy="212662"/>
          </a:xfrm>
          <a:prstGeom prst="ellipse">
            <a:avLst/>
          </a:prstGeom>
          <a:solidFill>
            <a:srgbClr val="AD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91459EA-C5C3-48E6-BBCD-1EE1845285ED}"/>
              </a:ext>
            </a:extLst>
          </p:cNvPr>
          <p:cNvSpPr/>
          <p:nvPr/>
        </p:nvSpPr>
        <p:spPr>
          <a:xfrm>
            <a:off x="6195225" y="2952757"/>
            <a:ext cx="216024" cy="212662"/>
          </a:xfrm>
          <a:prstGeom prst="ellipse">
            <a:avLst/>
          </a:prstGeom>
          <a:solidFill>
            <a:srgbClr val="F26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F15935-7D34-4EF9-ABB1-7D47BE9FF0B9}"/>
              </a:ext>
            </a:extLst>
          </p:cNvPr>
          <p:cNvSpPr txBox="1"/>
          <p:nvPr/>
        </p:nvSpPr>
        <p:spPr>
          <a:xfrm>
            <a:off x="1089658" y="1561356"/>
            <a:ext cx="2514178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종합설계 개요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6D81F3-1F8A-4D7F-8CF5-4507CBBB0C6B}"/>
              </a:ext>
            </a:extLst>
          </p:cNvPr>
          <p:cNvSpPr/>
          <p:nvPr/>
        </p:nvSpPr>
        <p:spPr>
          <a:xfrm>
            <a:off x="866433" y="2236116"/>
            <a:ext cx="216024" cy="212662"/>
          </a:xfrm>
          <a:prstGeom prst="ellipse">
            <a:avLst/>
          </a:prstGeom>
          <a:solidFill>
            <a:srgbClr val="618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DD7289-0C3B-4D58-8F5E-785AF6545EED}"/>
              </a:ext>
            </a:extLst>
          </p:cNvPr>
          <p:cNvSpPr txBox="1"/>
          <p:nvPr/>
        </p:nvSpPr>
        <p:spPr>
          <a:xfrm>
            <a:off x="1053815" y="2714645"/>
            <a:ext cx="2874057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시나리오 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ACC0F41-2FD3-4403-945A-4EB22E2A88E1}"/>
              </a:ext>
            </a:extLst>
          </p:cNvPr>
          <p:cNvSpPr/>
          <p:nvPr/>
        </p:nvSpPr>
        <p:spPr>
          <a:xfrm>
            <a:off x="6201089" y="1671942"/>
            <a:ext cx="216024" cy="2126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42DD53-6FAC-413D-8681-196F6229947F}"/>
              </a:ext>
            </a:extLst>
          </p:cNvPr>
          <p:cNvSpPr txBox="1"/>
          <p:nvPr/>
        </p:nvSpPr>
        <p:spPr>
          <a:xfrm>
            <a:off x="6495205" y="1547500"/>
            <a:ext cx="2257203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7.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개발 방법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591DF4-81A6-422A-97A9-0674AF11D392}"/>
              </a:ext>
            </a:extLst>
          </p:cNvPr>
          <p:cNvSpPr txBox="1"/>
          <p:nvPr/>
        </p:nvSpPr>
        <p:spPr>
          <a:xfrm>
            <a:off x="6152708" y="2843644"/>
            <a:ext cx="2311668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9.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진행 일정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62FB73E-1EBA-4F66-A251-EB690BC5BFC1}"/>
              </a:ext>
            </a:extLst>
          </p:cNvPr>
          <p:cNvSpPr/>
          <p:nvPr/>
        </p:nvSpPr>
        <p:spPr>
          <a:xfrm>
            <a:off x="6195225" y="3626339"/>
            <a:ext cx="216024" cy="212662"/>
          </a:xfrm>
          <a:prstGeom prst="ellipse">
            <a:avLst/>
          </a:prstGeom>
          <a:solidFill>
            <a:srgbClr val="F26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788C2A-2F87-4D69-ADB1-9EB64F93CD13}"/>
              </a:ext>
            </a:extLst>
          </p:cNvPr>
          <p:cNvSpPr txBox="1"/>
          <p:nvPr/>
        </p:nvSpPr>
        <p:spPr>
          <a:xfrm>
            <a:off x="6347972" y="3518814"/>
            <a:ext cx="1949506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10.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업무 역할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C82176B-782C-4E58-BD73-530D73477931}"/>
              </a:ext>
            </a:extLst>
          </p:cNvPr>
          <p:cNvSpPr/>
          <p:nvPr/>
        </p:nvSpPr>
        <p:spPr>
          <a:xfrm>
            <a:off x="6195225" y="4293559"/>
            <a:ext cx="216024" cy="212662"/>
          </a:xfrm>
          <a:prstGeom prst="ellipse">
            <a:avLst/>
          </a:prstGeom>
          <a:solidFill>
            <a:srgbClr val="F26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AA20D8-B969-4E6F-AD11-CF14E9A28E61}"/>
              </a:ext>
            </a:extLst>
          </p:cNvPr>
          <p:cNvSpPr txBox="1"/>
          <p:nvPr/>
        </p:nvSpPr>
        <p:spPr>
          <a:xfrm>
            <a:off x="6289764" y="4190809"/>
            <a:ext cx="3168352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11. GitHub &amp;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참고문헌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E237BE-E653-47C7-90F7-724158731D33}"/>
              </a:ext>
            </a:extLst>
          </p:cNvPr>
          <p:cNvSpPr txBox="1"/>
          <p:nvPr/>
        </p:nvSpPr>
        <p:spPr>
          <a:xfrm>
            <a:off x="211752" y="432179"/>
            <a:ext cx="2143387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목차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15935-7D34-4EF9-ABB1-7D47BE9FF0B9}"/>
              </a:ext>
            </a:extLst>
          </p:cNvPr>
          <p:cNvSpPr txBox="1"/>
          <p:nvPr/>
        </p:nvSpPr>
        <p:spPr>
          <a:xfrm>
            <a:off x="1089658" y="2138581"/>
            <a:ext cx="2514178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활용사례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276CF65-F9A2-46C6-A886-AB64BFEA76CB}"/>
              </a:ext>
            </a:extLst>
          </p:cNvPr>
          <p:cNvSpPr/>
          <p:nvPr/>
        </p:nvSpPr>
        <p:spPr>
          <a:xfrm>
            <a:off x="867532" y="3389758"/>
            <a:ext cx="216024" cy="212662"/>
          </a:xfrm>
          <a:prstGeom prst="ellipse">
            <a:avLst/>
          </a:prstGeom>
          <a:solidFill>
            <a:srgbClr val="AD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DD7289-0C3B-4D58-8F5E-785AF6545EED}"/>
              </a:ext>
            </a:extLst>
          </p:cNvPr>
          <p:cNvSpPr txBox="1"/>
          <p:nvPr/>
        </p:nvSpPr>
        <p:spPr>
          <a:xfrm>
            <a:off x="1054914" y="3290709"/>
            <a:ext cx="2874057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구성도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276CF65-F9A2-46C6-A886-AB64BFEA76CB}"/>
              </a:ext>
            </a:extLst>
          </p:cNvPr>
          <p:cNvSpPr/>
          <p:nvPr/>
        </p:nvSpPr>
        <p:spPr>
          <a:xfrm>
            <a:off x="866433" y="3929818"/>
            <a:ext cx="216024" cy="212662"/>
          </a:xfrm>
          <a:prstGeom prst="ellipse">
            <a:avLst/>
          </a:prstGeom>
          <a:solidFill>
            <a:srgbClr val="AD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DD7289-0C3B-4D58-8F5E-785AF6545EED}"/>
              </a:ext>
            </a:extLst>
          </p:cNvPr>
          <p:cNvSpPr txBox="1"/>
          <p:nvPr/>
        </p:nvSpPr>
        <p:spPr>
          <a:xfrm>
            <a:off x="1053815" y="3830769"/>
            <a:ext cx="2874057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5.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상세설계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ACC0F41-2FD3-4403-945A-4EB22E2A88E1}"/>
              </a:ext>
            </a:extLst>
          </p:cNvPr>
          <p:cNvSpPr/>
          <p:nvPr/>
        </p:nvSpPr>
        <p:spPr>
          <a:xfrm>
            <a:off x="6201089" y="2285171"/>
            <a:ext cx="216024" cy="2126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42DD53-6FAC-413D-8681-196F6229947F}"/>
              </a:ext>
            </a:extLst>
          </p:cNvPr>
          <p:cNvSpPr txBox="1"/>
          <p:nvPr/>
        </p:nvSpPr>
        <p:spPr>
          <a:xfrm>
            <a:off x="6495205" y="2160729"/>
            <a:ext cx="2257203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8.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데모 환경 설계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A3F77D1-AADB-4629-B6B9-3378076AD108}"/>
              </a:ext>
            </a:extLst>
          </p:cNvPr>
          <p:cNvSpPr/>
          <p:nvPr/>
        </p:nvSpPr>
        <p:spPr>
          <a:xfrm>
            <a:off x="867532" y="4477351"/>
            <a:ext cx="216024" cy="2126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D08EA3-FC35-4890-8C3C-43A3D85CB1B2}"/>
              </a:ext>
            </a:extLst>
          </p:cNvPr>
          <p:cNvSpPr txBox="1"/>
          <p:nvPr/>
        </p:nvSpPr>
        <p:spPr>
          <a:xfrm>
            <a:off x="1047552" y="4406833"/>
            <a:ext cx="1621027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6.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개발환경 </a:t>
            </a:r>
          </a:p>
        </p:txBody>
      </p:sp>
    </p:spTree>
    <p:extLst>
      <p:ext uri="{BB962C8B-B14F-4D97-AF65-F5344CB8AC3E}">
        <p14:creationId xmlns:p14="http://schemas.microsoft.com/office/powerpoint/2010/main" val="2699124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9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504D51-7DF5-41F6-8742-ABEED127FA35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1223C2-7EDF-48AC-88D9-52890F683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077733"/>
              </p:ext>
            </p:extLst>
          </p:nvPr>
        </p:nvGraphicFramePr>
        <p:xfrm>
          <a:off x="1119560" y="1504139"/>
          <a:ext cx="7920880" cy="1555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03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6805677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+mj-ea"/>
                          <a:ea typeface="+mj-ea"/>
                        </a:rPr>
                        <a:t>형식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double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cal_gas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(double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gas_param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리턴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%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단위로 계산된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double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값</a:t>
                      </a:r>
                      <a:endParaRPr lang="en-US" altLang="ko-KR" sz="14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85939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유해가스 센서의 수치를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%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단위로 환산해 주는 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cal_gas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(526.2);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1683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C6FFAAE-ADA9-4E5F-8714-61149D8A3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000978"/>
              </p:ext>
            </p:extLst>
          </p:nvPr>
        </p:nvGraphicFramePr>
        <p:xfrm>
          <a:off x="1119560" y="3383229"/>
          <a:ext cx="7920880" cy="1584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03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6805677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589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bool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pub_gas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(double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gas_percent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589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리턴 값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성공 시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1,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실패 시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85939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측정 된 가스센서의 값을 가지고 기준 값과 비교하여 브로커로 메시지를 </a:t>
                      </a:r>
                      <a:endParaRPr lang="en-US" altLang="ko-KR" sz="14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publish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할 지 판단하는 함수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  <a:tr h="3589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pub_gas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(40.1);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16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824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9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504D51-7DF5-41F6-8742-ABEED127FA35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1223C2-7EDF-48AC-88D9-52890F6839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9560" y="1504139"/>
          <a:ext cx="7920880" cy="1555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03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6805677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+mj-ea"/>
                          <a:ea typeface="+mj-ea"/>
                        </a:rPr>
                        <a:t>형식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double cal_co2(double co2_param)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리턴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%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단위로 계산된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double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값</a:t>
                      </a:r>
                      <a:endParaRPr lang="en-US" altLang="ko-KR" sz="14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85939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co2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가스 센서의 수치를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%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단위로 환산해 주는 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cal_co2(126.2);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1683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C6FFAAE-ADA9-4E5F-8714-61149D8A3C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9560" y="3383229"/>
          <a:ext cx="7920880" cy="1584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03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6805677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589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bool pub_co2(double cal_co2)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589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리턴 값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성공 시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1,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실패 시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85939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측정 된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co2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센서의 값을 가지고 기준 값과 비교하여 브로커로 메시지를 </a:t>
                      </a:r>
                      <a:endParaRPr lang="en-US" altLang="ko-KR" sz="14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publish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할 지 판단하는 함수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  <a:tr h="3589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pub_co2(10.5);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16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234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8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E9688F7-16DA-457B-9669-B20EA18AA727}"/>
              </a:ext>
            </a:extLst>
          </p:cNvPr>
          <p:cNvSpPr txBox="1"/>
          <p:nvPr/>
        </p:nvSpPr>
        <p:spPr>
          <a:xfrm>
            <a:off x="4994840" y="2005608"/>
            <a:ext cx="5047432" cy="258532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모듈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명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: </a:t>
            </a:r>
            <a:r>
              <a:rPr lang="ko-KR" altLang="en-US" sz="2400" spc="-36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경보등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spc="-36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경보음</a:t>
            </a:r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기능 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유해가스농도가 기준수치를 초과하면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경보등과 </a:t>
            </a:r>
            <a:r>
              <a:rPr lang="ko-KR" altLang="en-US" sz="2400" spc="-36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경보음이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동작</a:t>
            </a:r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필요기술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MQTT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브로커와의 송수신 </a:t>
            </a:r>
          </a:p>
          <a:p>
            <a:endParaRPr lang="ko-KR" altLang="en-US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504D51-7DF5-41F6-8742-ABEED127FA35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2F4C78-FFFD-48B2-A1E7-DB3FA7307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37" y="1452257"/>
            <a:ext cx="4668753" cy="364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7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FA63AD1-C472-4C38-BEEB-1910B3C3BA3B}"/>
              </a:ext>
            </a:extLst>
          </p:cNvPr>
          <p:cNvGrpSpPr/>
          <p:nvPr/>
        </p:nvGrpSpPr>
        <p:grpSpPr>
          <a:xfrm>
            <a:off x="533513" y="902549"/>
            <a:ext cx="3669422" cy="84671"/>
            <a:chOff x="2385130" y="548680"/>
            <a:chExt cx="2488465" cy="18362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7EF8FFD-488E-4365-88A6-8D6D36BE0FA2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930A578-F5B5-454D-97B3-7BEB5DE6BD6D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4809598-0F14-4453-BE83-906519F44E42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E66D4E6-1CB8-4022-9FCF-5A9D5CEE90E6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BC40D0-ABA3-42C1-8124-CDDAE5FBBFA6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27C2FCA-2A0B-4961-8449-761F1A477F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9560" y="1720903"/>
          <a:ext cx="7920880" cy="1674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03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6805677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bool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on_gas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()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리턴 값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성공 시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1, </a:t>
                      </a:r>
                      <a:r>
                        <a:rPr lang="ko-KR" altLang="en-US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실패시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85939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구독자</a:t>
                      </a:r>
                      <a:r>
                        <a:rPr lang="en-US" altLang="ko-KR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설비</a:t>
                      </a:r>
                      <a:r>
                        <a:rPr lang="en-US" altLang="ko-KR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가 가스센서로부터 설비 제어 메시지를 받았을 때</a:t>
                      </a:r>
                      <a:r>
                        <a:rPr lang="en-US" altLang="ko-KR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400" kern="12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경보등</a:t>
                      </a:r>
                      <a:r>
                        <a:rPr lang="en-US" altLang="ko-KR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경보음을 </a:t>
                      </a:r>
                      <a:r>
                        <a:rPr lang="ko-KR" altLang="en-US" sz="1400" kern="12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켜주기위해</a:t>
                      </a:r>
                      <a:r>
                        <a:rPr lang="ko-KR" altLang="en-US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실행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on_gas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();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1683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0770F1-B992-4D6F-A85D-AF7A2B7D4E0C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</p:spTree>
    <p:extLst>
      <p:ext uri="{BB962C8B-B14F-4D97-AF65-F5344CB8AC3E}">
        <p14:creationId xmlns:p14="http://schemas.microsoft.com/office/powerpoint/2010/main" val="947985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8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50E20A-1D6A-4E09-98A4-57B9E0EFC735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9688F7-16DA-457B-9669-B20EA18AA727}"/>
              </a:ext>
            </a:extLst>
          </p:cNvPr>
          <p:cNvSpPr txBox="1"/>
          <p:nvPr/>
        </p:nvSpPr>
        <p:spPr>
          <a:xfrm>
            <a:off x="5139444" y="2026662"/>
            <a:ext cx="4629922" cy="258532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모듈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명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: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환풍기</a:t>
            </a:r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기능 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온도나 이산화탄소 수치가  공장환경 기준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임의설정 기준치를 초과하면 자동으로 동작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수동제어도 가능</a:t>
            </a:r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필요기술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MQTT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브로커와의 송수신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21F227-279D-41C8-AF0A-1C4539EF8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64" y="1584904"/>
            <a:ext cx="4539940" cy="34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99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FA63AD1-C472-4C38-BEEB-1910B3C3BA3B}"/>
              </a:ext>
            </a:extLst>
          </p:cNvPr>
          <p:cNvGrpSpPr/>
          <p:nvPr/>
        </p:nvGrpSpPr>
        <p:grpSpPr>
          <a:xfrm>
            <a:off x="533513" y="902549"/>
            <a:ext cx="3669422" cy="84671"/>
            <a:chOff x="2385130" y="548680"/>
            <a:chExt cx="2488465" cy="18362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7EF8FFD-488E-4365-88A6-8D6D36BE0FA2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930A578-F5B5-454D-97B3-7BEB5DE6BD6D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4809598-0F14-4453-BE83-906519F44E42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E66D4E6-1CB8-4022-9FCF-5A9D5CEE90E6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BC40D0-ABA3-42C1-8124-CDDAE5FBBFA6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27C2FCA-2A0B-4961-8449-761F1A477F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9560" y="1720903"/>
          <a:ext cx="7920880" cy="1674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03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6805677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bool on_co2()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리턴 값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성공 시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1, </a:t>
                      </a:r>
                      <a:r>
                        <a:rPr lang="ko-KR" altLang="en-US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실패시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85939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구독자</a:t>
                      </a:r>
                      <a:r>
                        <a:rPr lang="en-US" altLang="ko-KR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설비</a:t>
                      </a:r>
                      <a:r>
                        <a:rPr lang="en-US" altLang="ko-KR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co2</a:t>
                      </a:r>
                      <a:r>
                        <a:rPr lang="ko-KR" altLang="en-US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센서로부터 설비 제어 메시지를 받았을 때</a:t>
                      </a:r>
                      <a:r>
                        <a:rPr lang="en-US" altLang="ko-KR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환풍기를 </a:t>
                      </a:r>
                      <a:r>
                        <a:rPr lang="ko-KR" altLang="en-US" sz="1400" kern="12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동작시키기</a:t>
                      </a:r>
                      <a:r>
                        <a:rPr lang="ko-KR" altLang="en-US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위해 실행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on_co2();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1683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0770F1-B992-4D6F-A85D-AF7A2B7D4E0C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</p:spTree>
    <p:extLst>
      <p:ext uri="{BB962C8B-B14F-4D97-AF65-F5344CB8AC3E}">
        <p14:creationId xmlns:p14="http://schemas.microsoft.com/office/powerpoint/2010/main" val="81640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E9688F7-16DA-457B-9669-B20EA18AA727}"/>
              </a:ext>
            </a:extLst>
          </p:cNvPr>
          <p:cNvSpPr txBox="1"/>
          <p:nvPr/>
        </p:nvSpPr>
        <p:spPr>
          <a:xfrm>
            <a:off x="4997535" y="1876100"/>
            <a:ext cx="4788532" cy="301621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모듈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명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: Raspberry Pi 3</a:t>
            </a:r>
          </a:p>
          <a:p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기능 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MQTT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브로커 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/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웹 서버 설치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 </a:t>
            </a:r>
            <a:r>
              <a:rPr lang="ko-KR" altLang="en-US" sz="2400" spc="-36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클라우드에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데이터 업로드</a:t>
            </a:r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필요기술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HTTP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서버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en-US" altLang="ko-KR" sz="2400" spc="-36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Websocket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en-US" altLang="ko-KR" sz="2400" spc="-36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Mosquitto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, </a:t>
            </a:r>
            <a:r>
              <a:rPr lang="ko-KR" altLang="en-US" sz="2400" spc="-36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클라우드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연동</a:t>
            </a:r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endParaRPr lang="en-US" altLang="ko-KR" sz="2800" b="1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4D6B9A-CEA1-4D76-A3E5-53108BA05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61" y="1876100"/>
            <a:ext cx="3990975" cy="280035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80AF7AB0-92A5-409B-BE64-2FBC03242C7D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24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8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504D51-7DF5-41F6-8742-ABEED127FA35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1223C2-7EDF-48AC-88D9-52890F683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636446"/>
              </p:ext>
            </p:extLst>
          </p:nvPr>
        </p:nvGraphicFramePr>
        <p:xfrm>
          <a:off x="1119560" y="1456546"/>
          <a:ext cx="7920880" cy="1555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03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6805677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+mj-ea"/>
                          <a:ea typeface="+mj-ea"/>
                        </a:rPr>
                        <a:t>형식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client_init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(Client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client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, char host,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port,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keepalive)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리턴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성공 시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init_success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실패시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init_inval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호출</a:t>
                      </a:r>
                      <a:endParaRPr lang="en-US" altLang="ko-KR" sz="14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85939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mqtt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브로커와 클라이언트 사이의 초기연결 시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client_init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kern="120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client,"192.168.239.1",1883,60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);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1683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C95F6B7-43B0-4D31-A2B3-60A0068D3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47730"/>
              </p:ext>
            </p:extLst>
          </p:nvPr>
        </p:nvGraphicFramePr>
        <p:xfrm>
          <a:off x="1119560" y="3297047"/>
          <a:ext cx="7920880" cy="1684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03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6805677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mosquitto_publish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(Client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client,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mid, char topic,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payloadlen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, void *payload,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qos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, bool retain)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리턴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성공 시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mosq_err_success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연결 실패 시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mosq_err_no_conn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호출</a:t>
                      </a:r>
                      <a:endParaRPr lang="en-US" altLang="ko-KR" sz="14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85939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클라이언트에서 브로커로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mqtt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메시지를 토픽명으로 발행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mosquitto_publish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(client, </a:t>
                      </a:r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message_id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, "sensor/humid", 100, payload, 0, false);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16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28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504D51-7DF5-41F6-8742-ABEED127FA35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1223C2-7EDF-48AC-88D9-52890F683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244899"/>
              </p:ext>
            </p:extLst>
          </p:nvPr>
        </p:nvGraphicFramePr>
        <p:xfrm>
          <a:off x="1155564" y="1428217"/>
          <a:ext cx="7920880" cy="1555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03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6805677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+mj-ea"/>
                          <a:ea typeface="+mj-ea"/>
                        </a:rPr>
                        <a:t>형식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mosquitto_subscribe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(Client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client,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mid, </a:t>
                      </a:r>
                      <a:r>
                        <a:rPr lang="en-US" altLang="ko-KR" sz="140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char topic,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qos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리턴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성공 시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mosq_err_success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실패시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mosq_err_inval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호출</a:t>
                      </a:r>
                      <a:endParaRPr lang="en-US" altLang="ko-KR" sz="14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85939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클라이언트가 브로커로부터 토픽을 구독하는 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mosquitto_subscribe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(client, </a:t>
                      </a:r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message_id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, "sensor/#", 0);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16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628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53089" y="364036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개발 환경 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ACC96CF-8093-4B97-8B79-95D8AEBE6EAB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2C34AC8-D48A-4CD0-9EA3-1B2830AA21B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99B075C-3C2D-4D04-8ECC-CEF36BA53B1E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8488F86-5036-4B5F-A1C9-98182D6C74A2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C1E59BB-B9EF-4932-B678-197FAF8A4639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E988B18-856C-4731-8A5F-1694A928E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162606"/>
              </p:ext>
            </p:extLst>
          </p:nvPr>
        </p:nvGraphicFramePr>
        <p:xfrm>
          <a:off x="183456" y="1597360"/>
          <a:ext cx="5129269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5228">
                  <a:extLst>
                    <a:ext uri="{9D8B030D-6E8A-4147-A177-3AD203B41FA5}">
                      <a16:colId xmlns:a16="http://schemas.microsoft.com/office/drawing/2014/main" val="2016280661"/>
                    </a:ext>
                  </a:extLst>
                </a:gridCol>
                <a:gridCol w="1988007">
                  <a:extLst>
                    <a:ext uri="{9D8B030D-6E8A-4147-A177-3AD203B41FA5}">
                      <a16:colId xmlns:a16="http://schemas.microsoft.com/office/drawing/2014/main" val="338019975"/>
                    </a:ext>
                  </a:extLst>
                </a:gridCol>
                <a:gridCol w="2436034">
                  <a:extLst>
                    <a:ext uri="{9D8B030D-6E8A-4147-A177-3AD203B41FA5}">
                      <a16:colId xmlns:a16="http://schemas.microsoft.com/office/drawing/2014/main" val="2765529686"/>
                    </a:ext>
                  </a:extLst>
                </a:gridCol>
              </a:tblGrid>
              <a:tr h="199256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HW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Node MCU (ESP8266 V3)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센서보드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223835"/>
                  </a:ext>
                </a:extLst>
              </a:tr>
              <a:tr h="26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Raspberry Pi 3 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MQTT Server, Web Server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설치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235488"/>
                  </a:ext>
                </a:extLst>
              </a:tr>
              <a:tr h="2140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DHT22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온 습도 센서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9431614"/>
                  </a:ext>
                </a:extLst>
              </a:tr>
              <a:tr h="161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BH1750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조도 센서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0137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MQ-135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가스 센서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71948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MQ-2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Co2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센서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127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Fan Module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74539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Buzzer Module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경고음 스피커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6360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LED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전등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77221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Red light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ysClr val="windowText" lastClr="000000"/>
                          </a:solidFill>
                        </a:rPr>
                        <a:t>경보등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9870211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C16D9AB-3123-4435-AECD-A3516D6AB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307043"/>
              </p:ext>
            </p:extLst>
          </p:nvPr>
        </p:nvGraphicFramePr>
        <p:xfrm>
          <a:off x="5368032" y="1597360"/>
          <a:ext cx="4699823" cy="190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183">
                  <a:extLst>
                    <a:ext uri="{9D8B030D-6E8A-4147-A177-3AD203B41FA5}">
                      <a16:colId xmlns:a16="http://schemas.microsoft.com/office/drawing/2014/main" val="2016280661"/>
                    </a:ext>
                  </a:extLst>
                </a:gridCol>
                <a:gridCol w="1821562">
                  <a:extLst>
                    <a:ext uri="{9D8B030D-6E8A-4147-A177-3AD203B41FA5}">
                      <a16:colId xmlns:a16="http://schemas.microsoft.com/office/drawing/2014/main" val="338019975"/>
                    </a:ext>
                  </a:extLst>
                </a:gridCol>
                <a:gridCol w="2232078">
                  <a:extLst>
                    <a:ext uri="{9D8B030D-6E8A-4147-A177-3AD203B41FA5}">
                      <a16:colId xmlns:a16="http://schemas.microsoft.com/office/drawing/2014/main" val="2765529686"/>
                    </a:ext>
                  </a:extLst>
                </a:gridCol>
              </a:tblGrid>
              <a:tr h="312274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SW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AWS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저장 할 </a:t>
                      </a:r>
                      <a:r>
                        <a:rPr lang="ko-KR" altLang="en-US" sz="1400" dirty="0" err="1"/>
                        <a:t>클라우드</a:t>
                      </a:r>
                      <a:r>
                        <a:rPr lang="ko-KR" altLang="en-US" sz="14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223835"/>
                  </a:ext>
                </a:extLst>
              </a:tr>
              <a:tr h="312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</a:rPr>
                        <a:t>Mosquitto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MQTT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Server(Broker)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235488"/>
                  </a:ext>
                </a:extLst>
              </a:tr>
              <a:tr h="319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Paho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 Eclipse Library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MQTT Client Library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9431614"/>
                  </a:ext>
                </a:extLst>
              </a:tr>
              <a:tr h="319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Arduino IDE, Eclipse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013780"/>
                  </a:ext>
                </a:extLst>
              </a:tr>
              <a:tr h="319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+mn-lt"/>
                        </a:rPr>
                        <a:t>Javascript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ysClr val="windowText" lastClr="000000"/>
                          </a:solidFill>
                          <a:latin typeface="+mn-lt"/>
                        </a:rPr>
                        <a:t>웹페이지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제작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7194873"/>
                  </a:ext>
                </a:extLst>
              </a:tr>
              <a:tr h="3198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Apache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Web Server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03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013" y="339957"/>
            <a:ext cx="2506834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지난 지적사항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5" name="직사각형 4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13A2E34-DAD5-4571-BD7F-8BA2CAFA6F86}"/>
              </a:ext>
            </a:extLst>
          </p:cNvPr>
          <p:cNvSpPr txBox="1"/>
          <p:nvPr/>
        </p:nvSpPr>
        <p:spPr>
          <a:xfrm>
            <a:off x="1900215" y="1417340"/>
            <a:ext cx="7320245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임계 값 정의 제대로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임계 값에 따른 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rule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빈틈없이 만들 것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910FBB-4ECA-4BD6-942E-8B015435E4B2}"/>
              </a:ext>
            </a:extLst>
          </p:cNvPr>
          <p:cNvSpPr/>
          <p:nvPr/>
        </p:nvSpPr>
        <p:spPr>
          <a:xfrm>
            <a:off x="291468" y="1201316"/>
            <a:ext cx="9577064" cy="3953334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4A5BBD1-CB5E-4855-9F2C-13276464C76A}"/>
              </a:ext>
            </a:extLst>
          </p:cNvPr>
          <p:cNvSpPr/>
          <p:nvPr/>
        </p:nvSpPr>
        <p:spPr>
          <a:xfrm>
            <a:off x="1401076" y="1823692"/>
            <a:ext cx="481191" cy="39664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2308C-DDE0-4360-B36B-C4D3CE77BFEA}"/>
              </a:ext>
            </a:extLst>
          </p:cNvPr>
          <p:cNvSpPr txBox="1"/>
          <p:nvPr/>
        </p:nvSpPr>
        <p:spPr>
          <a:xfrm>
            <a:off x="2315477" y="1946556"/>
            <a:ext cx="7119845" cy="332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작업장 환경 권고 기준도 함께 표시</a:t>
            </a:r>
            <a:endParaRPr lang="en-US" altLang="ko-KR" sz="2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ko-KR" sz="2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ko-KR" sz="2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온도 </a:t>
            </a: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+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습도 수치로 상대습도 계산 </a:t>
            </a:r>
            <a:endParaRPr lang="en-US" altLang="ko-KR" sz="2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just"/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-&gt;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온도에 따른 적정 습도 확인 가능 </a:t>
            </a:r>
            <a:endParaRPr lang="en-US" altLang="ko-KR" sz="2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화재 예방을 위해 온도 </a:t>
            </a: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+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습도 수치로 실효습도 계산 </a:t>
            </a: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</a:p>
          <a:p>
            <a:pPr algn="just"/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-&gt;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건조주의 상태인지 확인 가능   </a:t>
            </a:r>
            <a:endParaRPr lang="en-US" altLang="ko-KR" sz="2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just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D86750C-D679-45FE-A9DC-E472DB2BA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083472"/>
              </p:ext>
            </p:extLst>
          </p:nvPr>
        </p:nvGraphicFramePr>
        <p:xfrm>
          <a:off x="3008900" y="2486660"/>
          <a:ext cx="4142199" cy="741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00271">
                  <a:extLst>
                    <a:ext uri="{9D8B030D-6E8A-4147-A177-3AD203B41FA5}">
                      <a16:colId xmlns:a16="http://schemas.microsoft.com/office/drawing/2014/main" val="1469077030"/>
                    </a:ext>
                  </a:extLst>
                </a:gridCol>
                <a:gridCol w="1182797">
                  <a:extLst>
                    <a:ext uri="{9D8B030D-6E8A-4147-A177-3AD203B41FA5}">
                      <a16:colId xmlns:a16="http://schemas.microsoft.com/office/drawing/2014/main" val="507324845"/>
                    </a:ext>
                  </a:extLst>
                </a:gridCol>
                <a:gridCol w="1259131">
                  <a:extLst>
                    <a:ext uri="{9D8B030D-6E8A-4147-A177-3AD203B41FA5}">
                      <a16:colId xmlns:a16="http://schemas.microsoft.com/office/drawing/2014/main" val="908918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온 습도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조명 밝기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Co2</a:t>
                      </a:r>
                      <a:r>
                        <a:rPr lang="ko-KR" altLang="en-US" dirty="0"/>
                        <a:t>농도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14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온도에 따라 다름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220lux</a:t>
                      </a:r>
                      <a:r>
                        <a:rPr lang="ko-KR" altLang="en-US" dirty="0"/>
                        <a:t>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800ppm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14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064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44636" y="349590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개발 환경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5ABBA7-95E2-4820-9CDB-502C6ECFB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80" y="1745266"/>
            <a:ext cx="9052740" cy="382668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DF0BACC-0A90-4BE3-A51A-352632736E80}"/>
              </a:ext>
            </a:extLst>
          </p:cNvPr>
          <p:cNvSpPr/>
          <p:nvPr/>
        </p:nvSpPr>
        <p:spPr>
          <a:xfrm>
            <a:off x="521318" y="1194935"/>
            <a:ext cx="6819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https://github.com/rhwodnrdl/KPUProject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F93712-7BFF-47CC-BF04-1981ADA16275}"/>
              </a:ext>
            </a:extLst>
          </p:cNvPr>
          <p:cNvSpPr/>
          <p:nvPr/>
        </p:nvSpPr>
        <p:spPr>
          <a:xfrm>
            <a:off x="291468" y="1189431"/>
            <a:ext cx="9577064" cy="3953334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BC14A2-35FB-4942-BD05-1460D707047B}"/>
              </a:ext>
            </a:extLst>
          </p:cNvPr>
          <p:cNvSpPr txBox="1"/>
          <p:nvPr/>
        </p:nvSpPr>
        <p:spPr>
          <a:xfrm>
            <a:off x="-66531" y="3488530"/>
            <a:ext cx="4033670" cy="86177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고재욱 </a:t>
            </a: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–  </a:t>
            </a:r>
            <a:r>
              <a:rPr lang="en-US" altLang="ko-KR" sz="28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rhwodnrdl</a:t>
            </a:r>
            <a:endParaRPr lang="en-US" altLang="ko-KR" sz="2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김혜정 </a:t>
            </a: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 </a:t>
            </a:r>
            <a:r>
              <a:rPr lang="en-US" altLang="ko-KR" sz="28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kkulppoberry</a:t>
            </a:r>
            <a:endParaRPr lang="en-US" altLang="ko-KR" sz="2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E26C856-B1F6-433F-A1F5-87B16917A1B0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A06BA1-81AE-4C05-9C02-C7F0D06A2E38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9A16592-5D6E-4EF7-8C5F-E019174EDD91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1A6E1E-0A65-4826-8325-905D94D91A9F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A667B24-3B5C-4BD6-9538-1ACEFA2BA496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</p:spTree>
    <p:extLst>
      <p:ext uri="{BB962C8B-B14F-4D97-AF65-F5344CB8AC3E}">
        <p14:creationId xmlns:p14="http://schemas.microsoft.com/office/powerpoint/2010/main" val="3997302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44636" y="364036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개발 방법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F93712-7BFF-47CC-BF04-1981ADA16275}"/>
              </a:ext>
            </a:extLst>
          </p:cNvPr>
          <p:cNvSpPr/>
          <p:nvPr/>
        </p:nvSpPr>
        <p:spPr>
          <a:xfrm>
            <a:off x="291468" y="1201316"/>
            <a:ext cx="9577064" cy="4116555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BC14A2-35FB-4942-BD05-1460D707047B}"/>
              </a:ext>
            </a:extLst>
          </p:cNvPr>
          <p:cNvSpPr txBox="1"/>
          <p:nvPr/>
        </p:nvSpPr>
        <p:spPr>
          <a:xfrm>
            <a:off x="903536" y="1381336"/>
            <a:ext cx="7632848" cy="369331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Web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Javascript</a:t>
            </a: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/  Node.js 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를 이용한 중앙 관제 웹 페이지 제작</a:t>
            </a:r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Eclipse </a:t>
            </a:r>
            <a:r>
              <a:rPr lang="en-US" altLang="ko-KR" sz="20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Paho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라이브러리를 이용해 </a:t>
            </a: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MQTT 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브로커와  통신</a:t>
            </a:r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실시간 센서데이터를  </a:t>
            </a: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Node.js API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를 사용해 시각적으로 제공</a:t>
            </a:r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H/W Board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W I f </a:t>
            </a:r>
            <a:r>
              <a:rPr lang="en-US" altLang="ko-KR" sz="20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가 내장된 </a:t>
            </a: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ESP8266 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를 이용해  센서</a:t>
            </a: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설비 별 </a:t>
            </a: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H/W 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보드제작</a:t>
            </a:r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무선통신으로 </a:t>
            </a: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MQTT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서버인 </a:t>
            </a:r>
            <a:r>
              <a:rPr lang="ko-KR" altLang="en-US" sz="20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라즈베리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파이에 실시간 환경데이터 전송 </a:t>
            </a:r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Server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및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라즈베리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파이에  </a:t>
            </a: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Apache Web Server 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설치</a:t>
            </a:r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웹 브라우저에 데이터 전송 위해 웹 소켓  설치</a:t>
            </a:r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MQTT 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데이터 송수신 위한 브로커 </a:t>
            </a:r>
            <a:r>
              <a:rPr lang="en-US" altLang="ko-KR" sz="20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Mosquitto</a:t>
            </a: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설치 </a:t>
            </a:r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AWS 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에 실시간 센서 값</a:t>
            </a: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설비 정보를 저장 </a:t>
            </a:r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E26C856-B1F6-433F-A1F5-87B16917A1B0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A06BA1-81AE-4C05-9C02-C7F0D06A2E38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9A16592-5D6E-4EF7-8C5F-E019174EDD91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1A6E1E-0A65-4826-8325-905D94D91A9F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A667B24-3B5C-4BD6-9538-1ACEFA2BA496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</p:spTree>
    <p:extLst>
      <p:ext uri="{BB962C8B-B14F-4D97-AF65-F5344CB8AC3E}">
        <p14:creationId xmlns:p14="http://schemas.microsoft.com/office/powerpoint/2010/main" val="3402303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246830" y="364036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데모 환경 설계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E26C856-B1F6-433F-A1F5-87B16917A1B0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A06BA1-81AE-4C05-9C02-C7F0D06A2E38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9A16592-5D6E-4EF7-8C5F-E019174EDD91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1A6E1E-0A65-4826-8325-905D94D91A9F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A667B24-3B5C-4BD6-9538-1ACEFA2BA496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667DC5D-D1EF-4F91-87B6-5B8C78842517}"/>
              </a:ext>
            </a:extLst>
          </p:cNvPr>
          <p:cNvSpPr txBox="1"/>
          <p:nvPr/>
        </p:nvSpPr>
        <p:spPr>
          <a:xfrm>
            <a:off x="654546" y="1465613"/>
            <a:ext cx="8850907" cy="215443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작업장 모형을 만들고 각 작업장 별로 센서 </a:t>
            </a:r>
            <a:r>
              <a:rPr lang="ko-KR" altLang="en-US" sz="2800" b="1" spc="-36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셋톱박스</a:t>
            </a:r>
            <a:r>
              <a:rPr lang="en-US" altLang="ko-KR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설비를 부착한다</a:t>
            </a:r>
            <a:endParaRPr lang="en-US" altLang="ko-KR" sz="2800" b="1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교내 무선 </a:t>
            </a:r>
            <a:r>
              <a:rPr lang="en-US" altLang="ko-KR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AP</a:t>
            </a:r>
            <a:r>
              <a:rPr lang="ko-KR" altLang="en-US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로 통신하고 작업장마다 측정되는 센서 값을 웹페이지에서 보여준다</a:t>
            </a:r>
            <a:r>
              <a:rPr lang="en-US" altLang="ko-KR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센서보드와 설비 전력은 건전지를 통해</a:t>
            </a:r>
            <a:r>
              <a:rPr lang="en-US" altLang="ko-KR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800" b="1" spc="-36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라즈베리파이는</a:t>
            </a:r>
            <a:r>
              <a:rPr lang="ko-KR" altLang="en-US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en-US" altLang="ko-KR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5v </a:t>
            </a:r>
            <a:r>
              <a:rPr lang="ko-KR" altLang="en-US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충전기를 통해  공급한다</a:t>
            </a:r>
            <a:r>
              <a:rPr lang="en-US" altLang="ko-KR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2709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09283" y="354843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수행 일정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91091E7-C889-4FCE-9586-409FC42DD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561518"/>
              </p:ext>
            </p:extLst>
          </p:nvPr>
        </p:nvGraphicFramePr>
        <p:xfrm>
          <a:off x="759520" y="1307360"/>
          <a:ext cx="8486331" cy="4052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608021448"/>
                    </a:ext>
                  </a:extLst>
                </a:gridCol>
                <a:gridCol w="2450318">
                  <a:extLst>
                    <a:ext uri="{9D8B030D-6E8A-4147-A177-3AD203B41FA5}">
                      <a16:colId xmlns:a16="http://schemas.microsoft.com/office/drawing/2014/main" val="3465937619"/>
                    </a:ext>
                  </a:extLst>
                </a:gridCol>
                <a:gridCol w="523682">
                  <a:extLst>
                    <a:ext uri="{9D8B030D-6E8A-4147-A177-3AD203B41FA5}">
                      <a16:colId xmlns:a16="http://schemas.microsoft.com/office/drawing/2014/main" val="226260632"/>
                    </a:ext>
                  </a:extLst>
                </a:gridCol>
                <a:gridCol w="523682">
                  <a:extLst>
                    <a:ext uri="{9D8B030D-6E8A-4147-A177-3AD203B41FA5}">
                      <a16:colId xmlns:a16="http://schemas.microsoft.com/office/drawing/2014/main" val="2330862288"/>
                    </a:ext>
                  </a:extLst>
                </a:gridCol>
                <a:gridCol w="523682">
                  <a:extLst>
                    <a:ext uri="{9D8B030D-6E8A-4147-A177-3AD203B41FA5}">
                      <a16:colId xmlns:a16="http://schemas.microsoft.com/office/drawing/2014/main" val="2232340954"/>
                    </a:ext>
                  </a:extLst>
                </a:gridCol>
                <a:gridCol w="523682">
                  <a:extLst>
                    <a:ext uri="{9D8B030D-6E8A-4147-A177-3AD203B41FA5}">
                      <a16:colId xmlns:a16="http://schemas.microsoft.com/office/drawing/2014/main" val="2304024676"/>
                    </a:ext>
                  </a:extLst>
                </a:gridCol>
                <a:gridCol w="523682">
                  <a:extLst>
                    <a:ext uri="{9D8B030D-6E8A-4147-A177-3AD203B41FA5}">
                      <a16:colId xmlns:a16="http://schemas.microsoft.com/office/drawing/2014/main" val="1987194873"/>
                    </a:ext>
                  </a:extLst>
                </a:gridCol>
                <a:gridCol w="523682">
                  <a:extLst>
                    <a:ext uri="{9D8B030D-6E8A-4147-A177-3AD203B41FA5}">
                      <a16:colId xmlns:a16="http://schemas.microsoft.com/office/drawing/2014/main" val="1795667047"/>
                    </a:ext>
                  </a:extLst>
                </a:gridCol>
                <a:gridCol w="523682">
                  <a:extLst>
                    <a:ext uri="{9D8B030D-6E8A-4147-A177-3AD203B41FA5}">
                      <a16:colId xmlns:a16="http://schemas.microsoft.com/office/drawing/2014/main" val="4151294245"/>
                    </a:ext>
                  </a:extLst>
                </a:gridCol>
                <a:gridCol w="642048">
                  <a:extLst>
                    <a:ext uri="{9D8B030D-6E8A-4147-A177-3AD203B41FA5}">
                      <a16:colId xmlns:a16="http://schemas.microsoft.com/office/drawing/2014/main" val="3922053698"/>
                    </a:ext>
                  </a:extLst>
                </a:gridCol>
                <a:gridCol w="432047">
                  <a:extLst>
                    <a:ext uri="{9D8B030D-6E8A-4147-A177-3AD203B41FA5}">
                      <a16:colId xmlns:a16="http://schemas.microsoft.com/office/drawing/2014/main" val="99012059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항목</a:t>
                      </a: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추진사항</a:t>
                      </a: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12</a:t>
                      </a:r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1</a:t>
                      </a:r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</a:t>
                      </a:r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3,4</a:t>
                      </a:r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5</a:t>
                      </a:r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6</a:t>
                      </a:r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7</a:t>
                      </a:r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8</a:t>
                      </a:r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9</a:t>
                      </a:r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extLst>
                  <a:ext uri="{0D108BD9-81ED-4DB2-BD59-A6C34878D82A}">
                    <a16:rowId xmlns:a16="http://schemas.microsoft.com/office/drawing/2014/main" val="151823060"/>
                  </a:ext>
                </a:extLst>
              </a:tr>
              <a:tr h="580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자료   수집</a:t>
                      </a:r>
                    </a:p>
                  </a:txBody>
                  <a:tcPr marL="92966" marR="92966" marT="46485" marB="4648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자료수집 및 시행 가능성 여부 확인 </a:t>
                      </a: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EE5E2"/>
                    </a:solidFill>
                  </a:tcPr>
                </a:tc>
                <a:tc gridSpan="8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extLst>
                  <a:ext uri="{0D108BD9-81ED-4DB2-BD59-A6C34878D82A}">
                    <a16:rowId xmlns:a16="http://schemas.microsoft.com/office/drawing/2014/main" val="1350135967"/>
                  </a:ext>
                </a:extLst>
              </a:tr>
              <a:tr h="648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시스템 설계</a:t>
                      </a:r>
                    </a:p>
                  </a:txBody>
                  <a:tcPr marL="92966" marR="92966" marT="46485" marB="4648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하드웨어 설계</a:t>
                      </a:r>
                      <a:endParaRPr lang="en-US" altLang="ko-KR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통신 구조 설계</a:t>
                      </a:r>
                      <a:endParaRPr lang="en-US" altLang="ko-KR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DCCC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DCCC7"/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extLst>
                  <a:ext uri="{0D108BD9-81ED-4DB2-BD59-A6C34878D82A}">
                    <a16:rowId xmlns:a16="http://schemas.microsoft.com/office/drawing/2014/main" val="2398372225"/>
                  </a:ext>
                </a:extLst>
              </a:tr>
              <a:tr h="931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구       현</a:t>
                      </a:r>
                    </a:p>
                  </a:txBody>
                  <a:tcPr marL="92966" marR="92966" marT="46485" marB="4648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센서</a:t>
                      </a:r>
                      <a:r>
                        <a:rPr lang="en-US" altLang="ko-KR" sz="16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, </a:t>
                      </a:r>
                      <a:r>
                        <a:rPr lang="ko-KR" altLang="en-US" sz="16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모듈제작</a:t>
                      </a:r>
                      <a:endParaRPr lang="en-US" altLang="ko-KR" sz="1600" baseline="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Client-Broker</a:t>
                      </a:r>
                      <a:r>
                        <a:rPr lang="ko-KR" altLang="en-US" sz="16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통신</a:t>
                      </a:r>
                      <a:endParaRPr lang="en-US" altLang="ko-KR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웹 페이지 제작</a:t>
                      </a:r>
                    </a:p>
                  </a:txBody>
                  <a:tcPr marL="92966" marR="92966" marT="46485" marB="46485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CAE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CAE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CAE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CAEA6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extLst>
                  <a:ext uri="{0D108BD9-81ED-4DB2-BD59-A6C34878D82A}">
                    <a16:rowId xmlns:a16="http://schemas.microsoft.com/office/drawing/2014/main" val="956028341"/>
                  </a:ext>
                </a:extLst>
              </a:tr>
              <a:tr h="580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테스팅</a:t>
                      </a:r>
                      <a:r>
                        <a:rPr lang="en-US" altLang="ko-KR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/</a:t>
                      </a:r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데모</a:t>
                      </a:r>
                    </a:p>
                  </a:txBody>
                  <a:tcPr marL="92966" marR="92966" marT="46485" marB="4648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버그 수정</a:t>
                      </a:r>
                      <a:endParaRPr lang="en-US" altLang="ko-KR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통합 테스트</a:t>
                      </a:r>
                      <a:endParaRPr lang="en-US" altLang="ko-KR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gridSpan="4">
                  <a:txBody>
                    <a:bodyPr/>
                    <a:lstStyle/>
                    <a:p>
                      <a:endParaRPr lang="ko-KR" altLang="en-US" sz="18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A7F7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A7F7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A7F7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A7F7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extLst>
                  <a:ext uri="{0D108BD9-81ED-4DB2-BD59-A6C34878D82A}">
                    <a16:rowId xmlns:a16="http://schemas.microsoft.com/office/drawing/2014/main" val="3907832490"/>
                  </a:ext>
                </a:extLst>
              </a:tr>
              <a:tr h="580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문서화</a:t>
                      </a:r>
                      <a:r>
                        <a:rPr lang="en-US" altLang="ko-KR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/</a:t>
                      </a:r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발표</a:t>
                      </a:r>
                    </a:p>
                  </a:txBody>
                  <a:tcPr marL="92966" marR="92966" marT="46485" marB="4648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중간발표</a:t>
                      </a:r>
                      <a:r>
                        <a:rPr lang="ko-KR" altLang="en-US" sz="16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준비</a:t>
                      </a:r>
                      <a:endParaRPr lang="en-US" altLang="ko-KR" sz="1600" baseline="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보고서 작성</a:t>
                      </a:r>
                      <a:endParaRPr lang="en-US" altLang="ko-KR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95D4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95D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extLst>
                  <a:ext uri="{0D108BD9-81ED-4DB2-BD59-A6C34878D82A}">
                    <a16:rowId xmlns:a16="http://schemas.microsoft.com/office/drawing/2014/main" val="182652207"/>
                  </a:ext>
                </a:extLst>
              </a:tr>
              <a:tr h="371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기술    대전</a:t>
                      </a:r>
                    </a:p>
                  </a:txBody>
                  <a:tcPr marL="92966" marR="92966" marT="46485" marB="4648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- </a:t>
                      </a:r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산업기술대전 참가</a:t>
                      </a:r>
                    </a:p>
                  </a:txBody>
                  <a:tcPr marL="92966" marR="92966" marT="46485" marB="46485"/>
                </a:tc>
                <a:tc gridSpan="8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CF1A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809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494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572628" y="354843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업무 분담</a:t>
            </a:r>
            <a:endParaRPr lang="ko-KR" altLang="en-US" sz="36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C28829D-F713-4DC4-8233-DB341D485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80784"/>
              </p:ext>
            </p:extLst>
          </p:nvPr>
        </p:nvGraphicFramePr>
        <p:xfrm>
          <a:off x="984782" y="1453344"/>
          <a:ext cx="8307686" cy="3738235"/>
        </p:xfrm>
        <a:graphic>
          <a:graphicData uri="http://schemas.openxmlformats.org/drawingml/2006/table">
            <a:tbl>
              <a:tblPr/>
              <a:tblGrid>
                <a:gridCol w="1149119">
                  <a:extLst>
                    <a:ext uri="{9D8B030D-6E8A-4147-A177-3AD203B41FA5}">
                      <a16:colId xmlns:a16="http://schemas.microsoft.com/office/drawing/2014/main" val="1756082577"/>
                    </a:ext>
                  </a:extLst>
                </a:gridCol>
                <a:gridCol w="3517119">
                  <a:extLst>
                    <a:ext uri="{9D8B030D-6E8A-4147-A177-3AD203B41FA5}">
                      <a16:colId xmlns:a16="http://schemas.microsoft.com/office/drawing/2014/main" val="3324448693"/>
                    </a:ext>
                  </a:extLst>
                </a:gridCol>
                <a:gridCol w="3641448">
                  <a:extLst>
                    <a:ext uri="{9D8B030D-6E8A-4147-A177-3AD203B41FA5}">
                      <a16:colId xmlns:a16="http://schemas.microsoft.com/office/drawing/2014/main" val="1780172902"/>
                    </a:ext>
                  </a:extLst>
                </a:gridCol>
              </a:tblGrid>
              <a:tr h="45493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4283" marR="94283" marT="49024" marB="4902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고재욱</a:t>
                      </a: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CD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김혜정</a:t>
                      </a: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CD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743661"/>
                  </a:ext>
                </a:extLst>
              </a:tr>
              <a:tr h="1073408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자료수집</a:t>
                      </a:r>
                    </a:p>
                  </a:txBody>
                  <a:tcPr marL="94283" marR="94283" marT="49024" marB="4902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NodeMCU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,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센서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모듈 제작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MQTT Broker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와 웹 서버 연동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MQTT Broker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와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AWS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연동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4283" marR="94283" marT="49024" marB="490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NodeMCU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와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MQTT Broker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연동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라즈베리파이에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MQTT Broker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설치와 안드로이드 어플리케이션 연동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4283" marR="94283" marT="49024" marB="490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978713"/>
                  </a:ext>
                </a:extLst>
              </a:tr>
              <a:tr h="39065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설      계</a:t>
                      </a:r>
                    </a:p>
                  </a:txBody>
                  <a:tcPr marL="94283" marR="94283" marT="49024" marB="4902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웹 서버 설계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하드웨어 설계</a:t>
                      </a:r>
                    </a:p>
                  </a:txBody>
                  <a:tcPr marL="94283" marR="94283" marT="49024" marB="490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통신 구조 설계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, DB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설계</a:t>
                      </a:r>
                    </a:p>
                  </a:txBody>
                  <a:tcPr marL="94283" marR="94283" marT="49024" marB="490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495037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구      현</a:t>
                      </a:r>
                    </a:p>
                  </a:txBody>
                  <a:tcPr marL="94283" marR="94283" marT="49024" marB="4902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센서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모듈 제작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WebServer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, Socket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설치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,</a:t>
                      </a: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Broker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와 통신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4283" marR="94283" marT="49024" marB="490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NodeMCU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제작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,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Broker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와 통신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Application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구현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, Broker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와 통신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Database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구현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4283" marR="94283" marT="49024" marB="490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383659"/>
                  </a:ext>
                </a:extLst>
              </a:tr>
              <a:tr h="73911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테스트</a:t>
                      </a:r>
                    </a:p>
                  </a:txBody>
                  <a:tcPr marL="94283" marR="94283" marT="49024" marB="4902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센서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,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모듈 테스트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/ Client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와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Broker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사이의 통신 테스트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/ </a:t>
                      </a: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통합 테스트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/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유지보수</a:t>
                      </a:r>
                    </a:p>
                  </a:txBody>
                  <a:tcPr marL="94283" marR="94283" marT="49024" marB="490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953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628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329234" y="354843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필요기술 및 참고 문헌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6874CDD-4CA9-40BE-B2C4-6CA9B8D8B67B}"/>
              </a:ext>
            </a:extLst>
          </p:cNvPr>
          <p:cNvSpPr txBox="1"/>
          <p:nvPr/>
        </p:nvSpPr>
        <p:spPr>
          <a:xfrm>
            <a:off x="533513" y="1456545"/>
            <a:ext cx="8949604" cy="276998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[1]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김상현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0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김동휘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0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오형석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전현식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박현주 “안정적인 사물인터넷 플랫폼을 위한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MQTT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기반 데이터 수집 솔루션 관한 연구”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한국정보통신학회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0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한국정보통신학회논문지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제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20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권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호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2016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[2] </a:t>
            </a:r>
            <a:r>
              <a:rPr lang="ko-KR" altLang="en-US" sz="20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구글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“MQTT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정리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”,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http://jeongchul.tistory.com/296 (2017.12.24)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[3]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피터 </a:t>
            </a:r>
            <a:r>
              <a:rPr lang="ko-KR" altLang="en-US" sz="20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웨허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“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실전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IOT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네트워크 프로그래밍”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0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에이콘출판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(2015)</a:t>
            </a:r>
            <a:br>
              <a:rPr lang="ko-KR" altLang="en-US" sz="2000" dirty="0"/>
            </a:b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[4] </a:t>
            </a:r>
            <a:r>
              <a:rPr lang="ko-KR" altLang="en-US" sz="20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구글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“</a:t>
            </a:r>
            <a:r>
              <a:rPr lang="en-US" altLang="ko-KR" sz="20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nodemcu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환경설정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”,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  <a:hlinkClick r:id="rId2"/>
              </a:rPr>
              <a:t>http://deneb21.tistory.com/m/345?category=654228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(2017.12.28)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[5] </a:t>
            </a:r>
            <a:r>
              <a:rPr lang="ko-KR" altLang="en-US" sz="20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구글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“</a:t>
            </a:r>
            <a:r>
              <a:rPr lang="ko-KR" altLang="en-US" sz="20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라즈베리파이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운영체제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sz="20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라즈비안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설치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”,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  <a:hlinkClick r:id="rId3"/>
              </a:rPr>
              <a:t>https://acertainlog.wordpress.com/2015/05/16/raspberrypi-raspbian-image/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(2017.12.28)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[6] </a:t>
            </a:r>
            <a:r>
              <a:rPr lang="ko-KR" altLang="en-US" sz="20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구글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“MQTT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브로커 설치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”,  http://www.instructables.com/id/Installing-MQTT-BrokerMosquitto-on-Raspberry-Pi/ (2017.12.24)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D058EE-AC68-47D9-8321-609C137A585B}"/>
              </a:ext>
            </a:extLst>
          </p:cNvPr>
          <p:cNvSpPr/>
          <p:nvPr/>
        </p:nvSpPr>
        <p:spPr>
          <a:xfrm>
            <a:off x="310716" y="1156714"/>
            <a:ext cx="9521811" cy="4257070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5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013" y="339957"/>
            <a:ext cx="2852635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종합 설계 개요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5" name="직사각형 4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13A2E34-DAD5-4571-BD7F-8BA2CAFA6F86}"/>
              </a:ext>
            </a:extLst>
          </p:cNvPr>
          <p:cNvSpPr txBox="1"/>
          <p:nvPr/>
        </p:nvSpPr>
        <p:spPr>
          <a:xfrm>
            <a:off x="1033670" y="4516421"/>
            <a:ext cx="8391628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쾌적하고 안전한 환경 조성을 위해 여러 작업장을 통합적으로 관리할 수 있다</a:t>
            </a: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통신량이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많은 환경에 효과적인 프로토콜인 </a:t>
            </a: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MQTT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로 구현한다</a:t>
            </a: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910FBB-4ECA-4BD6-942E-8B015435E4B2}"/>
              </a:ext>
            </a:extLst>
          </p:cNvPr>
          <p:cNvSpPr/>
          <p:nvPr/>
        </p:nvSpPr>
        <p:spPr>
          <a:xfrm>
            <a:off x="291468" y="1417340"/>
            <a:ext cx="9577064" cy="3953334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308928-215E-4C25-93F9-5CD8AE4B58FD}"/>
              </a:ext>
            </a:extLst>
          </p:cNvPr>
          <p:cNvSpPr txBox="1"/>
          <p:nvPr/>
        </p:nvSpPr>
        <p:spPr>
          <a:xfrm>
            <a:off x="129385" y="1672104"/>
            <a:ext cx="2227274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연구개발 배경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308928-215E-4C25-93F9-5CD8AE4B58FD}"/>
              </a:ext>
            </a:extLst>
          </p:cNvPr>
          <p:cNvSpPr txBox="1"/>
          <p:nvPr/>
        </p:nvSpPr>
        <p:spPr>
          <a:xfrm>
            <a:off x="147452" y="2822406"/>
            <a:ext cx="2227274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연구개발 목표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308928-215E-4C25-93F9-5CD8AE4B58FD}"/>
              </a:ext>
            </a:extLst>
          </p:cNvPr>
          <p:cNvSpPr txBox="1"/>
          <p:nvPr/>
        </p:nvSpPr>
        <p:spPr>
          <a:xfrm>
            <a:off x="149835" y="4143891"/>
            <a:ext cx="2227274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연구개발  효과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33670" y="3112503"/>
            <a:ext cx="65004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센서를 이용하여 지속적으로 작업 환경 모니터링    </a:t>
            </a:r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센서 데이터에 따른 공장 설비 자동 제어    </a:t>
            </a:r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웹 페이지로 설비 수동제어  </a:t>
            </a:r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3A2E34-DAD5-4571-BD7F-8BA2CAFA6F86}"/>
              </a:ext>
            </a:extLst>
          </p:cNvPr>
          <p:cNvSpPr txBox="1"/>
          <p:nvPr/>
        </p:nvSpPr>
        <p:spPr>
          <a:xfrm>
            <a:off x="990619" y="2097222"/>
            <a:ext cx="8391628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공장 노동자들의 현장 작업 시 쾌적하고 안전한 환경을 위해 </a:t>
            </a: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공장 안의 여러 작업환경을 </a:t>
            </a:r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    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통합적으로 관리하는 시스템이 필요 </a:t>
            </a:r>
          </a:p>
        </p:txBody>
      </p:sp>
    </p:spTree>
    <p:extLst>
      <p:ext uri="{BB962C8B-B14F-4D97-AF65-F5344CB8AC3E}">
        <p14:creationId xmlns:p14="http://schemas.microsoft.com/office/powerpoint/2010/main" val="145449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ECAEE33-7D10-4140-A821-29329828C173}"/>
              </a:ext>
            </a:extLst>
          </p:cNvPr>
          <p:cNvSpPr txBox="1"/>
          <p:nvPr/>
        </p:nvSpPr>
        <p:spPr>
          <a:xfrm>
            <a:off x="215972" y="348549"/>
            <a:ext cx="4453303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공장환경 모니터링 사례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C3A16C4-0445-494F-868D-F07EAF5334F4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FF64F1B-75FC-4940-99A9-D5814CBC36F9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89F4B9-342B-48FE-8DD3-3063818AE3B8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F0639B0-CEC5-4AAE-9B61-51B4353321B6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E389388-04B8-4D5C-A5F2-0F843153F01B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6D16930-9AC6-4135-A1C3-CD1FF765F9A5}"/>
              </a:ext>
            </a:extLst>
          </p:cNvPr>
          <p:cNvSpPr txBox="1"/>
          <p:nvPr/>
        </p:nvSpPr>
        <p:spPr>
          <a:xfrm>
            <a:off x="4651279" y="2089796"/>
            <a:ext cx="5760640" cy="110799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4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어드밴택의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공장환경 모니터링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 O T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기기로 가연성가스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공기 질 등  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 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유해물질 모니터링 서비스  제공 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3BC635-8823-4F0C-80B8-F60245A6B7D1}"/>
              </a:ext>
            </a:extLst>
          </p:cNvPr>
          <p:cNvSpPr txBox="1"/>
          <p:nvPr/>
        </p:nvSpPr>
        <p:spPr>
          <a:xfrm>
            <a:off x="4611948" y="3520577"/>
            <a:ext cx="6048672" cy="110799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4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위피아의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환경 모니터링 솔루션 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유해가스 센서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공기오염 센서를 </a:t>
            </a:r>
            <a:r>
              <a:rPr lang="ko-KR" altLang="en-US" sz="24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여러곳에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설치 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공장  관제실에 모니터링 서비스 제공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E61B1C1-3154-4A28-821C-8AD56137B0D2}"/>
              </a:ext>
            </a:extLst>
          </p:cNvPr>
          <p:cNvSpPr/>
          <p:nvPr/>
        </p:nvSpPr>
        <p:spPr>
          <a:xfrm>
            <a:off x="310716" y="1156714"/>
            <a:ext cx="9521811" cy="4257070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E66B76-60D9-416C-B81F-B245A9418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86" y="1619140"/>
            <a:ext cx="4135762" cy="33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3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시나리오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pic>
        <p:nvPicPr>
          <p:cNvPr id="67" name="그림 66">
            <a:extLst>
              <a:ext uri="{FF2B5EF4-FFF2-40B4-BE49-F238E27FC236}">
                <a16:creationId xmlns:a16="http://schemas.microsoft.com/office/drawing/2014/main" id="{E013FAC6-0256-4B92-9582-18DD62A49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949" y="1657335"/>
            <a:ext cx="2034163" cy="1009848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3951D1C-F2C1-425C-AA5D-3EFC445A1743}"/>
              </a:ext>
            </a:extLst>
          </p:cNvPr>
          <p:cNvSpPr txBox="1"/>
          <p:nvPr/>
        </p:nvSpPr>
        <p:spPr>
          <a:xfrm>
            <a:off x="3993103" y="2700074"/>
            <a:ext cx="2167017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18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라즈베리파이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 B r o k e r )</a:t>
            </a:r>
            <a:endParaRPr lang="ko-KR" altLang="en-US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B674DC-003E-420B-B346-0D9CC36CA399}"/>
              </a:ext>
            </a:extLst>
          </p:cNvPr>
          <p:cNvSpPr txBox="1"/>
          <p:nvPr/>
        </p:nvSpPr>
        <p:spPr>
          <a:xfrm>
            <a:off x="660505" y="2816664"/>
            <a:ext cx="2227274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센서 </a:t>
            </a:r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 P u b l I s h e r)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72AC07A-9B82-4CA1-805A-DE209A1F5495}"/>
              </a:ext>
            </a:extLst>
          </p:cNvPr>
          <p:cNvGrpSpPr/>
          <p:nvPr/>
        </p:nvGrpSpPr>
        <p:grpSpPr>
          <a:xfrm>
            <a:off x="4410238" y="3185753"/>
            <a:ext cx="1353838" cy="791801"/>
            <a:chOff x="4655487" y="2024433"/>
            <a:chExt cx="5220580" cy="2850711"/>
          </a:xfrm>
        </p:grpSpPr>
        <p:pic>
          <p:nvPicPr>
            <p:cNvPr id="46" name="Picture 2" descr="http://www.graphicsfuel.com/wp-content/uploads/2013/03/mackbook-pro-retina.png">
              <a:extLst>
                <a:ext uri="{FF2B5EF4-FFF2-40B4-BE49-F238E27FC236}">
                  <a16:creationId xmlns:a16="http://schemas.microsoft.com/office/drawing/2014/main" id="{4895A092-6601-441F-951B-A9D7DCA7E4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08"/>
            <a:stretch/>
          </p:blipFill>
          <p:spPr bwMode="auto">
            <a:xfrm>
              <a:off x="4655487" y="2024433"/>
              <a:ext cx="5220580" cy="285071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4000"/>
                </a:prstClr>
              </a:outerShdw>
              <a:reflection blurRad="6350" stA="35000" endPos="28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38BEC2B-D2FD-401B-957F-EB8FC7599C63}"/>
                </a:ext>
              </a:extLst>
            </p:cNvPr>
            <p:cNvSpPr/>
            <p:nvPr/>
          </p:nvSpPr>
          <p:spPr>
            <a:xfrm>
              <a:off x="5764075" y="2569467"/>
              <a:ext cx="3016802" cy="1908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AD7DD2C-D19B-4043-B19A-F1AA979EC6E3}"/>
              </a:ext>
            </a:extLst>
          </p:cNvPr>
          <p:cNvSpPr txBox="1"/>
          <p:nvPr/>
        </p:nvSpPr>
        <p:spPr>
          <a:xfrm>
            <a:off x="5800080" y="3324612"/>
            <a:ext cx="117770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관리자</a:t>
            </a:r>
            <a:endParaRPr lang="en-US" altLang="ko-KR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(S u b s c r I b e r)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DEE3182-D7F8-4812-9789-6963B2C9EC9B}"/>
              </a:ext>
            </a:extLst>
          </p:cNvPr>
          <p:cNvSpPr txBox="1"/>
          <p:nvPr/>
        </p:nvSpPr>
        <p:spPr>
          <a:xfrm>
            <a:off x="27546" y="1216295"/>
            <a:ext cx="2964222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시나리오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 :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센서 값 모니터링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6042CE1-D0F6-442D-B1D9-DA3DE278C961}"/>
              </a:ext>
            </a:extLst>
          </p:cNvPr>
          <p:cNvSpPr/>
          <p:nvPr/>
        </p:nvSpPr>
        <p:spPr>
          <a:xfrm>
            <a:off x="219460" y="1138765"/>
            <a:ext cx="9721080" cy="3194899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4F7448C-A941-461C-B2EE-3374B7B593C7}"/>
              </a:ext>
            </a:extLst>
          </p:cNvPr>
          <p:cNvSpPr/>
          <p:nvPr/>
        </p:nvSpPr>
        <p:spPr>
          <a:xfrm>
            <a:off x="2847293" y="2015158"/>
            <a:ext cx="973170" cy="396646"/>
          </a:xfrm>
          <a:prstGeom prst="rightArrow">
            <a:avLst/>
          </a:prstGeom>
          <a:solidFill>
            <a:srgbClr val="4A852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47D2667-FB60-49C1-A169-4DAE27E4178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85135">
            <a:off x="6253233" y="2263136"/>
            <a:ext cx="870037" cy="870037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FA3C866A-49F3-4FD3-8F47-E967DEBFA4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1806" y="1752396"/>
            <a:ext cx="1019927" cy="983818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0734ADFF-5015-4A4B-B992-6598716DFA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0521" y="1512570"/>
            <a:ext cx="1124437" cy="1219115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5CF3C1C8-FF8F-46F9-ACF7-12F26489DB0C}"/>
              </a:ext>
            </a:extLst>
          </p:cNvPr>
          <p:cNvSpPr txBox="1"/>
          <p:nvPr/>
        </p:nvSpPr>
        <p:spPr>
          <a:xfrm>
            <a:off x="7528272" y="2652509"/>
            <a:ext cx="1630432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 비</a:t>
            </a:r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(S u b s c r I b e r)</a:t>
            </a:r>
            <a:endParaRPr lang="ko-KR" altLang="en-US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B0E575A-EB4C-4C47-B772-46465F95CBC2}"/>
              </a:ext>
            </a:extLst>
          </p:cNvPr>
          <p:cNvSpPr txBox="1"/>
          <p:nvPr/>
        </p:nvSpPr>
        <p:spPr>
          <a:xfrm>
            <a:off x="-5065" y="4611829"/>
            <a:ext cx="10350588" cy="86177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1. </a:t>
            </a:r>
            <a:r>
              <a:rPr lang="ko-KR" altLang="en-US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센서에서 센서 값 발행</a:t>
            </a:r>
            <a:endParaRPr lang="en-US" altLang="ko-KR" sz="2800" b="1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en-US" altLang="ko-KR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2. </a:t>
            </a:r>
            <a:r>
              <a:rPr lang="ko-KR" altLang="en-US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관리자가 센서 값 구독 후 모니터링</a:t>
            </a:r>
            <a:endParaRPr lang="en-US" altLang="ko-KR" sz="2800" b="1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44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시나리오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DEE3182-D7F8-4812-9789-6963B2C9EC9B}"/>
              </a:ext>
            </a:extLst>
          </p:cNvPr>
          <p:cNvSpPr txBox="1"/>
          <p:nvPr/>
        </p:nvSpPr>
        <p:spPr>
          <a:xfrm>
            <a:off x="-84696" y="1196360"/>
            <a:ext cx="2964222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시나리오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 :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설비 수동제어 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2BC6973-4B63-4299-9148-75B98246C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937" y="1534789"/>
            <a:ext cx="2034163" cy="100984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B21B9B0-A471-4206-ACAE-39B6ECDFF11F}"/>
              </a:ext>
            </a:extLst>
          </p:cNvPr>
          <p:cNvSpPr txBox="1"/>
          <p:nvPr/>
        </p:nvSpPr>
        <p:spPr>
          <a:xfrm>
            <a:off x="3813083" y="2580501"/>
            <a:ext cx="2167017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18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라즈베리파이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 B r o k e r )</a:t>
            </a:r>
            <a:endParaRPr lang="ko-KR" altLang="en-US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308928-215E-4C25-93F9-5CD8AE4B58FD}"/>
              </a:ext>
            </a:extLst>
          </p:cNvPr>
          <p:cNvSpPr txBox="1"/>
          <p:nvPr/>
        </p:nvSpPr>
        <p:spPr>
          <a:xfrm>
            <a:off x="601104" y="2743104"/>
            <a:ext cx="2227274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센서 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3C3094F-49DE-43CD-972B-51B08BA2A4EF}"/>
              </a:ext>
            </a:extLst>
          </p:cNvPr>
          <p:cNvGrpSpPr/>
          <p:nvPr/>
        </p:nvGrpSpPr>
        <p:grpSpPr>
          <a:xfrm>
            <a:off x="4179900" y="3304623"/>
            <a:ext cx="1353838" cy="791801"/>
            <a:chOff x="4655487" y="2024433"/>
            <a:chExt cx="5220580" cy="2850711"/>
          </a:xfrm>
        </p:grpSpPr>
        <p:pic>
          <p:nvPicPr>
            <p:cNvPr id="37" name="Picture 2" descr="http://www.graphicsfuel.com/wp-content/uploads/2013/03/mackbook-pro-retina.png">
              <a:extLst>
                <a:ext uri="{FF2B5EF4-FFF2-40B4-BE49-F238E27FC236}">
                  <a16:creationId xmlns:a16="http://schemas.microsoft.com/office/drawing/2014/main" id="{A1EB83F7-A715-4CE1-B129-E7DBFE5CA9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08"/>
            <a:stretch/>
          </p:blipFill>
          <p:spPr bwMode="auto">
            <a:xfrm>
              <a:off x="4655487" y="2024433"/>
              <a:ext cx="5220580" cy="285071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4000"/>
                </a:prstClr>
              </a:outerShdw>
              <a:reflection blurRad="6350" stA="35000" endPos="28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56CB909-7677-4F7E-8328-46507ECE3A46}"/>
                </a:ext>
              </a:extLst>
            </p:cNvPr>
            <p:cNvSpPr/>
            <p:nvPr/>
          </p:nvSpPr>
          <p:spPr>
            <a:xfrm>
              <a:off x="5764075" y="2569467"/>
              <a:ext cx="3016802" cy="1908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358A7F0-02AE-4707-A3EB-26B16B5A60DF}"/>
              </a:ext>
            </a:extLst>
          </p:cNvPr>
          <p:cNvSpPr txBox="1"/>
          <p:nvPr/>
        </p:nvSpPr>
        <p:spPr>
          <a:xfrm>
            <a:off x="5404036" y="3443482"/>
            <a:ext cx="1224136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관리자</a:t>
            </a:r>
            <a:endParaRPr lang="en-US" altLang="ko-KR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 P u b l I s h e r)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B32C2FB-CDAD-441D-B115-7EC888E5F230}"/>
              </a:ext>
            </a:extLst>
          </p:cNvPr>
          <p:cNvSpPr/>
          <p:nvPr/>
        </p:nvSpPr>
        <p:spPr>
          <a:xfrm>
            <a:off x="219460" y="1138765"/>
            <a:ext cx="9721080" cy="3194899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FF2D58B1-53A9-4579-A8E8-7DF9258884F6}"/>
              </a:ext>
            </a:extLst>
          </p:cNvPr>
          <p:cNvSpPr/>
          <p:nvPr/>
        </p:nvSpPr>
        <p:spPr>
          <a:xfrm>
            <a:off x="6292239" y="1993742"/>
            <a:ext cx="973170" cy="396646"/>
          </a:xfrm>
          <a:prstGeom prst="rightArrow">
            <a:avLst/>
          </a:prstGeom>
          <a:solidFill>
            <a:srgbClr val="4A852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C236798B-AE6B-4180-8C6F-9D99AD13E2D6}"/>
              </a:ext>
            </a:extLst>
          </p:cNvPr>
          <p:cNvSpPr/>
          <p:nvPr/>
        </p:nvSpPr>
        <p:spPr>
          <a:xfrm rot="16200000">
            <a:off x="4707829" y="2845366"/>
            <a:ext cx="363200" cy="381147"/>
          </a:xfrm>
          <a:prstGeom prst="rightArrow">
            <a:avLst/>
          </a:prstGeom>
          <a:solidFill>
            <a:srgbClr val="4A852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CAAA375D-5673-4DEC-A1FD-7D9DF00EAA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806" y="1752396"/>
            <a:ext cx="1019927" cy="983818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74AE9EBB-3663-4D51-BAB7-3497781C24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0521" y="1512570"/>
            <a:ext cx="1124437" cy="121911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D8914E4F-CE3F-4519-9EED-39BB765D43EF}"/>
              </a:ext>
            </a:extLst>
          </p:cNvPr>
          <p:cNvSpPr txBox="1"/>
          <p:nvPr/>
        </p:nvSpPr>
        <p:spPr>
          <a:xfrm>
            <a:off x="7528272" y="2652509"/>
            <a:ext cx="1630432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설비</a:t>
            </a:r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(S u b s c r I b e r)</a:t>
            </a:r>
            <a:endParaRPr lang="ko-KR" altLang="en-US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50110E-8484-4305-B69B-5B27788FDD5D}"/>
              </a:ext>
            </a:extLst>
          </p:cNvPr>
          <p:cNvSpPr txBox="1"/>
          <p:nvPr/>
        </p:nvSpPr>
        <p:spPr>
          <a:xfrm>
            <a:off x="-185481" y="4604682"/>
            <a:ext cx="10350588" cy="86177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1. </a:t>
            </a:r>
            <a:r>
              <a:rPr lang="ko-KR" altLang="en-US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관리자가 제어 메시지 발행</a:t>
            </a:r>
            <a:endParaRPr lang="en-US" altLang="ko-KR" sz="2800" b="1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en-US" altLang="ko-KR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2. </a:t>
            </a:r>
            <a:r>
              <a:rPr lang="ko-KR" altLang="en-US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설비가 제어 메시지를 구독하고 제어됨</a:t>
            </a:r>
            <a:endParaRPr lang="en-US" altLang="ko-KR" sz="2800" b="1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96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시나리오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DEE3182-D7F8-4812-9789-6963B2C9EC9B}"/>
              </a:ext>
            </a:extLst>
          </p:cNvPr>
          <p:cNvSpPr txBox="1"/>
          <p:nvPr/>
        </p:nvSpPr>
        <p:spPr>
          <a:xfrm>
            <a:off x="76647" y="1230569"/>
            <a:ext cx="3786272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시나리오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 :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임계 값 설정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-&gt;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설비 자동제어 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87F1CD2-A804-44A5-AB01-1A7028A09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937" y="1534789"/>
            <a:ext cx="2034163" cy="10098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960BCDB-3FC8-4C0E-AFCB-1AFCE14DA340}"/>
              </a:ext>
            </a:extLst>
          </p:cNvPr>
          <p:cNvSpPr txBox="1"/>
          <p:nvPr/>
        </p:nvSpPr>
        <p:spPr>
          <a:xfrm>
            <a:off x="3813083" y="2580501"/>
            <a:ext cx="2167017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18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라즈베리파이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 B r o k e r )</a:t>
            </a:r>
            <a:endParaRPr lang="ko-KR" altLang="en-US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8F604E-476B-4CB7-ABBA-418FCC07121E}"/>
              </a:ext>
            </a:extLst>
          </p:cNvPr>
          <p:cNvSpPr txBox="1"/>
          <p:nvPr/>
        </p:nvSpPr>
        <p:spPr>
          <a:xfrm>
            <a:off x="681657" y="2743104"/>
            <a:ext cx="2227274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센서 </a:t>
            </a:r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 P u b l </a:t>
            </a:r>
            <a:r>
              <a:rPr lang="en-US" altLang="ko-KR" sz="18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</a:t>
            </a:r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s h e r )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7A38F26-51C4-4F97-BED3-0C0D457E96DF}"/>
              </a:ext>
            </a:extLst>
          </p:cNvPr>
          <p:cNvGrpSpPr/>
          <p:nvPr/>
        </p:nvGrpSpPr>
        <p:grpSpPr>
          <a:xfrm>
            <a:off x="4086202" y="3217827"/>
            <a:ext cx="1353838" cy="791801"/>
            <a:chOff x="4655487" y="2024433"/>
            <a:chExt cx="5220580" cy="2850711"/>
          </a:xfrm>
        </p:grpSpPr>
        <p:pic>
          <p:nvPicPr>
            <p:cNvPr id="38" name="Picture 2" descr="http://www.graphicsfuel.com/wp-content/uploads/2013/03/mackbook-pro-retina.png">
              <a:extLst>
                <a:ext uri="{FF2B5EF4-FFF2-40B4-BE49-F238E27FC236}">
                  <a16:creationId xmlns:a16="http://schemas.microsoft.com/office/drawing/2014/main" id="{01156E46-3BE5-42F1-9E9C-1E81617F60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08"/>
            <a:stretch/>
          </p:blipFill>
          <p:spPr bwMode="auto">
            <a:xfrm>
              <a:off x="4655487" y="2024433"/>
              <a:ext cx="5220580" cy="285071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4000"/>
                </a:prstClr>
              </a:outerShdw>
              <a:reflection blurRad="6350" stA="35000" endPos="28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44D0923-F6CF-4DB3-BD79-31F5E3DEBF80}"/>
                </a:ext>
              </a:extLst>
            </p:cNvPr>
            <p:cNvSpPr/>
            <p:nvPr/>
          </p:nvSpPr>
          <p:spPr>
            <a:xfrm>
              <a:off x="5764075" y="2569467"/>
              <a:ext cx="3016802" cy="1908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AE65E64-6933-4C7F-983B-85312D2B3DB3}"/>
              </a:ext>
            </a:extLst>
          </p:cNvPr>
          <p:cNvSpPr txBox="1"/>
          <p:nvPr/>
        </p:nvSpPr>
        <p:spPr>
          <a:xfrm>
            <a:off x="5188012" y="3336007"/>
            <a:ext cx="117770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관리자</a:t>
            </a:r>
            <a:endParaRPr lang="en-US" altLang="ko-KR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 P u b l I s h e r)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50E20A-1D6A-4E09-98A4-57B9E0EFC735}"/>
              </a:ext>
            </a:extLst>
          </p:cNvPr>
          <p:cNvSpPr/>
          <p:nvPr/>
        </p:nvSpPr>
        <p:spPr>
          <a:xfrm>
            <a:off x="219460" y="1138766"/>
            <a:ext cx="9721080" cy="3037890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8C76244B-A236-4DE7-BBCD-4B5BD54D621C}"/>
              </a:ext>
            </a:extLst>
          </p:cNvPr>
          <p:cNvSpPr/>
          <p:nvPr/>
        </p:nvSpPr>
        <p:spPr>
          <a:xfrm rot="16200000">
            <a:off x="4715823" y="2846579"/>
            <a:ext cx="363200" cy="381147"/>
          </a:xfrm>
          <a:prstGeom prst="rightArrow">
            <a:avLst/>
          </a:prstGeom>
          <a:solidFill>
            <a:srgbClr val="4A852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5252AC0C-C174-483E-BD15-64EC2A92C097}"/>
              </a:ext>
            </a:extLst>
          </p:cNvPr>
          <p:cNvSpPr/>
          <p:nvPr/>
        </p:nvSpPr>
        <p:spPr>
          <a:xfrm rot="10800000">
            <a:off x="2599571" y="2006707"/>
            <a:ext cx="973170" cy="396646"/>
          </a:xfrm>
          <a:prstGeom prst="rightArrow">
            <a:avLst/>
          </a:prstGeom>
          <a:solidFill>
            <a:srgbClr val="4A852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8778B933-75F3-4BA4-946E-4F37944735AB}"/>
              </a:ext>
            </a:extLst>
          </p:cNvPr>
          <p:cNvSpPr/>
          <p:nvPr/>
        </p:nvSpPr>
        <p:spPr>
          <a:xfrm>
            <a:off x="6318151" y="2016275"/>
            <a:ext cx="973170" cy="396646"/>
          </a:xfrm>
          <a:prstGeom prst="rightArrow">
            <a:avLst/>
          </a:prstGeom>
          <a:solidFill>
            <a:srgbClr val="4A852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D1A0A451-1B5E-44F5-A9ED-EB88253641D4}"/>
              </a:ext>
            </a:extLst>
          </p:cNvPr>
          <p:cNvSpPr/>
          <p:nvPr/>
        </p:nvSpPr>
        <p:spPr>
          <a:xfrm>
            <a:off x="2709921" y="2016275"/>
            <a:ext cx="973170" cy="396646"/>
          </a:xfrm>
          <a:prstGeom prst="rightArrow">
            <a:avLst/>
          </a:prstGeom>
          <a:solidFill>
            <a:srgbClr val="4A852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25368D84-E6D2-4574-9BCA-ABA8B54DA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806" y="1752396"/>
            <a:ext cx="1019927" cy="983818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D4434220-5E06-4188-9537-D0CEA98BC2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0521" y="1512570"/>
            <a:ext cx="1124437" cy="121911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31D0F75-FE67-4726-B1B2-D845C36BEE13}"/>
              </a:ext>
            </a:extLst>
          </p:cNvPr>
          <p:cNvSpPr txBox="1"/>
          <p:nvPr/>
        </p:nvSpPr>
        <p:spPr>
          <a:xfrm>
            <a:off x="7528272" y="2652509"/>
            <a:ext cx="1630432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 비</a:t>
            </a:r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(S u b s c r I b e r)</a:t>
            </a:r>
            <a:endParaRPr lang="ko-KR" altLang="en-US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8B70A6A-8711-49ED-8BB6-FD3B2A41624A}"/>
              </a:ext>
            </a:extLst>
          </p:cNvPr>
          <p:cNvSpPr txBox="1"/>
          <p:nvPr/>
        </p:nvSpPr>
        <p:spPr>
          <a:xfrm>
            <a:off x="76647" y="4291623"/>
            <a:ext cx="10350588" cy="129266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1. </a:t>
            </a:r>
            <a:r>
              <a:rPr lang="ko-KR" altLang="en-US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웹</a:t>
            </a:r>
            <a:r>
              <a:rPr lang="en-US" altLang="ko-KR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모바일에서 센서의 임계 값을 설정 </a:t>
            </a:r>
            <a:endParaRPr lang="en-US" altLang="ko-KR" sz="2800" b="1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en-US" altLang="ko-KR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2. </a:t>
            </a:r>
            <a:r>
              <a:rPr lang="ko-KR" altLang="en-US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임계 </a:t>
            </a:r>
            <a:r>
              <a:rPr lang="ko-KR" altLang="en-US" sz="2800" b="1" spc="-36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값에 따라 </a:t>
            </a:r>
            <a:r>
              <a:rPr lang="ko-KR" altLang="en-US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설비에 제어 메시지</a:t>
            </a:r>
            <a:r>
              <a:rPr lang="en-US" altLang="ko-KR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전송</a:t>
            </a:r>
            <a:endParaRPr lang="en-US" altLang="ko-KR" sz="2800" b="1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en-US" altLang="ko-KR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3. </a:t>
            </a:r>
            <a:r>
              <a:rPr lang="ko-KR" altLang="en-US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설비가 제어메시지 구독 후 자동으로 제어 됨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6D32BEB-C16F-49D4-8C78-731F85C448A2}"/>
              </a:ext>
            </a:extLst>
          </p:cNvPr>
          <p:cNvSpPr txBox="1"/>
          <p:nvPr/>
        </p:nvSpPr>
        <p:spPr>
          <a:xfrm>
            <a:off x="697725" y="2735211"/>
            <a:ext cx="2227274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센서 </a:t>
            </a:r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 Subs c r I b e r )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69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58" grpId="0" animBg="1"/>
      <p:bldP spid="60" grpId="0" animBg="1"/>
      <p:bldP spid="61" grpId="0" animBg="1"/>
      <p:bldP spid="62" grpId="0" animBg="1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B66CA8-1A93-4A84-9EBA-F7B110F049BA}"/>
              </a:ext>
            </a:extLst>
          </p:cNvPr>
          <p:cNvSpPr/>
          <p:nvPr/>
        </p:nvSpPr>
        <p:spPr>
          <a:xfrm>
            <a:off x="2710596" y="996297"/>
            <a:ext cx="6840760" cy="4634755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8BDA17-C516-4852-A306-50E8F0FE8EAF}"/>
              </a:ext>
            </a:extLst>
          </p:cNvPr>
          <p:cNvSpPr/>
          <p:nvPr/>
        </p:nvSpPr>
        <p:spPr>
          <a:xfrm>
            <a:off x="1529226" y="2013524"/>
            <a:ext cx="849860" cy="3913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AP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1CCF64-8892-415F-822F-2A53ADECB393}"/>
              </a:ext>
            </a:extLst>
          </p:cNvPr>
          <p:cNvSpPr/>
          <p:nvPr/>
        </p:nvSpPr>
        <p:spPr>
          <a:xfrm>
            <a:off x="640571" y="2932572"/>
            <a:ext cx="1263415" cy="12796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058BF9-BFEF-46B3-AADB-E1E6DC99A156}"/>
              </a:ext>
            </a:extLst>
          </p:cNvPr>
          <p:cNvSpPr/>
          <p:nvPr/>
        </p:nvSpPr>
        <p:spPr>
          <a:xfrm>
            <a:off x="2919760" y="2784006"/>
            <a:ext cx="1301080" cy="8895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E6BB5E-5ECE-46E6-8FDB-22F9249572A1}"/>
              </a:ext>
            </a:extLst>
          </p:cNvPr>
          <p:cNvSpPr/>
          <p:nvPr/>
        </p:nvSpPr>
        <p:spPr>
          <a:xfrm>
            <a:off x="7083613" y="1921855"/>
            <a:ext cx="1170911" cy="6278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F9A7DF-62E6-4D0D-BE1E-FB7F459442ED}"/>
              </a:ext>
            </a:extLst>
          </p:cNvPr>
          <p:cNvSpPr/>
          <p:nvPr/>
        </p:nvSpPr>
        <p:spPr>
          <a:xfrm>
            <a:off x="5404036" y="1767556"/>
            <a:ext cx="1247359" cy="8549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88FD9DD-E0CE-4446-AC02-F7F7700DBB85}"/>
              </a:ext>
            </a:extLst>
          </p:cNvPr>
          <p:cNvGrpSpPr/>
          <p:nvPr/>
        </p:nvGrpSpPr>
        <p:grpSpPr>
          <a:xfrm>
            <a:off x="5975733" y="1119484"/>
            <a:ext cx="1421424" cy="586305"/>
            <a:chOff x="5203558" y="662473"/>
            <a:chExt cx="942672" cy="64669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01A4FF9-D6AE-41B6-AA23-EA193D179DD1}"/>
                </a:ext>
              </a:extLst>
            </p:cNvPr>
            <p:cNvSpPr/>
            <p:nvPr/>
          </p:nvSpPr>
          <p:spPr>
            <a:xfrm>
              <a:off x="5203558" y="662473"/>
              <a:ext cx="936104" cy="64669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B09310-AE53-4804-A52D-58F1AAEF6649}"/>
                </a:ext>
              </a:extLst>
            </p:cNvPr>
            <p:cNvSpPr txBox="1"/>
            <p:nvPr/>
          </p:nvSpPr>
          <p:spPr>
            <a:xfrm>
              <a:off x="5210126" y="713021"/>
              <a:ext cx="936104" cy="57710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+mj-lt"/>
                </a:rPr>
                <a:t>NodeMCU#2</a:t>
              </a:r>
            </a:p>
            <a:p>
              <a:pPr algn="ctr"/>
              <a:r>
                <a:rPr lang="ko-KR" altLang="en-US" sz="1400" b="1" dirty="0" err="1">
                  <a:latin typeface="+mj-lt"/>
                </a:rPr>
                <a:t>경보등</a:t>
              </a:r>
              <a:r>
                <a:rPr lang="en-US" altLang="ko-KR" sz="1400" b="1" dirty="0">
                  <a:latin typeface="+mj-lt"/>
                </a:rPr>
                <a:t>,</a:t>
              </a:r>
              <a:r>
                <a:rPr lang="ko-KR" altLang="en-US" sz="1400" b="1" dirty="0" err="1">
                  <a:latin typeface="+mj-lt"/>
                </a:rPr>
                <a:t>경보음</a:t>
              </a:r>
              <a:endParaRPr lang="ko-KR" altLang="en-US" sz="14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EDF5EA2-A8FC-42E8-871F-FBDE05B322C7}"/>
              </a:ext>
            </a:extLst>
          </p:cNvPr>
          <p:cNvGrpSpPr/>
          <p:nvPr/>
        </p:nvGrpSpPr>
        <p:grpSpPr>
          <a:xfrm>
            <a:off x="4690782" y="1119484"/>
            <a:ext cx="1143301" cy="1017935"/>
            <a:chOff x="5192721" y="662473"/>
            <a:chExt cx="976171" cy="111472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A22A1E6-2C05-4207-B4D4-4883D5F7F333}"/>
                </a:ext>
              </a:extLst>
            </p:cNvPr>
            <p:cNvSpPr/>
            <p:nvPr/>
          </p:nvSpPr>
          <p:spPr>
            <a:xfrm>
              <a:off x="5203558" y="662473"/>
              <a:ext cx="936104" cy="64669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9D0B00-C041-49E3-89E2-7371C4696F6D}"/>
                </a:ext>
              </a:extLst>
            </p:cNvPr>
            <p:cNvSpPr txBox="1"/>
            <p:nvPr/>
          </p:nvSpPr>
          <p:spPr>
            <a:xfrm>
              <a:off x="5192721" y="732371"/>
              <a:ext cx="976171" cy="104482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+mj-lt"/>
                </a:rPr>
                <a:t>NodeMCU#1</a:t>
              </a:r>
            </a:p>
            <a:p>
              <a:pPr algn="ctr"/>
              <a:r>
                <a:rPr lang="ko-KR" altLang="en-US" sz="1400" b="1" dirty="0">
                  <a:latin typeface="+mj-lt"/>
                </a:rPr>
                <a:t>환풍기</a:t>
              </a:r>
              <a:endParaRPr lang="en-US" altLang="ko-KR" sz="1400" b="1" dirty="0">
                <a:latin typeface="+mj-lt"/>
              </a:endParaRPr>
            </a:p>
            <a:p>
              <a:pPr algn="ctr"/>
              <a:endParaRPr lang="en-US" altLang="ko-KR" sz="1400" b="1" dirty="0">
                <a:latin typeface="+mj-lt"/>
              </a:endParaRPr>
            </a:p>
            <a:p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3449D77-6696-4D2F-98AF-133ABD52F31D}"/>
              </a:ext>
            </a:extLst>
          </p:cNvPr>
          <p:cNvGrpSpPr/>
          <p:nvPr/>
        </p:nvGrpSpPr>
        <p:grpSpPr>
          <a:xfrm>
            <a:off x="7528272" y="1119484"/>
            <a:ext cx="1152128" cy="615964"/>
            <a:chOff x="6169719" y="468482"/>
            <a:chExt cx="936104" cy="646691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4986B47-7729-47A1-A304-E86E4A512409}"/>
                </a:ext>
              </a:extLst>
            </p:cNvPr>
            <p:cNvSpPr/>
            <p:nvPr/>
          </p:nvSpPr>
          <p:spPr>
            <a:xfrm>
              <a:off x="6169719" y="468482"/>
              <a:ext cx="936104" cy="64669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BCF9AFF-20CC-4FDC-B25B-D8706170D468}"/>
                </a:ext>
              </a:extLst>
            </p:cNvPr>
            <p:cNvSpPr txBox="1"/>
            <p:nvPr/>
          </p:nvSpPr>
          <p:spPr>
            <a:xfrm>
              <a:off x="6169719" y="544082"/>
              <a:ext cx="936104" cy="5493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+mj-lt"/>
                </a:rPr>
                <a:t>NodeMCU#3</a:t>
              </a:r>
            </a:p>
            <a:p>
              <a:pPr algn="ctr"/>
              <a:r>
                <a:rPr lang="ko-KR" altLang="en-US" sz="1400" b="1" dirty="0">
                  <a:latin typeface="+mj-lt"/>
                </a:rPr>
                <a:t>전등</a:t>
              </a:r>
              <a:endParaRPr lang="ko-KR" altLang="en-US" sz="1400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AB11ED3-75D0-4F8D-91A5-F0158FFE058D}"/>
              </a:ext>
            </a:extLst>
          </p:cNvPr>
          <p:cNvSpPr/>
          <p:nvPr/>
        </p:nvSpPr>
        <p:spPr>
          <a:xfrm>
            <a:off x="4441709" y="1085872"/>
            <a:ext cx="4968100" cy="162680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DE721D-53FC-46DF-9E15-839F9083C4B3}"/>
              </a:ext>
            </a:extLst>
          </p:cNvPr>
          <p:cNvSpPr txBox="1"/>
          <p:nvPr/>
        </p:nvSpPr>
        <p:spPr>
          <a:xfrm>
            <a:off x="5463809" y="1800655"/>
            <a:ext cx="1180130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NodeMCU#1</a:t>
            </a:r>
          </a:p>
          <a:p>
            <a:pPr algn="ctr"/>
            <a:r>
              <a:rPr lang="ko-KR" altLang="en-US" sz="1200" b="1" dirty="0" err="1"/>
              <a:t>온습도</a:t>
            </a:r>
            <a:r>
              <a:rPr lang="ko-KR" altLang="en-US" sz="1200" b="1" dirty="0"/>
              <a:t> 센서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Co2 </a:t>
            </a:r>
            <a:r>
              <a:rPr lang="ko-KR" altLang="en-US" sz="1200" b="1" dirty="0"/>
              <a:t>센서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유해가스 센서</a:t>
            </a:r>
            <a:endParaRPr lang="en-US" altLang="ko-KR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CEE040-ACB8-4D33-96A1-D9A546F0EBD5}"/>
              </a:ext>
            </a:extLst>
          </p:cNvPr>
          <p:cNvSpPr txBox="1"/>
          <p:nvPr/>
        </p:nvSpPr>
        <p:spPr>
          <a:xfrm>
            <a:off x="7101444" y="2005823"/>
            <a:ext cx="113524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NodeMCU#2</a:t>
            </a:r>
          </a:p>
          <a:p>
            <a:pPr algn="ctr"/>
            <a:r>
              <a:rPr lang="ko-KR" altLang="en-US" sz="1400" b="1" dirty="0"/>
              <a:t>조도센서</a:t>
            </a:r>
            <a:endParaRPr lang="en-US" altLang="ko-KR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3FC126-5EC5-4F5A-9AD7-7C79BB38848C}"/>
              </a:ext>
            </a:extLst>
          </p:cNvPr>
          <p:cNvSpPr txBox="1"/>
          <p:nvPr/>
        </p:nvSpPr>
        <p:spPr>
          <a:xfrm>
            <a:off x="2888660" y="2813945"/>
            <a:ext cx="1375633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Raspberry Pi</a:t>
            </a:r>
          </a:p>
          <a:p>
            <a:pPr algn="ctr"/>
            <a:r>
              <a:rPr lang="en-US" altLang="ko-KR" sz="1600" b="1" dirty="0"/>
              <a:t>-MQTT broker</a:t>
            </a:r>
          </a:p>
          <a:p>
            <a:pPr algn="ctr"/>
            <a:r>
              <a:rPr lang="en-US" altLang="ko-KR" sz="1600" b="1" dirty="0"/>
              <a:t>- Web Server</a:t>
            </a:r>
          </a:p>
          <a:p>
            <a:pPr marL="171450" indent="-171450" algn="ctr">
              <a:buFontTx/>
              <a:buChar char="-"/>
            </a:pPr>
            <a:endParaRPr lang="en-US" altLang="ko-KR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8205FE-F9B9-4AE1-B767-E3D990F30731}"/>
              </a:ext>
            </a:extLst>
          </p:cNvPr>
          <p:cNvSpPr txBox="1"/>
          <p:nvPr/>
        </p:nvSpPr>
        <p:spPr>
          <a:xfrm>
            <a:off x="8788412" y="3829608"/>
            <a:ext cx="100811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. . .</a:t>
            </a:r>
            <a:endParaRPr lang="ko-KR" altLang="en-US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34645F-0CFE-4CCE-965B-F5F0109F6C42}"/>
              </a:ext>
            </a:extLst>
          </p:cNvPr>
          <p:cNvSpPr txBox="1"/>
          <p:nvPr/>
        </p:nvSpPr>
        <p:spPr>
          <a:xfrm>
            <a:off x="543496" y="2982511"/>
            <a:ext cx="1432498" cy="138499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Web Client </a:t>
            </a:r>
          </a:p>
          <a:p>
            <a:pPr algn="ctr"/>
            <a:r>
              <a:rPr lang="en-US" altLang="ko-KR" sz="1400" b="1" dirty="0"/>
              <a:t>(Client)</a:t>
            </a:r>
          </a:p>
          <a:p>
            <a:pPr algn="ctr"/>
            <a:r>
              <a:rPr lang="en-US" altLang="ko-KR" sz="1400" b="1" dirty="0"/>
              <a:t>-</a:t>
            </a:r>
            <a:r>
              <a:rPr lang="ko-KR" altLang="en-US" sz="1400" b="1" dirty="0"/>
              <a:t>설비컨트롤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-</a:t>
            </a:r>
            <a:r>
              <a:rPr lang="ko-KR" altLang="en-US" sz="1400" b="1" dirty="0" err="1"/>
              <a:t>임계값설정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-</a:t>
            </a:r>
            <a:r>
              <a:rPr lang="ko-KR" altLang="en-US" sz="1400" b="1" dirty="0"/>
              <a:t>상황모니터링</a:t>
            </a:r>
            <a:endParaRPr lang="en-US" altLang="ko-KR" sz="1400" b="1" dirty="0"/>
          </a:p>
          <a:p>
            <a:pPr marL="171450" indent="-171450" algn="ctr">
              <a:buFontTx/>
              <a:buChar char="-"/>
            </a:pPr>
            <a:endParaRPr lang="en-US" altLang="ko-KR" sz="1200" b="1" dirty="0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11AE82C-A539-414D-A6AC-CE5A033851BA}"/>
              </a:ext>
            </a:extLst>
          </p:cNvPr>
          <p:cNvCxnSpPr>
            <a:cxnSpLocks/>
            <a:stCxn id="18" idx="0"/>
            <a:endCxn id="17" idx="1"/>
          </p:cNvCxnSpPr>
          <p:nvPr/>
        </p:nvCxnSpPr>
        <p:spPr>
          <a:xfrm rot="5400000" flipH="1" flipV="1">
            <a:off x="1039064" y="2442411"/>
            <a:ext cx="723376" cy="256947"/>
          </a:xfrm>
          <a:prstGeom prst="bentConnector2">
            <a:avLst/>
          </a:prstGeom>
          <a:ln w="19050">
            <a:solidFill>
              <a:srgbClr val="0C27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573DF99-5839-492F-B645-EA6C88C0F8F2}"/>
              </a:ext>
            </a:extLst>
          </p:cNvPr>
          <p:cNvCxnSpPr>
            <a:cxnSpLocks/>
          </p:cNvCxnSpPr>
          <p:nvPr/>
        </p:nvCxnSpPr>
        <p:spPr>
          <a:xfrm>
            <a:off x="1954156" y="3321776"/>
            <a:ext cx="896899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C27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143B8F4-4651-405C-AEC0-998F106378EB}"/>
              </a:ext>
            </a:extLst>
          </p:cNvPr>
          <p:cNvCxnSpPr>
            <a:cxnSpLocks/>
          </p:cNvCxnSpPr>
          <p:nvPr/>
        </p:nvCxnSpPr>
        <p:spPr>
          <a:xfrm flipV="1">
            <a:off x="4242567" y="3157592"/>
            <a:ext cx="187437" cy="97950"/>
          </a:xfrm>
          <a:prstGeom prst="straightConnector1">
            <a:avLst/>
          </a:prstGeom>
          <a:ln w="19050">
            <a:solidFill>
              <a:srgbClr val="0C27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F2C90435-B57A-4055-9755-30FFACB56D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680" y="1777380"/>
            <a:ext cx="241099" cy="24109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C0B0B9F2-1B97-4291-B76E-165D28875F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457" y="877280"/>
            <a:ext cx="238035" cy="23803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6EBE1A0F-E3EE-42F5-9CBE-FD42654C53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449" y="3614657"/>
            <a:ext cx="238035" cy="23803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59F85C9-A975-4A1B-821B-DDCEE739AF19}"/>
              </a:ext>
            </a:extLst>
          </p:cNvPr>
          <p:cNvSpPr txBox="1"/>
          <p:nvPr/>
        </p:nvSpPr>
        <p:spPr>
          <a:xfrm>
            <a:off x="8752408" y="1151932"/>
            <a:ext cx="100811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. . .</a:t>
            </a:r>
            <a:endParaRPr lang="ko-KR" altLang="en-US" sz="2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AAEBFE4-E8B2-4F55-B411-789D9A10F467}"/>
              </a:ext>
            </a:extLst>
          </p:cNvPr>
          <p:cNvSpPr/>
          <p:nvPr/>
        </p:nvSpPr>
        <p:spPr>
          <a:xfrm>
            <a:off x="7185453" y="4677896"/>
            <a:ext cx="1170911" cy="6278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81AC7FE-52E2-49E9-8F23-4D6DC9485DB8}"/>
              </a:ext>
            </a:extLst>
          </p:cNvPr>
          <p:cNvSpPr/>
          <p:nvPr/>
        </p:nvSpPr>
        <p:spPr>
          <a:xfrm>
            <a:off x="5488825" y="4494845"/>
            <a:ext cx="1247359" cy="8549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1F40D0B-3DAE-422C-B888-46AF221624C5}"/>
              </a:ext>
            </a:extLst>
          </p:cNvPr>
          <p:cNvGrpSpPr/>
          <p:nvPr/>
        </p:nvGrpSpPr>
        <p:grpSpPr>
          <a:xfrm>
            <a:off x="5965375" y="3846773"/>
            <a:ext cx="1418881" cy="586305"/>
            <a:chOff x="5259675" y="662473"/>
            <a:chExt cx="940985" cy="64669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3DA1B2A-3CD3-4F9F-9771-A3CBA86383C7}"/>
                </a:ext>
              </a:extLst>
            </p:cNvPr>
            <p:cNvSpPr/>
            <p:nvPr/>
          </p:nvSpPr>
          <p:spPr>
            <a:xfrm>
              <a:off x="5259675" y="662473"/>
              <a:ext cx="936104" cy="64669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0A676C8-1975-4F6A-9034-06A86B66A972}"/>
                </a:ext>
              </a:extLst>
            </p:cNvPr>
            <p:cNvSpPr txBox="1"/>
            <p:nvPr/>
          </p:nvSpPr>
          <p:spPr>
            <a:xfrm>
              <a:off x="5264556" y="722965"/>
              <a:ext cx="936104" cy="57710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+mj-lt"/>
                </a:rPr>
                <a:t>NodeMCU#2</a:t>
              </a:r>
            </a:p>
            <a:p>
              <a:pPr algn="ctr"/>
              <a:r>
                <a:rPr lang="ko-KR" altLang="en-US" sz="1400" b="1" dirty="0" err="1">
                  <a:latin typeface="+mj-lt"/>
                </a:rPr>
                <a:t>경보등</a:t>
              </a:r>
              <a:r>
                <a:rPr lang="en-US" altLang="ko-KR" sz="1400" b="1" dirty="0">
                  <a:latin typeface="+mj-lt"/>
                </a:rPr>
                <a:t>,</a:t>
              </a:r>
              <a:r>
                <a:rPr lang="ko-KR" altLang="en-US" sz="1400" b="1" dirty="0" err="1">
                  <a:latin typeface="+mj-lt"/>
                </a:rPr>
                <a:t>경보음</a:t>
              </a:r>
              <a:endParaRPr lang="ko-KR" altLang="en-US" sz="1400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094A7AA-0D97-4CAB-A5B8-A08A7DF90812}"/>
              </a:ext>
            </a:extLst>
          </p:cNvPr>
          <p:cNvGrpSpPr/>
          <p:nvPr/>
        </p:nvGrpSpPr>
        <p:grpSpPr>
          <a:xfrm>
            <a:off x="4647952" y="3846773"/>
            <a:ext cx="1143300" cy="1008952"/>
            <a:chOff x="5299985" y="662473"/>
            <a:chExt cx="976171" cy="1104887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311699A-5CAC-4E6D-BB22-EF456E0B6B2C}"/>
                </a:ext>
              </a:extLst>
            </p:cNvPr>
            <p:cNvSpPr/>
            <p:nvPr/>
          </p:nvSpPr>
          <p:spPr>
            <a:xfrm>
              <a:off x="5309311" y="662473"/>
              <a:ext cx="936104" cy="64669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D0E3B1E-155A-435F-9C95-9EA2A2629BAF}"/>
                </a:ext>
              </a:extLst>
            </p:cNvPr>
            <p:cNvSpPr txBox="1"/>
            <p:nvPr/>
          </p:nvSpPr>
          <p:spPr>
            <a:xfrm>
              <a:off x="5299985" y="722531"/>
              <a:ext cx="976171" cy="104482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+mj-lt"/>
                </a:rPr>
                <a:t>NodeMCU#1</a:t>
              </a:r>
            </a:p>
            <a:p>
              <a:pPr algn="ctr"/>
              <a:r>
                <a:rPr lang="ko-KR" altLang="en-US" sz="1400" b="1" dirty="0">
                  <a:latin typeface="+mj-lt"/>
                </a:rPr>
                <a:t>환풍기</a:t>
              </a:r>
              <a:endParaRPr lang="en-US" altLang="ko-KR" sz="1400" b="1" dirty="0">
                <a:latin typeface="+mj-lt"/>
              </a:endParaRPr>
            </a:p>
            <a:p>
              <a:pPr algn="ctr"/>
              <a:endParaRPr lang="en-US" altLang="ko-KR" sz="1400" b="1" dirty="0">
                <a:latin typeface="+mj-lt"/>
              </a:endParaRPr>
            </a:p>
            <a:p>
              <a:endParaRPr lang="ko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978012D-DBCB-4B02-A17C-62DD0895CBDD}"/>
              </a:ext>
            </a:extLst>
          </p:cNvPr>
          <p:cNvGrpSpPr/>
          <p:nvPr/>
        </p:nvGrpSpPr>
        <p:grpSpPr>
          <a:xfrm>
            <a:off x="7564276" y="3846773"/>
            <a:ext cx="1152128" cy="591761"/>
            <a:chOff x="6169719" y="468482"/>
            <a:chExt cx="936104" cy="652709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AC845F6-982E-4ADC-9884-039FF884599B}"/>
                </a:ext>
              </a:extLst>
            </p:cNvPr>
            <p:cNvSpPr/>
            <p:nvPr/>
          </p:nvSpPr>
          <p:spPr>
            <a:xfrm>
              <a:off x="6169719" y="468482"/>
              <a:ext cx="936104" cy="64669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CF9C2B-F21C-4F8B-B7F9-596EA805D5C5}"/>
                </a:ext>
              </a:extLst>
            </p:cNvPr>
            <p:cNvSpPr txBox="1"/>
            <p:nvPr/>
          </p:nvSpPr>
          <p:spPr>
            <a:xfrm>
              <a:off x="6169719" y="544082"/>
              <a:ext cx="936104" cy="57710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+mj-lt"/>
                </a:rPr>
                <a:t>NodeMCU#3</a:t>
              </a:r>
            </a:p>
            <a:p>
              <a:pPr algn="ctr"/>
              <a:r>
                <a:rPr lang="ko-KR" altLang="en-US" sz="1400" b="1" dirty="0">
                  <a:latin typeface="+mj-lt"/>
                </a:rPr>
                <a:t>전등</a:t>
              </a:r>
              <a:endParaRPr lang="ko-KR" altLang="en-US" sz="1400" dirty="0"/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53BD2CC-FE30-4101-A80D-70B622058E7A}"/>
              </a:ext>
            </a:extLst>
          </p:cNvPr>
          <p:cNvSpPr/>
          <p:nvPr/>
        </p:nvSpPr>
        <p:spPr>
          <a:xfrm>
            <a:off x="4441708" y="3813161"/>
            <a:ext cx="4968100" cy="162680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EF9AD2-FE8A-4906-A7E4-3B2F9ED99360}"/>
              </a:ext>
            </a:extLst>
          </p:cNvPr>
          <p:cNvSpPr txBox="1"/>
          <p:nvPr/>
        </p:nvSpPr>
        <p:spPr>
          <a:xfrm>
            <a:off x="5520050" y="4527944"/>
            <a:ext cx="1180130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NodeMCU#1</a:t>
            </a:r>
          </a:p>
          <a:p>
            <a:pPr algn="ctr"/>
            <a:r>
              <a:rPr lang="ko-KR" altLang="en-US" sz="1200" b="1" dirty="0" err="1"/>
              <a:t>온습도</a:t>
            </a:r>
            <a:r>
              <a:rPr lang="ko-KR" altLang="en-US" sz="1200" b="1" dirty="0"/>
              <a:t> 센서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Co2 </a:t>
            </a:r>
            <a:r>
              <a:rPr lang="ko-KR" altLang="en-US" sz="1200" b="1" dirty="0"/>
              <a:t>센서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유해가스 센서</a:t>
            </a:r>
            <a:endParaRPr lang="en-US" altLang="ko-KR" sz="12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DC9B06-37F6-4EA2-8FF1-BF5C5E86B616}"/>
              </a:ext>
            </a:extLst>
          </p:cNvPr>
          <p:cNvSpPr txBox="1"/>
          <p:nvPr/>
        </p:nvSpPr>
        <p:spPr>
          <a:xfrm>
            <a:off x="7198675" y="4770263"/>
            <a:ext cx="113524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NodeMCU#2</a:t>
            </a:r>
          </a:p>
          <a:p>
            <a:pPr algn="ctr"/>
            <a:r>
              <a:rPr lang="ko-KR" altLang="en-US" sz="1400" b="1" dirty="0"/>
              <a:t>조도센서</a:t>
            </a:r>
            <a:endParaRPr lang="en-US" altLang="ko-KR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49541F0-6475-46C6-B005-96089429CAD7}"/>
              </a:ext>
            </a:extLst>
          </p:cNvPr>
          <p:cNvSpPr txBox="1"/>
          <p:nvPr/>
        </p:nvSpPr>
        <p:spPr>
          <a:xfrm rot="5400000">
            <a:off x="6237152" y="3167988"/>
            <a:ext cx="100811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. . . .</a:t>
            </a:r>
            <a:endParaRPr lang="ko-KR" altLang="en-US" sz="2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DDF4C1-799E-4B52-901E-C68448AD7BF6}"/>
              </a:ext>
            </a:extLst>
          </p:cNvPr>
          <p:cNvSpPr txBox="1"/>
          <p:nvPr/>
        </p:nvSpPr>
        <p:spPr>
          <a:xfrm>
            <a:off x="3189035" y="1114405"/>
            <a:ext cx="130108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/>
              <a:t>작업장</a:t>
            </a:r>
            <a:r>
              <a:rPr lang="en-US" altLang="ko-KR" sz="1400" b="1" dirty="0"/>
              <a:t>(Client)</a:t>
            </a:r>
          </a:p>
          <a:p>
            <a:pPr algn="r"/>
            <a:r>
              <a:rPr lang="en-US" altLang="ko-KR" sz="1400" dirty="0"/>
              <a:t>#1</a:t>
            </a:r>
            <a:endParaRPr lang="ko-KR" altLang="en-US" sz="1400" dirty="0"/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14936AB0-BF42-4ECA-B131-1B9A75F70B6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35715" y="1754086"/>
            <a:ext cx="1084927" cy="927061"/>
          </a:xfrm>
          <a:prstGeom prst="bentConnector3">
            <a:avLst>
              <a:gd name="adj1" fmla="val 106188"/>
            </a:avLst>
          </a:prstGeom>
          <a:ln w="19050">
            <a:solidFill>
              <a:srgbClr val="0C27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AB5A0B29-C8A9-4F23-BE89-33D4B9B3E843}"/>
              </a:ext>
            </a:extLst>
          </p:cNvPr>
          <p:cNvCxnSpPr>
            <a:cxnSpLocks/>
          </p:cNvCxnSpPr>
          <p:nvPr/>
        </p:nvCxnSpPr>
        <p:spPr>
          <a:xfrm>
            <a:off x="3478723" y="3721596"/>
            <a:ext cx="962985" cy="881103"/>
          </a:xfrm>
          <a:prstGeom prst="bentConnector3">
            <a:avLst>
              <a:gd name="adj1" fmla="val -355"/>
            </a:avLst>
          </a:prstGeom>
          <a:ln w="19050">
            <a:solidFill>
              <a:srgbClr val="0C27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99CF513-0A4E-4D6A-ACF6-129316C71035}"/>
              </a:ext>
            </a:extLst>
          </p:cNvPr>
          <p:cNvSpPr txBox="1"/>
          <p:nvPr/>
        </p:nvSpPr>
        <p:spPr>
          <a:xfrm>
            <a:off x="153895" y="197839"/>
            <a:ext cx="2691598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구성도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1CDE30F-1472-439F-9BCD-5BC5798B3519}"/>
              </a:ext>
            </a:extLst>
          </p:cNvPr>
          <p:cNvGrpSpPr/>
          <p:nvPr/>
        </p:nvGrpSpPr>
        <p:grpSpPr>
          <a:xfrm>
            <a:off x="336696" y="745720"/>
            <a:ext cx="3669422" cy="84671"/>
            <a:chOff x="2385130" y="548680"/>
            <a:chExt cx="2488465" cy="1836204"/>
          </a:xfrm>
          <a:solidFill>
            <a:schemeClr val="bg1">
              <a:lumMod val="85000"/>
            </a:schemeClr>
          </a:solidFill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F547E8-F5C1-4866-BFB9-91377B8F8A27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BF85981-22B5-49B5-BD99-D5753266DBEA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31D1CF9-18FB-4CD1-8E47-4FD93838281E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FD64D23-B353-47E8-A5C3-EECB1972714C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pic>
        <p:nvPicPr>
          <p:cNvPr id="88" name="그림 87">
            <a:extLst>
              <a:ext uri="{FF2B5EF4-FFF2-40B4-BE49-F238E27FC236}">
                <a16:creationId xmlns:a16="http://schemas.microsoft.com/office/drawing/2014/main" id="{26B7A6E7-71ED-49EE-9EF3-ABBD7C458E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850" y="2570690"/>
            <a:ext cx="241099" cy="24109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9EDB63DC-97DF-4BFE-93F9-C5AED277C6DD}"/>
              </a:ext>
            </a:extLst>
          </p:cNvPr>
          <p:cNvSpPr txBox="1"/>
          <p:nvPr/>
        </p:nvSpPr>
        <p:spPr>
          <a:xfrm>
            <a:off x="3063776" y="4657700"/>
            <a:ext cx="140525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/>
              <a:t>작업장</a:t>
            </a:r>
            <a:r>
              <a:rPr lang="en-US" altLang="ko-KR" sz="1400" b="1" dirty="0"/>
              <a:t>(Client)</a:t>
            </a:r>
          </a:p>
          <a:p>
            <a:pPr algn="r"/>
            <a:r>
              <a:rPr lang="en-US" altLang="ko-KR" sz="1400" dirty="0"/>
              <a:t>#3</a:t>
            </a:r>
            <a:endParaRPr lang="ko-KR" altLang="en-US" sz="14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1B9F0BED-3DC4-4C5E-9D35-2A4007140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87" y="2723090"/>
            <a:ext cx="241099" cy="241099"/>
          </a:xfrm>
          <a:prstGeom prst="rect">
            <a:avLst/>
          </a:prstGeom>
        </p:spPr>
      </p:pic>
      <p:sp>
        <p:nvSpPr>
          <p:cNvPr id="2" name="구름 1">
            <a:extLst>
              <a:ext uri="{FF2B5EF4-FFF2-40B4-BE49-F238E27FC236}">
                <a16:creationId xmlns:a16="http://schemas.microsoft.com/office/drawing/2014/main" id="{6AF4231A-43D6-446B-AD3A-A43E037B42B8}"/>
              </a:ext>
            </a:extLst>
          </p:cNvPr>
          <p:cNvSpPr/>
          <p:nvPr/>
        </p:nvSpPr>
        <p:spPr>
          <a:xfrm>
            <a:off x="4323916" y="3075522"/>
            <a:ext cx="962985" cy="466054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cloud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1906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1207.0"/>
</file>

<file path=customXml/itemProps1.xml><?xml version="1.0" encoding="utf-8"?>
<ds:datastoreItem xmlns:ds="http://schemas.openxmlformats.org/officeDocument/2006/customXml" ds:itemID="{58B740F0-1210-47E7-AC33-084E16E99E80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7637</TotalTime>
  <Words>2244</Words>
  <Application>Microsoft Office PowerPoint</Application>
  <PresentationFormat>사용자 지정</PresentationFormat>
  <Paragraphs>477</Paragraphs>
  <Slides>35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Arial</vt:lpstr>
      <vt:lpstr>Calibri Light</vt:lpstr>
      <vt:lpstr>Calibri</vt:lpstr>
      <vt:lpstr>맑은 고딕</vt:lpstr>
      <vt:lpstr>Yoon 윤고딕 530_TT</vt:lpstr>
      <vt:lpstr>굴림</vt:lpstr>
      <vt:lpstr>a옛날목욕탕L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고재욱</cp:lastModifiedBy>
  <cp:revision>208</cp:revision>
  <dcterms:created xsi:type="dcterms:W3CDTF">2014-06-08T15:24:48Z</dcterms:created>
  <dcterms:modified xsi:type="dcterms:W3CDTF">2018-02-21T16:29:26Z</dcterms:modified>
  <cp:contentStatus/>
</cp:coreProperties>
</file>