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2"/>
  </p:sldMasterIdLst>
  <p:notesMasterIdLst>
    <p:notesMasterId r:id="rId39"/>
  </p:notesMasterIdLst>
  <p:sldIdLst>
    <p:sldId id="266" r:id="rId3"/>
    <p:sldId id="292" r:id="rId4"/>
    <p:sldId id="353" r:id="rId5"/>
    <p:sldId id="306" r:id="rId6"/>
    <p:sldId id="289" r:id="rId7"/>
    <p:sldId id="345" r:id="rId8"/>
    <p:sldId id="346" r:id="rId9"/>
    <p:sldId id="347" r:id="rId10"/>
    <p:sldId id="348" r:id="rId11"/>
    <p:sldId id="349" r:id="rId12"/>
    <p:sldId id="350" r:id="rId13"/>
    <p:sldId id="307" r:id="rId14"/>
    <p:sldId id="321" r:id="rId15"/>
    <p:sldId id="322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52" r:id="rId29"/>
    <p:sldId id="331" r:id="rId30"/>
    <p:sldId id="344" r:id="rId31"/>
    <p:sldId id="298" r:id="rId32"/>
    <p:sldId id="291" r:id="rId33"/>
    <p:sldId id="351" r:id="rId34"/>
    <p:sldId id="327" r:id="rId35"/>
    <p:sldId id="283" r:id="rId36"/>
    <p:sldId id="285" r:id="rId37"/>
    <p:sldId id="290" r:id="rId38"/>
  </p:sldIdLst>
  <p:sldSz cx="10160000" cy="5715000"/>
  <p:notesSz cx="6858000" cy="9144000"/>
  <p:embeddedFontLst>
    <p:embeddedFont>
      <p:font typeface="Yoon 윤고딕 530_TT" panose="02090603020101020101" pitchFamily="18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a옛날목욕탕L" panose="02020600000000000000" pitchFamily="18" charset="-127"/>
      <p:regular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>
      <a:defRPr lang="ko-KR"/>
    </a:defPPr>
    <a:lvl1pPr marL="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522"/>
    <a:srgbClr val="F2685E"/>
    <a:srgbClr val="ADC900"/>
    <a:srgbClr val="0C2759"/>
    <a:srgbClr val="CDCDCD"/>
    <a:srgbClr val="FBCDC9"/>
    <a:srgbClr val="F8B0AA"/>
    <a:srgbClr val="D0D1D3"/>
    <a:srgbClr val="F9FFD5"/>
    <a:srgbClr val="618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 autoAdjust="0"/>
    <p:restoredTop sz="86717" autoAdjust="0"/>
  </p:normalViewPr>
  <p:slideViewPr>
    <p:cSldViewPr>
      <p:cViewPr varScale="1">
        <p:scale>
          <a:sx n="138" d="100"/>
          <a:sy n="138" d="100"/>
        </p:scale>
        <p:origin x="240" y="114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103C0-487C-4678-88EA-41B4FCDAEED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8F38-E2F8-4538-8C44-D092FEA57D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5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1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 주제인 공장환경모니터링 사례들입니다</a:t>
            </a:r>
            <a:r>
              <a:rPr lang="en-US" altLang="ko-KR" dirty="0"/>
              <a:t>. </a:t>
            </a:r>
            <a:r>
              <a:rPr lang="ko-KR" altLang="en-US" dirty="0"/>
              <a:t>대부분 </a:t>
            </a:r>
            <a:r>
              <a:rPr lang="en-US" altLang="ko-KR" dirty="0"/>
              <a:t>IOT</a:t>
            </a:r>
            <a:r>
              <a:rPr lang="ko-KR" altLang="en-US" dirty="0"/>
              <a:t>센서들을 대량으로 여러 곳에 설치해 관제실에서 </a:t>
            </a:r>
            <a:endParaRPr lang="en-US" altLang="ko-KR" dirty="0"/>
          </a:p>
          <a:p>
            <a:r>
              <a:rPr lang="ko-KR" altLang="en-US" dirty="0"/>
              <a:t>감독할 수 있는 서비스를 제공하고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5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28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48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10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38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14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76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466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96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8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 주제인 공장환경모니터링 사례들입니다</a:t>
            </a:r>
            <a:r>
              <a:rPr lang="en-US" altLang="ko-KR" dirty="0"/>
              <a:t>. </a:t>
            </a:r>
            <a:r>
              <a:rPr lang="ko-KR" altLang="en-US" dirty="0"/>
              <a:t>대부분 </a:t>
            </a:r>
            <a:r>
              <a:rPr lang="en-US" altLang="ko-KR" dirty="0"/>
              <a:t>IOT</a:t>
            </a:r>
            <a:r>
              <a:rPr lang="ko-KR" altLang="en-US" dirty="0"/>
              <a:t>센서들을 대량으로 여러 곳에 설치해 관제실에서 </a:t>
            </a:r>
            <a:endParaRPr lang="en-US" altLang="ko-KR" dirty="0"/>
          </a:p>
          <a:p>
            <a:r>
              <a:rPr lang="ko-KR" altLang="en-US" dirty="0"/>
              <a:t>감독할 수 있는 서비스를 제공하고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52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69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94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13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개발환경입니다</a:t>
            </a:r>
            <a:r>
              <a:rPr lang="en-US" altLang="ko-KR" dirty="0"/>
              <a:t>. </a:t>
            </a:r>
            <a:r>
              <a:rPr lang="ko-KR" altLang="en-US" dirty="0"/>
              <a:t>통신 프로토콜은 </a:t>
            </a:r>
            <a:r>
              <a:rPr lang="en-US" altLang="ko-KR" dirty="0"/>
              <a:t>MQTT</a:t>
            </a:r>
            <a:r>
              <a:rPr lang="ko-KR" altLang="en-US" dirty="0"/>
              <a:t>이고 연결은 무선인터넷 환경에서 구현할 것입니다</a:t>
            </a:r>
            <a:r>
              <a:rPr lang="en-US" altLang="ko-KR" dirty="0"/>
              <a:t>. MQTT</a:t>
            </a:r>
            <a:r>
              <a:rPr lang="ko-KR" altLang="en-US" dirty="0"/>
              <a:t>브로커로 모스키토를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설치할 것이고 </a:t>
            </a:r>
            <a:r>
              <a:rPr lang="en-US" altLang="ko-KR" dirty="0"/>
              <a:t>MQTT</a:t>
            </a:r>
            <a:r>
              <a:rPr lang="ko-KR" altLang="en-US" dirty="0"/>
              <a:t>클라이언트인 센서와 설비는 </a:t>
            </a:r>
            <a:r>
              <a:rPr lang="en-US" altLang="ko-KR" dirty="0" err="1"/>
              <a:t>nodeMCU</a:t>
            </a:r>
            <a:r>
              <a:rPr lang="ko-KR" altLang="en-US" dirty="0"/>
              <a:t>보드 위에 모듈들을 설치할 계획입니다</a:t>
            </a:r>
            <a:r>
              <a:rPr lang="en-US" altLang="ko-KR" dirty="0"/>
              <a:t>. </a:t>
            </a:r>
            <a:r>
              <a:rPr lang="ko-KR" altLang="en-US" dirty="0"/>
              <a:t>웹서버와 모바일 환경은 </a:t>
            </a:r>
            <a:r>
              <a:rPr lang="en-US" altLang="ko-KR" dirty="0" err="1"/>
              <a:t>nodejs</a:t>
            </a:r>
            <a:r>
              <a:rPr lang="ko-KR" altLang="en-US" dirty="0"/>
              <a:t>를 사용해 구현할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6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저희 주제인 공장환경모니터링 사례들입니다</a:t>
            </a:r>
            <a:r>
              <a:rPr lang="en-US" altLang="ko-KR" dirty="0"/>
              <a:t>. </a:t>
            </a:r>
            <a:r>
              <a:rPr lang="ko-KR" altLang="en-US" dirty="0"/>
              <a:t>대부분 </a:t>
            </a:r>
            <a:r>
              <a:rPr lang="en-US" altLang="ko-KR" dirty="0"/>
              <a:t>IOT</a:t>
            </a:r>
            <a:r>
              <a:rPr lang="ko-KR" altLang="en-US" dirty="0"/>
              <a:t>센서들을 대량으로 여러 곳에 설치해 관제실에서 </a:t>
            </a:r>
            <a:endParaRPr lang="en-US" altLang="ko-KR" dirty="0"/>
          </a:p>
          <a:p>
            <a:r>
              <a:rPr lang="ko-KR" altLang="en-US" dirty="0"/>
              <a:t>감독할 수 있는 서비스를 제공하고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830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기능별로 구성한 시스템 시나리오입니다</a:t>
            </a:r>
            <a:r>
              <a:rPr lang="en-US" altLang="ko-KR" dirty="0"/>
              <a:t>. </a:t>
            </a:r>
            <a:r>
              <a:rPr lang="ko-KR" altLang="en-US" dirty="0"/>
              <a:t>먼저 모니터링은 </a:t>
            </a:r>
            <a:r>
              <a:rPr lang="en-US" altLang="ko-KR" dirty="0"/>
              <a:t>~~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7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기능은 설비를 수동으로 제어하는 기능입니다</a:t>
            </a:r>
            <a:r>
              <a:rPr lang="en-US" altLang="ko-KR" dirty="0"/>
              <a:t>. </a:t>
            </a:r>
            <a:r>
              <a:rPr lang="ko-KR" altLang="en-US" dirty="0"/>
              <a:t>웹이나 모바일이 클라이언트로 </a:t>
            </a:r>
            <a:r>
              <a:rPr lang="ko-KR" altLang="en-US" dirty="0" err="1"/>
              <a:t>라즈베리파이</a:t>
            </a:r>
            <a:r>
              <a:rPr lang="ko-KR" altLang="en-US" dirty="0"/>
              <a:t> 브로커를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68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전체적인 시스템 구성도 입니다</a:t>
            </a:r>
            <a:r>
              <a:rPr lang="en-US" altLang="ko-KR" dirty="0"/>
              <a:t>. </a:t>
            </a:r>
            <a:r>
              <a:rPr lang="ko-KR" altLang="en-US" dirty="0"/>
              <a:t>먼저 작업장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3</a:t>
            </a:r>
            <a:r>
              <a:rPr lang="ko-KR" altLang="en-US" dirty="0"/>
              <a:t>까지 총 </a:t>
            </a:r>
            <a:r>
              <a:rPr lang="ko-KR" altLang="en-US" dirty="0" err="1"/>
              <a:t>세곳의</a:t>
            </a:r>
            <a:r>
              <a:rPr lang="ko-KR" altLang="en-US" dirty="0"/>
              <a:t> 작업장을 각각 관리하는 구조이며 작업장 하나당 센서보드와 설비보드를 부착할 계획입니다</a:t>
            </a:r>
            <a:r>
              <a:rPr lang="en-US" altLang="ko-KR" dirty="0"/>
              <a:t>. </a:t>
            </a:r>
            <a:r>
              <a:rPr lang="ko-KR" altLang="en-US" dirty="0"/>
              <a:t>관측된 </a:t>
            </a:r>
            <a:r>
              <a:rPr lang="ko-KR" altLang="en-US" dirty="0" err="1"/>
              <a:t>센서값들은</a:t>
            </a:r>
            <a:r>
              <a:rPr lang="ko-KR" altLang="en-US" dirty="0"/>
              <a:t> 브로커인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통해 관제실 웹서버와 모바일 폰으로 전송됩니다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관리자가 모바일 폰으로 온도 </a:t>
            </a:r>
            <a:r>
              <a:rPr lang="ko-KR" altLang="en-US" dirty="0" err="1"/>
              <a:t>임계값을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도로 설정할 경우 </a:t>
            </a:r>
            <a:r>
              <a:rPr lang="en-US" altLang="ko-KR" dirty="0"/>
              <a:t>30</a:t>
            </a:r>
            <a:r>
              <a:rPr lang="ko-KR" altLang="en-US" dirty="0"/>
              <a:t>도 이상이 되면 환풍기 설비가 자동으로 제어됩니다</a:t>
            </a:r>
            <a:r>
              <a:rPr lang="en-US" altLang="ko-KR" dirty="0"/>
              <a:t>. </a:t>
            </a:r>
            <a:r>
              <a:rPr lang="ko-KR" altLang="en-US" dirty="0" err="1"/>
              <a:t>모바일폰과</a:t>
            </a:r>
            <a:r>
              <a:rPr lang="ko-KR" altLang="en-US" dirty="0"/>
              <a:t> 웹서버에서 설비를 수동으로 제어할 수도 있습니다</a:t>
            </a:r>
            <a:r>
              <a:rPr lang="en-US" altLang="ko-KR" dirty="0"/>
              <a:t>. </a:t>
            </a:r>
            <a:r>
              <a:rPr lang="ko-KR" altLang="en-US" dirty="0"/>
              <a:t>모든 통신 프로토콜은 </a:t>
            </a:r>
            <a:r>
              <a:rPr lang="en-US" altLang="ko-KR" dirty="0"/>
              <a:t>MQTT</a:t>
            </a:r>
            <a:r>
              <a:rPr lang="ko-KR" altLang="en-US" dirty="0"/>
              <a:t>를 사용하고 무선 인터넷 환경에서 구현할 계획입니다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3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5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8F38-E2F8-4538-8C44-D092FEA57D2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3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935302"/>
            <a:ext cx="7620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01698"/>
            <a:ext cx="7620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6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424782"/>
            <a:ext cx="8763000" cy="2377281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3824553"/>
            <a:ext cx="8763000" cy="1250156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1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11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9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304271"/>
            <a:ext cx="87630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521354"/>
            <a:ext cx="87630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E029A-0FF7-4921-B945-4BFF4676B098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5296959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160AC-554A-40B1-8C8A-42488E9DB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5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761970" rtl="0" eaLnBrk="1" latinLnBrk="1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1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tainlog.wordpress.com/2015/05/16/raspberrypi-raspbian-image/" TargetMode="External"/><Relationship Id="rId2" Type="http://schemas.openxmlformats.org/officeDocument/2006/relationships/hyperlink" Target="http://deneb21.tistory.com/m/345?category=65422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073" y="1898202"/>
            <a:ext cx="6300700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프로토콜을 기반으로 한 공장 환경관리 시스템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63676" y="3204877"/>
            <a:ext cx="5724636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E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00BF218-5667-43E3-8957-50CFB4B3360E}"/>
              </a:ext>
            </a:extLst>
          </p:cNvPr>
          <p:cNvSpPr txBox="1"/>
          <p:nvPr/>
        </p:nvSpPr>
        <p:spPr>
          <a:xfrm>
            <a:off x="3893369" y="3937620"/>
            <a:ext cx="2373261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dist"/>
            <a:r>
              <a:rPr lang="en-US" altLang="ko-KR" sz="2000" b="1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2013156001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고재욱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dist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2015154010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김혜정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F2556-C8C8-488B-9B8A-333A9404B020}"/>
              </a:ext>
            </a:extLst>
          </p:cNvPr>
          <p:cNvSpPr txBox="1"/>
          <p:nvPr/>
        </p:nvSpPr>
        <p:spPr>
          <a:xfrm>
            <a:off x="1518607" y="1590425"/>
            <a:ext cx="2373261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2018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종합설계</a:t>
            </a:r>
          </a:p>
        </p:txBody>
      </p:sp>
    </p:spTree>
    <p:extLst>
      <p:ext uri="{BB962C8B-B14F-4D97-AF65-F5344CB8AC3E}">
        <p14:creationId xmlns:p14="http://schemas.microsoft.com/office/powerpoint/2010/main" val="212636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시나리오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6E7DEE1-2334-4AEC-A0B6-82A2B5B5CC7D}"/>
              </a:ext>
            </a:extLst>
          </p:cNvPr>
          <p:cNvSpPr txBox="1"/>
          <p:nvPr/>
        </p:nvSpPr>
        <p:spPr>
          <a:xfrm>
            <a:off x="387586" y="1324307"/>
            <a:ext cx="2964222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값  실시간 전송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878CB0-374E-4BB7-A6BB-D10E025F0467}"/>
              </a:ext>
            </a:extLst>
          </p:cNvPr>
          <p:cNvSpPr/>
          <p:nvPr/>
        </p:nvSpPr>
        <p:spPr>
          <a:xfrm>
            <a:off x="533512" y="1246777"/>
            <a:ext cx="8830963" cy="2798855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485E0CFF-6E4F-4543-B3D4-BCD688758BC9}"/>
              </a:ext>
            </a:extLst>
          </p:cNvPr>
          <p:cNvSpPr/>
          <p:nvPr/>
        </p:nvSpPr>
        <p:spPr>
          <a:xfrm>
            <a:off x="4287912" y="2461456"/>
            <a:ext cx="973170" cy="396646"/>
          </a:xfrm>
          <a:prstGeom prst="rightArrow">
            <a:avLst/>
          </a:prstGeom>
          <a:solidFill>
            <a:srgbClr val="4A85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8880E4-F27E-4DDB-936A-191397720A1E}"/>
              </a:ext>
            </a:extLst>
          </p:cNvPr>
          <p:cNvSpPr txBox="1"/>
          <p:nvPr/>
        </p:nvSpPr>
        <p:spPr>
          <a:xfrm>
            <a:off x="1512168" y="4348728"/>
            <a:ext cx="6772188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AWS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설치된 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브로커가 클라이언트에 전송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토픽을 구독하고 있는 클라이언트가 메시지 수신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41" name="Picture 2" descr="관련 이미지">
            <a:extLst>
              <a:ext uri="{FF2B5EF4-FFF2-40B4-BE49-F238E27FC236}">
                <a16:creationId xmlns:a16="http://schemas.microsoft.com/office/drawing/2014/main" id="{CE2B3479-324D-4513-A5F4-FF270A9E1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54" y="1849388"/>
            <a:ext cx="1405473" cy="140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95B3597-B6F1-47B9-A3A0-613E2ACF47B5}"/>
              </a:ext>
            </a:extLst>
          </p:cNvPr>
          <p:cNvSpPr txBox="1"/>
          <p:nvPr/>
        </p:nvSpPr>
        <p:spPr>
          <a:xfrm>
            <a:off x="2102953" y="3145532"/>
            <a:ext cx="222727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   IOT</a:t>
            </a:r>
          </a:p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(P u b l I s h e r)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E227C79-EC93-4D98-A820-751297BD5358}"/>
              </a:ext>
            </a:extLst>
          </p:cNvPr>
          <p:cNvGrpSpPr/>
          <p:nvPr/>
        </p:nvGrpSpPr>
        <p:grpSpPr>
          <a:xfrm>
            <a:off x="5692068" y="2127662"/>
            <a:ext cx="1353838" cy="791801"/>
            <a:chOff x="4655487" y="2024433"/>
            <a:chExt cx="5220580" cy="2850711"/>
          </a:xfrm>
        </p:grpSpPr>
        <p:pic>
          <p:nvPicPr>
            <p:cNvPr id="44" name="Picture 2" descr="http://www.graphicsfuel.com/wp-content/uploads/2013/03/mackbook-pro-retina.png">
              <a:extLst>
                <a:ext uri="{FF2B5EF4-FFF2-40B4-BE49-F238E27FC236}">
                  <a16:creationId xmlns:a16="http://schemas.microsoft.com/office/drawing/2014/main" id="{21A7A877-7726-455D-A911-6C9CB7CCC2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08"/>
            <a:stretch/>
          </p:blipFill>
          <p:spPr bwMode="auto">
            <a:xfrm>
              <a:off x="4655487" y="2024433"/>
              <a:ext cx="5220580" cy="285071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4000"/>
                </a:prstClr>
              </a:outerShdw>
              <a:reflection blurRad="6350" stA="35000" endPos="28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B065996-7898-4021-8C06-D1374B1B696F}"/>
                </a:ext>
              </a:extLst>
            </p:cNvPr>
            <p:cNvSpPr/>
            <p:nvPr/>
          </p:nvSpPr>
          <p:spPr>
            <a:xfrm>
              <a:off x="5764075" y="2569467"/>
              <a:ext cx="3016802" cy="1908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0416428-105D-401E-BB54-9F9099F1B6D9}"/>
              </a:ext>
            </a:extLst>
          </p:cNvPr>
          <p:cNvSpPr txBox="1"/>
          <p:nvPr/>
        </p:nvSpPr>
        <p:spPr>
          <a:xfrm>
            <a:off x="5584056" y="3095590"/>
            <a:ext cx="162969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모니터링 웹페이지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S u b s c r I b e)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95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F9A7DF-62E6-4D0D-BE1E-FB7F459442ED}"/>
              </a:ext>
            </a:extLst>
          </p:cNvPr>
          <p:cNvSpPr/>
          <p:nvPr/>
        </p:nvSpPr>
        <p:spPr>
          <a:xfrm>
            <a:off x="5034467" y="996793"/>
            <a:ext cx="1247359" cy="6639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DE721D-53FC-46DF-9E15-839F9083C4B3}"/>
              </a:ext>
            </a:extLst>
          </p:cNvPr>
          <p:cNvSpPr txBox="1"/>
          <p:nvPr/>
        </p:nvSpPr>
        <p:spPr>
          <a:xfrm>
            <a:off x="5086515" y="1021843"/>
            <a:ext cx="1143262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온습도</a:t>
            </a:r>
            <a:r>
              <a:rPr lang="ko-KR" altLang="en-US" sz="1200" b="1" dirty="0"/>
              <a:t> 센서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Co2 </a:t>
            </a:r>
            <a:r>
              <a:rPr lang="ko-KR" altLang="en-US" sz="1200" b="1" dirty="0"/>
              <a:t>센서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유해가스 센서</a:t>
            </a:r>
            <a:endParaRPr lang="en-US" altLang="ko-KR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DDF4C1-799E-4B52-901E-C68448AD7BF6}"/>
              </a:ext>
            </a:extLst>
          </p:cNvPr>
          <p:cNvSpPr txBox="1"/>
          <p:nvPr/>
        </p:nvSpPr>
        <p:spPr>
          <a:xfrm>
            <a:off x="4886818" y="683182"/>
            <a:ext cx="154265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작업장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9CF513-0A4E-4D6A-ACF6-129316C71035}"/>
              </a:ext>
            </a:extLst>
          </p:cNvPr>
          <p:cNvSpPr txBox="1"/>
          <p:nvPr/>
        </p:nvSpPr>
        <p:spPr>
          <a:xfrm>
            <a:off x="153895" y="197839"/>
            <a:ext cx="2691598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구성도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1CDE30F-1472-439F-9BCD-5BC5798B3519}"/>
              </a:ext>
            </a:extLst>
          </p:cNvPr>
          <p:cNvGrpSpPr/>
          <p:nvPr/>
        </p:nvGrpSpPr>
        <p:grpSpPr>
          <a:xfrm>
            <a:off x="336696" y="745720"/>
            <a:ext cx="3669422" cy="84671"/>
            <a:chOff x="2385130" y="548680"/>
            <a:chExt cx="2488465" cy="1836204"/>
          </a:xfrm>
          <a:solidFill>
            <a:schemeClr val="bg1">
              <a:lumMod val="85000"/>
            </a:schemeClr>
          </a:solidFill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F547E8-F5C1-4866-BFB9-91377B8F8A27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F85981-22B5-49B5-BD99-D5753266DBEA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31D1CF9-18FB-4CD1-8E47-4FD93838281E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FD64D23-B353-47E8-A5C3-EECB1972714C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2" name="구름 1">
            <a:extLst>
              <a:ext uri="{FF2B5EF4-FFF2-40B4-BE49-F238E27FC236}">
                <a16:creationId xmlns:a16="http://schemas.microsoft.com/office/drawing/2014/main" id="{6AF4231A-43D6-446B-AD3A-A43E037B42B8}"/>
              </a:ext>
            </a:extLst>
          </p:cNvPr>
          <p:cNvSpPr/>
          <p:nvPr/>
        </p:nvSpPr>
        <p:spPr>
          <a:xfrm>
            <a:off x="2883756" y="2461456"/>
            <a:ext cx="2772308" cy="185642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8E0ACB-D39F-47D2-940F-AE49CC68269C}"/>
              </a:ext>
            </a:extLst>
          </p:cNvPr>
          <p:cNvSpPr/>
          <p:nvPr/>
        </p:nvSpPr>
        <p:spPr>
          <a:xfrm>
            <a:off x="6731489" y="993472"/>
            <a:ext cx="1247359" cy="7009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DAD68D-3FF1-424A-A40E-9741473AAB93}"/>
              </a:ext>
            </a:extLst>
          </p:cNvPr>
          <p:cNvSpPr txBox="1"/>
          <p:nvPr/>
        </p:nvSpPr>
        <p:spPr>
          <a:xfrm>
            <a:off x="6783537" y="1055536"/>
            <a:ext cx="1143262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온습도</a:t>
            </a:r>
            <a:r>
              <a:rPr lang="ko-KR" altLang="en-US" sz="1200" b="1" dirty="0"/>
              <a:t> 센서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Co2 </a:t>
            </a:r>
            <a:r>
              <a:rPr lang="ko-KR" altLang="en-US" sz="1200" b="1" dirty="0"/>
              <a:t>센서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유해가스 센서</a:t>
            </a:r>
            <a:endParaRPr lang="en-US" altLang="ko-KR" sz="12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80CC1CF-C4F6-4A4F-B29C-1FAEF01937C2}"/>
              </a:ext>
            </a:extLst>
          </p:cNvPr>
          <p:cNvSpPr/>
          <p:nvPr/>
        </p:nvSpPr>
        <p:spPr>
          <a:xfrm>
            <a:off x="8397063" y="999216"/>
            <a:ext cx="1247359" cy="6639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B561B-AB2E-4BBC-B1CD-7D79F46EECFA}"/>
              </a:ext>
            </a:extLst>
          </p:cNvPr>
          <p:cNvSpPr txBox="1"/>
          <p:nvPr/>
        </p:nvSpPr>
        <p:spPr>
          <a:xfrm>
            <a:off x="8449111" y="1024266"/>
            <a:ext cx="1143262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/>
              <a:t>온습도</a:t>
            </a:r>
            <a:r>
              <a:rPr lang="ko-KR" altLang="en-US" sz="1200" b="1" dirty="0"/>
              <a:t> 센서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Co2 </a:t>
            </a:r>
            <a:r>
              <a:rPr lang="ko-KR" altLang="en-US" sz="1200" b="1" dirty="0"/>
              <a:t>센서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유해가스 센서</a:t>
            </a:r>
            <a:endParaRPr lang="en-US" altLang="ko-KR" sz="12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F957D31-5A7B-4783-8E9B-1C1C9F3173D0}"/>
              </a:ext>
            </a:extLst>
          </p:cNvPr>
          <p:cNvSpPr/>
          <p:nvPr/>
        </p:nvSpPr>
        <p:spPr>
          <a:xfrm>
            <a:off x="4996430" y="1715065"/>
            <a:ext cx="1285396" cy="3889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Lora Module</a:t>
            </a:r>
            <a:endParaRPr lang="ko-KR" altLang="en-US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74FC9C1-EB47-476B-96C1-B0754C61A9EF}"/>
              </a:ext>
            </a:extLst>
          </p:cNvPr>
          <p:cNvSpPr/>
          <p:nvPr/>
        </p:nvSpPr>
        <p:spPr>
          <a:xfrm>
            <a:off x="6714468" y="1733805"/>
            <a:ext cx="1285396" cy="3889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Lora Module</a:t>
            </a:r>
            <a:endParaRPr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D58E01A-E9EA-484E-9399-5822A441D5FC}"/>
              </a:ext>
            </a:extLst>
          </p:cNvPr>
          <p:cNvSpPr/>
          <p:nvPr/>
        </p:nvSpPr>
        <p:spPr>
          <a:xfrm>
            <a:off x="8383091" y="1696709"/>
            <a:ext cx="1285396" cy="3743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Lora Module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AB8913-EC46-401C-95A3-F8BCE5BDA770}"/>
              </a:ext>
            </a:extLst>
          </p:cNvPr>
          <p:cNvSpPr txBox="1"/>
          <p:nvPr/>
        </p:nvSpPr>
        <p:spPr>
          <a:xfrm>
            <a:off x="6597685" y="697260"/>
            <a:ext cx="154265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작업장</a:t>
            </a:r>
            <a:r>
              <a:rPr lang="en-US" altLang="ko-KR" sz="1400" dirty="0"/>
              <a:t>#2</a:t>
            </a:r>
            <a:endParaRPr lang="ko-KR" altLang="en-US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F2EE5-5171-43CD-B998-7698AB43B383}"/>
              </a:ext>
            </a:extLst>
          </p:cNvPr>
          <p:cNvSpPr txBox="1"/>
          <p:nvPr/>
        </p:nvSpPr>
        <p:spPr>
          <a:xfrm>
            <a:off x="8289873" y="704200"/>
            <a:ext cx="154265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작업장</a:t>
            </a:r>
            <a:r>
              <a:rPr lang="en-US" altLang="ko-KR" sz="1400" dirty="0"/>
              <a:t>#3</a:t>
            </a:r>
            <a:endParaRPr lang="ko-KR" altLang="en-US" sz="14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576F687-EA1F-41D1-8E88-DA643FD151B0}"/>
              </a:ext>
            </a:extLst>
          </p:cNvPr>
          <p:cNvSpPr/>
          <p:nvPr/>
        </p:nvSpPr>
        <p:spPr>
          <a:xfrm>
            <a:off x="4828432" y="639710"/>
            <a:ext cx="5004096" cy="16268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AE439-7FAE-4750-8D1A-AEEAEEFE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74" y="3733065"/>
            <a:ext cx="614679" cy="61467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5C6FDE0-AD50-4D84-A898-CE2D933F8ABA}"/>
              </a:ext>
            </a:extLst>
          </p:cNvPr>
          <p:cNvSpPr txBox="1"/>
          <p:nvPr/>
        </p:nvSpPr>
        <p:spPr>
          <a:xfrm>
            <a:off x="8983069" y="4937021"/>
            <a:ext cx="92146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Lora</a:t>
            </a:r>
            <a:r>
              <a:rPr lang="ko-KR" altLang="en-US" sz="1600" b="1" dirty="0"/>
              <a:t> 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gateway</a:t>
            </a:r>
            <a:endParaRPr lang="ko-KR" altLang="en-US" sz="1600" b="1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412C73EF-9D77-4070-AAA7-BAE444815BB6}"/>
              </a:ext>
            </a:extLst>
          </p:cNvPr>
          <p:cNvSpPr/>
          <p:nvPr/>
        </p:nvSpPr>
        <p:spPr>
          <a:xfrm>
            <a:off x="7264849" y="4309547"/>
            <a:ext cx="1145349" cy="38893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Lora Module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B9828BD-6B39-46A1-A656-8DB7584C74D5}"/>
              </a:ext>
            </a:extLst>
          </p:cNvPr>
          <p:cNvSpPr txBox="1"/>
          <p:nvPr/>
        </p:nvSpPr>
        <p:spPr>
          <a:xfrm>
            <a:off x="6578914" y="400918"/>
            <a:ext cx="12597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End device</a:t>
            </a:r>
            <a:endParaRPr lang="ko-KR" altLang="en-US" sz="1600" b="1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1E209D4-7C75-41A6-8F3E-BA1CDDBCF7EB}"/>
              </a:ext>
            </a:extLst>
          </p:cNvPr>
          <p:cNvSpPr/>
          <p:nvPr/>
        </p:nvSpPr>
        <p:spPr>
          <a:xfrm>
            <a:off x="6664214" y="3606016"/>
            <a:ext cx="2358939" cy="16268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ABF990-2E28-4B0D-A99B-24BBF081326A}"/>
              </a:ext>
            </a:extLst>
          </p:cNvPr>
          <p:cNvSpPr txBox="1"/>
          <p:nvPr/>
        </p:nvSpPr>
        <p:spPr>
          <a:xfrm>
            <a:off x="7208809" y="3419376"/>
            <a:ext cx="13584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Lora gateway</a:t>
            </a:r>
            <a:endParaRPr lang="ko-KR" altLang="en-US" sz="1600" b="1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B331C11-7E79-4CDB-A8B7-A4B98831C081}"/>
              </a:ext>
            </a:extLst>
          </p:cNvPr>
          <p:cNvSpPr/>
          <p:nvPr/>
        </p:nvSpPr>
        <p:spPr>
          <a:xfrm>
            <a:off x="7222953" y="4745357"/>
            <a:ext cx="1247359" cy="338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Raspberry 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C5A306-041D-4284-B43A-3BC99F09CFA7}"/>
              </a:ext>
            </a:extLst>
          </p:cNvPr>
          <p:cNvCxnSpPr>
            <a:cxnSpLocks/>
          </p:cNvCxnSpPr>
          <p:nvPr/>
        </p:nvCxnSpPr>
        <p:spPr>
          <a:xfrm>
            <a:off x="7854428" y="2386267"/>
            <a:ext cx="0" cy="889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B81BEF9-D0D2-4BDF-8DAC-4586968D8261}"/>
              </a:ext>
            </a:extLst>
          </p:cNvPr>
          <p:cNvSpPr txBox="1"/>
          <p:nvPr/>
        </p:nvSpPr>
        <p:spPr>
          <a:xfrm>
            <a:off x="3512501" y="4343543"/>
            <a:ext cx="1507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Network Server</a:t>
            </a:r>
            <a:endParaRPr lang="ko-KR" altLang="en-US" sz="1600" b="1" dirty="0"/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AA3AF088-0955-47EE-A00D-537464AC70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465" y="3383954"/>
            <a:ext cx="241099" cy="241099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8C443DC9-B68E-4C39-A8B9-20C918AA4868}"/>
              </a:ext>
            </a:extLst>
          </p:cNvPr>
          <p:cNvSpPr txBox="1"/>
          <p:nvPr/>
        </p:nvSpPr>
        <p:spPr>
          <a:xfrm>
            <a:off x="3289596" y="2711490"/>
            <a:ext cx="1826408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AWS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IOT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cloud</a:t>
            </a:r>
          </a:p>
          <a:p>
            <a:pPr marL="171450" indent="-171450" algn="ctr">
              <a:buFontTx/>
              <a:buChar char="-"/>
            </a:pPr>
            <a:r>
              <a:rPr lang="en-US" altLang="ko-KR" sz="1600" b="1" dirty="0"/>
              <a:t>MQTT broker</a:t>
            </a:r>
          </a:p>
          <a:p>
            <a:pPr marL="171450" indent="-171450" algn="ctr">
              <a:buFontTx/>
              <a:buChar char="-"/>
            </a:pPr>
            <a:r>
              <a:rPr lang="en-US" altLang="ko-KR" sz="1600" b="1" dirty="0"/>
              <a:t>Database</a:t>
            </a:r>
          </a:p>
          <a:p>
            <a:pPr marL="171450" indent="-171450" algn="ctr">
              <a:buFontTx/>
              <a:buChar char="-"/>
            </a:pPr>
            <a:r>
              <a:rPr lang="en-US" altLang="ko-KR" sz="1600" b="1" dirty="0"/>
              <a:t>Web socket </a:t>
            </a:r>
          </a:p>
          <a:p>
            <a:pPr marL="171450" indent="-171450" algn="ctr">
              <a:buFontTx/>
              <a:buChar char="-"/>
            </a:pPr>
            <a:r>
              <a:rPr lang="en-US" altLang="ko-KR" sz="1600" b="1" dirty="0"/>
              <a:t>Web server</a:t>
            </a:r>
          </a:p>
          <a:p>
            <a:pPr marL="171450" indent="-171450" algn="ctr">
              <a:buFontTx/>
              <a:buChar char="-"/>
            </a:pPr>
            <a:endParaRPr lang="en-US" altLang="ko-KR" sz="1600" b="1" dirty="0"/>
          </a:p>
          <a:p>
            <a:pPr marL="171450" indent="-171450" algn="ctr">
              <a:buFontTx/>
              <a:buChar char="-"/>
            </a:pPr>
            <a:endParaRPr lang="en-US" altLang="ko-KR" sz="1200" b="1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91F0503-0F28-40F2-81F3-D5CE6B2E1FA4}"/>
              </a:ext>
            </a:extLst>
          </p:cNvPr>
          <p:cNvCxnSpPr>
            <a:cxnSpLocks/>
          </p:cNvCxnSpPr>
          <p:nvPr/>
        </p:nvCxnSpPr>
        <p:spPr>
          <a:xfrm flipH="1" flipV="1">
            <a:off x="5730193" y="3576635"/>
            <a:ext cx="684075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97D006E-A39C-4E93-8669-09FAA19CEA8C}"/>
              </a:ext>
            </a:extLst>
          </p:cNvPr>
          <p:cNvSpPr txBox="1"/>
          <p:nvPr/>
        </p:nvSpPr>
        <p:spPr>
          <a:xfrm>
            <a:off x="7715772" y="2633788"/>
            <a:ext cx="92146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Lora</a:t>
            </a:r>
            <a:r>
              <a:rPr lang="ko-KR" altLang="en-US" sz="1800" b="1" dirty="0"/>
              <a:t> </a:t>
            </a:r>
            <a:endParaRPr lang="en-US" altLang="ko-KR" sz="1800" b="1" dirty="0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CE9B14F7-471F-4BCE-B0B1-85D819722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04" y="2533224"/>
            <a:ext cx="241099" cy="24109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D15C68C-4A39-48B8-A9FB-CDFA977039AC}"/>
              </a:ext>
            </a:extLst>
          </p:cNvPr>
          <p:cNvSpPr txBox="1"/>
          <p:nvPr/>
        </p:nvSpPr>
        <p:spPr>
          <a:xfrm>
            <a:off x="5508556" y="3944556"/>
            <a:ext cx="92146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MQTT</a:t>
            </a:r>
            <a:r>
              <a:rPr lang="ko-KR" altLang="en-US" sz="1800" b="1" dirty="0"/>
              <a:t> </a:t>
            </a:r>
            <a:endParaRPr lang="en-US" altLang="ko-KR" sz="1800" b="1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4D218929-F3E0-49E1-AE91-4DC408E855F4}"/>
              </a:ext>
            </a:extLst>
          </p:cNvPr>
          <p:cNvCxnSpPr>
            <a:cxnSpLocks/>
          </p:cNvCxnSpPr>
          <p:nvPr/>
        </p:nvCxnSpPr>
        <p:spPr>
          <a:xfrm flipH="1">
            <a:off x="1959979" y="3243820"/>
            <a:ext cx="7874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C3EFDFC-27BC-4E10-A749-2662AA6D48CA}"/>
              </a:ext>
            </a:extLst>
          </p:cNvPr>
          <p:cNvSpPr txBox="1"/>
          <p:nvPr/>
        </p:nvSpPr>
        <p:spPr>
          <a:xfrm>
            <a:off x="1926285" y="2831246"/>
            <a:ext cx="92146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MQTT</a:t>
            </a:r>
            <a:r>
              <a:rPr lang="ko-KR" altLang="en-US" sz="1800" b="1" dirty="0"/>
              <a:t> </a:t>
            </a:r>
            <a:endParaRPr lang="en-US" altLang="ko-KR" sz="1800" b="1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DF051E-FC03-4C4C-B90A-E5614545C2F8}"/>
              </a:ext>
            </a:extLst>
          </p:cNvPr>
          <p:cNvSpPr/>
          <p:nvPr/>
        </p:nvSpPr>
        <p:spPr>
          <a:xfrm>
            <a:off x="282401" y="2767320"/>
            <a:ext cx="1507194" cy="9182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184F232-FF89-4461-99B7-6753262DB5E5}"/>
              </a:ext>
            </a:extLst>
          </p:cNvPr>
          <p:cNvSpPr txBox="1"/>
          <p:nvPr/>
        </p:nvSpPr>
        <p:spPr>
          <a:xfrm>
            <a:off x="455203" y="2605046"/>
            <a:ext cx="11145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Web Client</a:t>
            </a:r>
            <a:endParaRPr lang="ko-KR" altLang="en-US" sz="16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3AF84C0-78FD-44C9-8616-66E0EFAFC013}"/>
              </a:ext>
            </a:extLst>
          </p:cNvPr>
          <p:cNvSpPr txBox="1"/>
          <p:nvPr/>
        </p:nvSpPr>
        <p:spPr>
          <a:xfrm>
            <a:off x="320320" y="2943600"/>
            <a:ext cx="1417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- </a:t>
            </a:r>
            <a:r>
              <a:rPr lang="ko-KR" altLang="en-US" sz="1200" b="1" dirty="0"/>
              <a:t>모니터링시스템 </a:t>
            </a:r>
            <a:endParaRPr lang="en-US" altLang="ko-KR" sz="1200" b="1" dirty="0"/>
          </a:p>
          <a:p>
            <a:pPr marL="171450" indent="-171450" algn="ctr">
              <a:buFontTx/>
              <a:buChar char="-"/>
            </a:pPr>
            <a:r>
              <a:rPr lang="en-US" altLang="ko-KR" sz="1400" b="1" dirty="0" err="1"/>
              <a:t>NodeRED</a:t>
            </a:r>
            <a:endParaRPr lang="en-US" altLang="ko-KR" sz="1400" b="1" dirty="0"/>
          </a:p>
          <a:p>
            <a:pPr marL="171450" indent="-171450" algn="ctr">
              <a:buFontTx/>
              <a:buChar char="-"/>
            </a:pPr>
            <a:r>
              <a:rPr lang="en-US" altLang="ko-KR" sz="1400" b="1" dirty="0" err="1"/>
              <a:t>Javascript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906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401242" y="359286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50E20A-1D6A-4E09-98A4-57B9E0EFC735}"/>
              </a:ext>
            </a:extLst>
          </p:cNvPr>
          <p:cNvSpPr/>
          <p:nvPr/>
        </p:nvSpPr>
        <p:spPr>
          <a:xfrm>
            <a:off x="219460" y="1138766"/>
            <a:ext cx="9721080" cy="4419034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B70A6A-8711-49ED-8BB6-FD3B2A41624A}"/>
              </a:ext>
            </a:extLst>
          </p:cNvPr>
          <p:cNvSpPr txBox="1"/>
          <p:nvPr/>
        </p:nvSpPr>
        <p:spPr>
          <a:xfrm>
            <a:off x="4908621" y="1870953"/>
            <a:ext cx="4716524" cy="295465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작업장 별 실시간  상황 모니터링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값 설정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 수동 컨트롤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나타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B0600000101010101" charset="-127"/>
                <a:ea typeface="Yoon 윤고딕 530_TT" panose="020B0600000101010101" charset="-127"/>
              </a:rPr>
              <a:t>낼 정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보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설비정보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센서정보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습도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조도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공기 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</a:t>
            </a: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java script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Eclipse </a:t>
            </a:r>
            <a:r>
              <a:rPr lang="en-US" altLang="ko-KR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Paho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, node . </a:t>
            </a:r>
            <a:r>
              <a:rPr lang="en-US" altLang="ko-KR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js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로 웹페이지 제작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71E7DB-2754-4522-8B57-375B62A8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93" y="1464843"/>
            <a:ext cx="4074021" cy="33607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CB2591-AD3D-48F8-836F-5E59DAB46809}"/>
              </a:ext>
            </a:extLst>
          </p:cNvPr>
          <p:cNvSpPr txBox="1"/>
          <p:nvPr/>
        </p:nvSpPr>
        <p:spPr>
          <a:xfrm>
            <a:off x="681953" y="4945671"/>
            <a:ext cx="3390312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환경관리 </a:t>
            </a:r>
            <a:r>
              <a:rPr lang="ko-KR" altLang="en-US" sz="2800" b="1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웹페이지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2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77515"/>
              </p:ext>
            </p:extLst>
          </p:nvPr>
        </p:nvGraphicFramePr>
        <p:xfrm>
          <a:off x="1119560" y="1741376"/>
          <a:ext cx="7128792" cy="2019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868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5925924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 gridSpan="2"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Client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클래스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7988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Client.method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atin typeface="+mn-ea"/>
                          <a:ea typeface="+mn-ea"/>
                        </a:rPr>
                        <a:t> host, name, </a:t>
                      </a:r>
                      <a:r>
                        <a:rPr lang="en-US" altLang="ko-KR" sz="1400" spc="0" dirty="0" err="1">
                          <a:latin typeface="+mn-ea"/>
                          <a:ea typeface="+mn-ea"/>
                        </a:rPr>
                        <a:t>loacation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78982"/>
                  </a:ext>
                </a:extLst>
              </a:tr>
              <a:tr h="46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atin typeface="+mj-ea"/>
                          <a:ea typeface="+mj-ea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search_client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search_publish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search_subscribe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9714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클라이언트와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서버가 통신할 때 사용하는 클래스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42FF2D-EAC0-4376-9D27-36D43FD325F1}"/>
              </a:ext>
            </a:extLst>
          </p:cNvPr>
          <p:cNvSpPr txBox="1"/>
          <p:nvPr/>
        </p:nvSpPr>
        <p:spPr>
          <a:xfrm>
            <a:off x="291468" y="1215963"/>
            <a:ext cx="492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API</a:t>
            </a:r>
            <a:endParaRPr lang="ko-KR" altLang="en-US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D9D7A7-8D5D-4AC4-8176-7578AE9E19E9}"/>
              </a:ext>
            </a:extLst>
          </p:cNvPr>
          <p:cNvSpPr/>
          <p:nvPr/>
        </p:nvSpPr>
        <p:spPr>
          <a:xfrm>
            <a:off x="874015" y="3760692"/>
            <a:ext cx="8958513" cy="141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Client.search_client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() : 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브로커에 연결된 클라이언트들의 정보를 출력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Client.search_publish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() :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각 클라이언트의 발행 정보 출력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Client.search_subscribe</a:t>
            </a:r>
            <a:r>
              <a:rPr lang="en-US" altLang="ko-KR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 () : </a:t>
            </a:r>
            <a:r>
              <a:rPr lang="ko-KR" altLang="en-US" sz="18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rPr>
              <a:t>각 클라이언트의 구독 정보 출력</a:t>
            </a:r>
            <a:endParaRPr lang="en-US" altLang="ko-KR" sz="1800" dirty="0">
              <a:ln>
                <a:solidFill>
                  <a:schemeClr val="accent1">
                    <a:alpha val="0"/>
                  </a:schemeClr>
                </a:solidFill>
              </a:ln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9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73224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02480"/>
              </p:ext>
            </p:extLst>
          </p:nvPr>
        </p:nvGraphicFramePr>
        <p:xfrm>
          <a:off x="1155564" y="1428217"/>
          <a:ext cx="6620792" cy="1684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60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con_facility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(String facility,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con_set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매개변수로 어떤 설비인지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설비를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on/off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할것인지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여부를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입력받고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메시지를 브로커에 발행함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con_facility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(“fan”,1)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4B649C7-06B0-4773-9C64-E18A365F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49806"/>
              </p:ext>
            </p:extLst>
          </p:nvPr>
        </p:nvGraphicFramePr>
        <p:xfrm>
          <a:off x="1155564" y="3402357"/>
          <a:ext cx="6620792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60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set_qos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(Client name,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qos_level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 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매개변수로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Client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명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qos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level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을 받아서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메시지를 발행함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set_qos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("nodeMCU_1", 0)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0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4652505" y="2168278"/>
            <a:ext cx="5152008" cy="221599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조도 센서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외부 밝기를 측정한 뒤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주기적으로 밝기 값을 송신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이에 따라 내부 조명을 조절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브로커와의 송수신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485E50-AEB9-4C74-9C92-576379C5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26" y="1347546"/>
            <a:ext cx="4046727" cy="38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3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947385"/>
              </p:ext>
            </p:extLst>
          </p:nvPr>
        </p:nvGraphicFramePr>
        <p:xfrm>
          <a:off x="984782" y="3505573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pub_light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lignt_lux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조도센서값에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따라 전등 밝기 조절을 브로커에게 요청하는 함수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pub_light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(26.1);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4C88BA9-5F85-4003-8730-7859FA6622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4782" y="1560900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cal_light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light_param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lux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단위로 계산된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double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값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조도센서 수치를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lux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단위로 환산해 주는 함수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cal_lux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(6526.2);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63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4503936" y="1993405"/>
            <a:ext cx="5152008" cy="221599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조명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조도센서에서 받은 데이터를 바탕으로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밝기에 따라 조명을 자동으로 조절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수동제어도 가능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브로커와의 송수신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D2A95B-9937-4C55-A41F-6E7D8724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28" y="1228400"/>
            <a:ext cx="34861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70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A63AD1-C472-4C38-BEEB-1910B3C3BA3B}"/>
              </a:ext>
            </a:extLst>
          </p:cNvPr>
          <p:cNvGrpSpPr/>
          <p:nvPr/>
        </p:nvGrpSpPr>
        <p:grpSpPr>
          <a:xfrm>
            <a:off x="533513" y="902549"/>
            <a:ext cx="3669422" cy="84671"/>
            <a:chOff x="2385130" y="548680"/>
            <a:chExt cx="2488465" cy="18362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7EF8FFD-488E-4365-88A6-8D6D36BE0FA2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30A578-F5B5-454D-97B3-7BEB5DE6BD6D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09598-0F14-4453-BE83-906519F44E42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66D4E6-1CB8-4022-9FCF-5A9D5CEE90E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BC40D0-ABA3-42C1-8124-CDDAE5FBBFA6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7C2FCA-2A0B-4961-8449-761F1A477F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60" y="1720903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on_light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 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센서 모듈에서 데이터를 수신한 뒤 설비를 제어하기 위해 작동하는 함수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on_light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770F1-B992-4D6F-A85D-AF7A2B7D4E0C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</p:spTree>
    <p:extLst>
      <p:ext uri="{BB962C8B-B14F-4D97-AF65-F5344CB8AC3E}">
        <p14:creationId xmlns:p14="http://schemas.microsoft.com/office/powerpoint/2010/main" val="311748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5163911" y="1849389"/>
            <a:ext cx="4860540" cy="258532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온습도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Co2,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유해가스 센서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작업장 내부의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온습도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Co2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농도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가연성가스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(LPG)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농도를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측정해 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주기적으로 데이터를 송신</a:t>
            </a:r>
            <a:r>
              <a:rPr lang="en-US" altLang="ko-KR" sz="24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이에 따라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환풍기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경보음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경보등이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작동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브로커와의 송수신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00F2F1-DD22-4E07-9792-D7573C535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86" y="1442713"/>
            <a:ext cx="486054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A6E7E50B-746D-4041-81C8-4D0D43A1CAA0}"/>
              </a:ext>
            </a:extLst>
          </p:cNvPr>
          <p:cNvSpPr/>
          <p:nvPr/>
        </p:nvSpPr>
        <p:spPr>
          <a:xfrm>
            <a:off x="873229" y="1643418"/>
            <a:ext cx="216024" cy="212662"/>
          </a:xfrm>
          <a:prstGeom prst="ellipse">
            <a:avLst/>
          </a:prstGeom>
          <a:solidFill>
            <a:srgbClr val="618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276CF65-F9A2-46C6-A886-AB64BFEA76CB}"/>
              </a:ext>
            </a:extLst>
          </p:cNvPr>
          <p:cNvSpPr/>
          <p:nvPr/>
        </p:nvSpPr>
        <p:spPr>
          <a:xfrm>
            <a:off x="866433" y="2813694"/>
            <a:ext cx="216024" cy="212662"/>
          </a:xfrm>
          <a:prstGeom prst="ellipse">
            <a:avLst/>
          </a:prstGeom>
          <a:solidFill>
            <a:srgbClr val="AD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1459EA-C5C3-48E6-BBCD-1EE1845285ED}"/>
              </a:ext>
            </a:extLst>
          </p:cNvPr>
          <p:cNvSpPr/>
          <p:nvPr/>
        </p:nvSpPr>
        <p:spPr>
          <a:xfrm>
            <a:off x="6195225" y="2952757"/>
            <a:ext cx="216024" cy="212662"/>
          </a:xfrm>
          <a:prstGeom prst="ellipse">
            <a:avLst/>
          </a:prstGeom>
          <a:solidFill>
            <a:srgbClr val="F26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15935-7D34-4EF9-ABB1-7D47BE9FF0B9}"/>
              </a:ext>
            </a:extLst>
          </p:cNvPr>
          <p:cNvSpPr txBox="1"/>
          <p:nvPr/>
        </p:nvSpPr>
        <p:spPr>
          <a:xfrm>
            <a:off x="1089658" y="1561356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종합설계 개요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6D81F3-1F8A-4D7F-8CF5-4507CBBB0C6B}"/>
              </a:ext>
            </a:extLst>
          </p:cNvPr>
          <p:cNvSpPr/>
          <p:nvPr/>
        </p:nvSpPr>
        <p:spPr>
          <a:xfrm>
            <a:off x="866433" y="2236116"/>
            <a:ext cx="216024" cy="212662"/>
          </a:xfrm>
          <a:prstGeom prst="ellipse">
            <a:avLst/>
          </a:prstGeom>
          <a:solidFill>
            <a:srgbClr val="618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D7289-0C3B-4D58-8F5E-785AF6545EED}"/>
              </a:ext>
            </a:extLst>
          </p:cNvPr>
          <p:cNvSpPr txBox="1"/>
          <p:nvPr/>
        </p:nvSpPr>
        <p:spPr>
          <a:xfrm>
            <a:off x="1053815" y="2714645"/>
            <a:ext cx="287405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3.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시나리오 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ACC0F41-2FD3-4403-945A-4EB22E2A88E1}"/>
              </a:ext>
            </a:extLst>
          </p:cNvPr>
          <p:cNvSpPr/>
          <p:nvPr/>
        </p:nvSpPr>
        <p:spPr>
          <a:xfrm>
            <a:off x="6201089" y="1671942"/>
            <a:ext cx="216024" cy="2126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42DD53-6FAC-413D-8681-196F6229947F}"/>
              </a:ext>
            </a:extLst>
          </p:cNvPr>
          <p:cNvSpPr txBox="1"/>
          <p:nvPr/>
        </p:nvSpPr>
        <p:spPr>
          <a:xfrm>
            <a:off x="6495205" y="1547500"/>
            <a:ext cx="2257203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7.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591DF4-81A6-422A-97A9-0674AF11D392}"/>
              </a:ext>
            </a:extLst>
          </p:cNvPr>
          <p:cNvSpPr txBox="1"/>
          <p:nvPr/>
        </p:nvSpPr>
        <p:spPr>
          <a:xfrm>
            <a:off x="6152708" y="2843644"/>
            <a:ext cx="231166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9.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진행 일정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2FB73E-1EBA-4F66-A251-EB690BC5BFC1}"/>
              </a:ext>
            </a:extLst>
          </p:cNvPr>
          <p:cNvSpPr/>
          <p:nvPr/>
        </p:nvSpPr>
        <p:spPr>
          <a:xfrm>
            <a:off x="6195225" y="3626339"/>
            <a:ext cx="216024" cy="212662"/>
          </a:xfrm>
          <a:prstGeom prst="ellipse">
            <a:avLst/>
          </a:prstGeom>
          <a:solidFill>
            <a:srgbClr val="F26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788C2A-2F87-4D69-ADB1-9EB64F93CD13}"/>
              </a:ext>
            </a:extLst>
          </p:cNvPr>
          <p:cNvSpPr txBox="1"/>
          <p:nvPr/>
        </p:nvSpPr>
        <p:spPr>
          <a:xfrm>
            <a:off x="6347972" y="3518814"/>
            <a:ext cx="1949506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10.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업무 역할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C82176B-782C-4E58-BD73-530D73477931}"/>
              </a:ext>
            </a:extLst>
          </p:cNvPr>
          <p:cNvSpPr/>
          <p:nvPr/>
        </p:nvSpPr>
        <p:spPr>
          <a:xfrm>
            <a:off x="6195225" y="4293559"/>
            <a:ext cx="216024" cy="212662"/>
          </a:xfrm>
          <a:prstGeom prst="ellipse">
            <a:avLst/>
          </a:prstGeom>
          <a:solidFill>
            <a:srgbClr val="F26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AA20D8-B969-4E6F-AD11-CF14E9A28E61}"/>
              </a:ext>
            </a:extLst>
          </p:cNvPr>
          <p:cNvSpPr txBox="1"/>
          <p:nvPr/>
        </p:nvSpPr>
        <p:spPr>
          <a:xfrm>
            <a:off x="6289764" y="4190809"/>
            <a:ext cx="3168352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11. GitHub &amp;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참고문헌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E237BE-E653-47C7-90F7-724158731D33}"/>
              </a:ext>
            </a:extLst>
          </p:cNvPr>
          <p:cNvSpPr txBox="1"/>
          <p:nvPr/>
        </p:nvSpPr>
        <p:spPr>
          <a:xfrm>
            <a:off x="211752" y="432179"/>
            <a:ext cx="2143387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목차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15935-7D34-4EF9-ABB1-7D47BE9FF0B9}"/>
              </a:ext>
            </a:extLst>
          </p:cNvPr>
          <p:cNvSpPr txBox="1"/>
          <p:nvPr/>
        </p:nvSpPr>
        <p:spPr>
          <a:xfrm>
            <a:off x="1089658" y="2138581"/>
            <a:ext cx="2514178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활용사례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276CF65-F9A2-46C6-A886-AB64BFEA76CB}"/>
              </a:ext>
            </a:extLst>
          </p:cNvPr>
          <p:cNvSpPr/>
          <p:nvPr/>
        </p:nvSpPr>
        <p:spPr>
          <a:xfrm>
            <a:off x="867532" y="3389758"/>
            <a:ext cx="216024" cy="212662"/>
          </a:xfrm>
          <a:prstGeom prst="ellipse">
            <a:avLst/>
          </a:prstGeom>
          <a:solidFill>
            <a:srgbClr val="AD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DD7289-0C3B-4D58-8F5E-785AF6545EED}"/>
              </a:ext>
            </a:extLst>
          </p:cNvPr>
          <p:cNvSpPr txBox="1"/>
          <p:nvPr/>
        </p:nvSpPr>
        <p:spPr>
          <a:xfrm>
            <a:off x="1054914" y="3290709"/>
            <a:ext cx="287405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구성도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276CF65-F9A2-46C6-A886-AB64BFEA76CB}"/>
              </a:ext>
            </a:extLst>
          </p:cNvPr>
          <p:cNvSpPr/>
          <p:nvPr/>
        </p:nvSpPr>
        <p:spPr>
          <a:xfrm>
            <a:off x="866433" y="3929818"/>
            <a:ext cx="216024" cy="212662"/>
          </a:xfrm>
          <a:prstGeom prst="ellipse">
            <a:avLst/>
          </a:prstGeom>
          <a:solidFill>
            <a:srgbClr val="AD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DD7289-0C3B-4D58-8F5E-785AF6545EED}"/>
              </a:ext>
            </a:extLst>
          </p:cNvPr>
          <p:cNvSpPr txBox="1"/>
          <p:nvPr/>
        </p:nvSpPr>
        <p:spPr>
          <a:xfrm>
            <a:off x="1053815" y="3830769"/>
            <a:ext cx="287405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5.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상세설계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ACC0F41-2FD3-4403-945A-4EB22E2A88E1}"/>
              </a:ext>
            </a:extLst>
          </p:cNvPr>
          <p:cNvSpPr/>
          <p:nvPr/>
        </p:nvSpPr>
        <p:spPr>
          <a:xfrm>
            <a:off x="6201089" y="2285171"/>
            <a:ext cx="216024" cy="2126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42DD53-6FAC-413D-8681-196F6229947F}"/>
              </a:ext>
            </a:extLst>
          </p:cNvPr>
          <p:cNvSpPr txBox="1"/>
          <p:nvPr/>
        </p:nvSpPr>
        <p:spPr>
          <a:xfrm>
            <a:off x="6495205" y="2160729"/>
            <a:ext cx="2257203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8.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데모 환경 설계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A3F77D1-AADB-4629-B6B9-3378076AD108}"/>
              </a:ext>
            </a:extLst>
          </p:cNvPr>
          <p:cNvSpPr/>
          <p:nvPr/>
        </p:nvSpPr>
        <p:spPr>
          <a:xfrm>
            <a:off x="867532" y="4477351"/>
            <a:ext cx="216024" cy="2126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08EA3-FC35-4890-8C3C-43A3D85CB1B2}"/>
              </a:ext>
            </a:extLst>
          </p:cNvPr>
          <p:cNvSpPr txBox="1"/>
          <p:nvPr/>
        </p:nvSpPr>
        <p:spPr>
          <a:xfrm>
            <a:off x="1047552" y="4406833"/>
            <a:ext cx="1621027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6. </a:t>
            </a:r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개발환경 </a:t>
            </a:r>
          </a:p>
        </p:txBody>
      </p:sp>
    </p:spTree>
    <p:extLst>
      <p:ext uri="{BB962C8B-B14F-4D97-AF65-F5344CB8AC3E}">
        <p14:creationId xmlns:p14="http://schemas.microsoft.com/office/powerpoint/2010/main" val="269912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5564" y="1428218"/>
          <a:ext cx="6620792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60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fr-FR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double cal_hum(double temp, double hum)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상대습도로 계산된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double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값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온도 값과 습도 값을 이용한 계산식을 통해 상대습도를 구함</a:t>
                      </a:r>
                      <a:endParaRPr lang="ko-KR" altLang="en-US" sz="1400" kern="1200" spc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cal_hum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(23, 34.5);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4B649C7-06B0-4773-9C64-E18A365F48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5564" y="3402358"/>
          <a:ext cx="6768752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992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5815760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cal_real_hum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(double temp, 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num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실효습도로 계산된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double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값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온도 값과 습도 값을 이용한 계산식을 통해 실효습도를 구함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cal_real_hum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(23,34.5);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68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9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77733"/>
              </p:ext>
            </p:extLst>
          </p:nvPr>
        </p:nvGraphicFramePr>
        <p:xfrm>
          <a:off x="1119560" y="1504139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cal_gas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gas_param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%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단위로 계산된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double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값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유해가스 센서의 수치를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%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단위로 환산해 주는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cal_gas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(526.2);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C6FFAAE-ADA9-4E5F-8714-61149D8A3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00978"/>
              </p:ext>
            </p:extLst>
          </p:nvPr>
        </p:nvGraphicFramePr>
        <p:xfrm>
          <a:off x="1119560" y="3383229"/>
          <a:ext cx="7920880" cy="1584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pub_gas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(double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gas_percent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성공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측정 된 가스센서의 값을 가지고 기준 값과 비교하여 브로커로 메시지를 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publish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할 지 판단하는 함수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pub_gas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(40.1);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824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9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60" y="1504139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double cal_co2(double co2_param)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%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단위로 계산된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double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값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co2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가스 센서의 수치를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%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단위로 환산해 주는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cal_co2(126.2);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C6FFAAE-ADA9-4E5F-8714-61149D8A3C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60" y="3383229"/>
          <a:ext cx="7920880" cy="1584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pub_co2(double cal_co2)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성공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 시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측정 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co2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센서의 값을 가지고 기준 값과 비교하여 브로커로 메시지를 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publish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할 지 판단하는 함수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58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pub_co2(10.5);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4994840" y="2005608"/>
            <a:ext cx="5047432" cy="258532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경보등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경보음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유해가스농도가 기준수치를 초과하면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경보등과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경보음이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동작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브로커와의 송수신 </a:t>
            </a:r>
          </a:p>
          <a:p>
            <a:endParaRPr lang="ko-KR" altLang="en-US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2F4C78-FFFD-48B2-A1E7-DB3FA7307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7" y="1452257"/>
            <a:ext cx="4668753" cy="36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A63AD1-C472-4C38-BEEB-1910B3C3BA3B}"/>
              </a:ext>
            </a:extLst>
          </p:cNvPr>
          <p:cNvGrpSpPr/>
          <p:nvPr/>
        </p:nvGrpSpPr>
        <p:grpSpPr>
          <a:xfrm>
            <a:off x="533513" y="902549"/>
            <a:ext cx="3669422" cy="84671"/>
            <a:chOff x="2385130" y="548680"/>
            <a:chExt cx="2488465" cy="18362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7EF8FFD-488E-4365-88A6-8D6D36BE0FA2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30A578-F5B5-454D-97B3-7BEB5DE6BD6D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09598-0F14-4453-BE83-906519F44E42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66D4E6-1CB8-4022-9FCF-5A9D5CEE90E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BC40D0-ABA3-42C1-8124-CDDAE5FBBFA6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7C2FCA-2A0B-4961-8449-761F1A477F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60" y="1720903"/>
          <a:ext cx="7920880" cy="167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on_gas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()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구독자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설비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 가스센서로부터 설비 제어 메시지를 받았을 때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400" kern="12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경보등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경보음을 </a:t>
                      </a:r>
                      <a:r>
                        <a:rPr lang="ko-KR" altLang="en-US" sz="1400" kern="12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켜주기위해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실행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on_gas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770F1-B992-4D6F-A85D-AF7A2B7D4E0C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</p:spTree>
    <p:extLst>
      <p:ext uri="{BB962C8B-B14F-4D97-AF65-F5344CB8AC3E}">
        <p14:creationId xmlns:p14="http://schemas.microsoft.com/office/powerpoint/2010/main" val="947985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50E20A-1D6A-4E09-98A4-57B9E0EFC7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5139444" y="2026662"/>
            <a:ext cx="4629922" cy="258532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환풍기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온도나 이산화탄소 수치가  공장환경 기준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임의설정 기준치를 초과하면 자동으로 동작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수동제어도 가능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브로커와의 송수신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21F227-279D-41C8-AF0A-1C4539EF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4" y="1584904"/>
            <a:ext cx="4539940" cy="34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9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A63AD1-C472-4C38-BEEB-1910B3C3BA3B}"/>
              </a:ext>
            </a:extLst>
          </p:cNvPr>
          <p:cNvGrpSpPr/>
          <p:nvPr/>
        </p:nvGrpSpPr>
        <p:grpSpPr>
          <a:xfrm>
            <a:off x="533513" y="902549"/>
            <a:ext cx="3669422" cy="84671"/>
            <a:chOff x="2385130" y="548680"/>
            <a:chExt cx="2488465" cy="183620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7EF8FFD-488E-4365-88A6-8D6D36BE0FA2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930A578-F5B5-454D-97B3-7BEB5DE6BD6D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4809598-0F14-4453-BE83-906519F44E42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66D4E6-1CB8-4022-9FCF-5A9D5CEE90E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BC40D0-ABA3-42C1-8124-CDDAE5FBBFA6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7C2FCA-2A0B-4961-8449-761F1A477F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60" y="1720903"/>
          <a:ext cx="7920880" cy="1674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bool on_co2()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1,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0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구독자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설비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co2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센서로부터 설비 제어 메시지를 받았을 때</a:t>
                      </a:r>
                      <a:r>
                        <a:rPr lang="en-US" altLang="ko-KR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환풍기를 </a:t>
                      </a:r>
                      <a:r>
                        <a:rPr lang="ko-KR" altLang="en-US" sz="1400" kern="12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동작시키기</a:t>
                      </a:r>
                      <a:r>
                        <a:rPr lang="ko-KR" altLang="en-US" sz="1400" kern="12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위해 실행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on_co2();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 marL="76200" marR="762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770F1-B992-4D6F-A85D-AF7A2B7D4E0C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</p:spTree>
    <p:extLst>
      <p:ext uri="{BB962C8B-B14F-4D97-AF65-F5344CB8AC3E}">
        <p14:creationId xmlns:p14="http://schemas.microsoft.com/office/powerpoint/2010/main" val="81640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E9688F7-16DA-457B-9669-B20EA18AA727}"/>
              </a:ext>
            </a:extLst>
          </p:cNvPr>
          <p:cNvSpPr txBox="1"/>
          <p:nvPr/>
        </p:nvSpPr>
        <p:spPr>
          <a:xfrm>
            <a:off x="4997535" y="1876100"/>
            <a:ext cx="4788532" cy="301621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명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: Raspberry Pi 3</a:t>
            </a: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기능 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Lora Gateway, MQTT Client,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클라우드에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데이터 업로드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: MQTT </a:t>
            </a:r>
            <a:r>
              <a:rPr lang="en-US" altLang="ko-KR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Paho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Library, </a:t>
            </a:r>
            <a:r>
              <a:rPr lang="en-US" altLang="ko-KR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Mosquitto</a:t>
            </a:r>
            <a:r>
              <a:rPr lang="en-US" altLang="ko-KR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클라우드</a:t>
            </a:r>
            <a:r>
              <a:rPr lang="ko-KR" altLang="en-US" sz="2400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연동</a:t>
            </a:r>
            <a:endParaRPr lang="en-US" altLang="ko-KR" sz="2400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4D6B9A-CEA1-4D76-A3E5-53108BA05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2" y="1876100"/>
            <a:ext cx="3990975" cy="280035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AF7AB0-92A5-409B-BE64-2FBC03242C7D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3351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36446"/>
              </p:ext>
            </p:extLst>
          </p:nvPr>
        </p:nvGraphicFramePr>
        <p:xfrm>
          <a:off x="1119560" y="1456546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client_init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(Client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client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, char host,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port,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keepalive)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init_success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init_inval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호출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브로커와 클라이언트 사이의 초기연결 시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client_init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kern="1200" spc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client,"192.168.239.1",1883,60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C95F6B7-43B0-4D31-A2B3-60A0068D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47730"/>
              </p:ext>
            </p:extLst>
          </p:nvPr>
        </p:nvGraphicFramePr>
        <p:xfrm>
          <a:off x="1119560" y="3297047"/>
          <a:ext cx="7920880" cy="1684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mosquitto_publish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(Client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client,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mid, char topic,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payloadlen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, void *payload,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qos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, bool retain)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mosq_err_success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연결 실패 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mosq_err_no_conn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호출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클라이언트에서 브로커로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mqtt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메시지를 토픽명으로 발행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mosquitto_publish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(client, </a:t>
                      </a:r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message_id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, "sensor/humid", 100, payload, 0, false);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상세 설계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504D51-7DF5-41F6-8742-ABEED127FA35}"/>
              </a:ext>
            </a:extLst>
          </p:cNvPr>
          <p:cNvSpPr/>
          <p:nvPr/>
        </p:nvSpPr>
        <p:spPr>
          <a:xfrm>
            <a:off x="219460" y="1138766"/>
            <a:ext cx="9721080" cy="4275018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1223C2-7EDF-48AC-88D9-52890F68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44899"/>
              </p:ext>
            </p:extLst>
          </p:nvPr>
        </p:nvGraphicFramePr>
        <p:xfrm>
          <a:off x="1155564" y="1428217"/>
          <a:ext cx="7920880" cy="15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03">
                  <a:extLst>
                    <a:ext uri="{9D8B030D-6E8A-4147-A177-3AD203B41FA5}">
                      <a16:colId xmlns:a16="http://schemas.microsoft.com/office/drawing/2014/main" val="2014224597"/>
                    </a:ext>
                  </a:extLst>
                </a:gridCol>
                <a:gridCol w="6805677">
                  <a:extLst>
                    <a:ext uri="{9D8B030D-6E8A-4147-A177-3AD203B41FA5}">
                      <a16:colId xmlns:a16="http://schemas.microsoft.com/office/drawing/2014/main" val="2671045033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latin typeface="+mj-ea"/>
                          <a:ea typeface="+mj-ea"/>
                        </a:rPr>
                        <a:t>형식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mosquitto_subscribe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(Client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client,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mid, </a:t>
                      </a:r>
                      <a:r>
                        <a:rPr lang="en-US" altLang="ko-KR" sz="140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char topic,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qos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spc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0953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리턴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성공 시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mosq_err_success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실패시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mosq_err_inval</a:t>
                      </a:r>
                      <a:r>
                        <a:rPr lang="en-US" altLang="ko-KR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호출</a:t>
                      </a:r>
                      <a:endParaRPr lang="en-US" altLang="ko-KR" sz="140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8593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latin typeface="+mj-ea"/>
                          <a:ea typeface="+mj-ea"/>
                        </a:rPr>
                        <a:t>클라이언트가 브로커로부터 토픽을 구독하는 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83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mosquitto_subscribe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(client, </a:t>
                      </a:r>
                      <a:r>
                        <a:rPr lang="en-US" altLang="ko-KR" sz="1400" spc="0" dirty="0" err="1">
                          <a:latin typeface="+mj-ea"/>
                          <a:ea typeface="+mj-ea"/>
                        </a:rPr>
                        <a:t>message_id</a:t>
                      </a:r>
                      <a:r>
                        <a:rPr lang="en-US" altLang="ko-KR" sz="1400" spc="0" dirty="0">
                          <a:latin typeface="+mj-ea"/>
                          <a:ea typeface="+mj-ea"/>
                        </a:rPr>
                        <a:t>, "sensor/#", 0);</a:t>
                      </a:r>
                      <a:endParaRPr lang="ko-KR" altLang="en-US" sz="1400" spc="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1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2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014" y="339958"/>
            <a:ext cx="250683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지난 지적사항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3513" y="902548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13A2E34-DAD5-4571-BD7F-8BA2CAFA6F86}"/>
              </a:ext>
            </a:extLst>
          </p:cNvPr>
          <p:cNvSpPr txBox="1"/>
          <p:nvPr/>
        </p:nvSpPr>
        <p:spPr>
          <a:xfrm>
            <a:off x="1854343" y="1771021"/>
            <a:ext cx="7320245" cy="36933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시스템의 전문성을 위해 설비와 센서의 연동을 고려해볼 것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910FBB-4ECA-4BD6-942E-8B015435E4B2}"/>
              </a:ext>
            </a:extLst>
          </p:cNvPr>
          <p:cNvSpPr/>
          <p:nvPr/>
        </p:nvSpPr>
        <p:spPr>
          <a:xfrm>
            <a:off x="291469" y="1201316"/>
            <a:ext cx="9577064" cy="3953334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4A5BBD1-CB5E-4855-9F2C-13276464C76A}"/>
              </a:ext>
            </a:extLst>
          </p:cNvPr>
          <p:cNvSpPr/>
          <p:nvPr/>
        </p:nvSpPr>
        <p:spPr>
          <a:xfrm>
            <a:off x="1047553" y="2352843"/>
            <a:ext cx="481191" cy="396646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2308C-DDE0-4360-B36B-C4D3CE77BFEA}"/>
              </a:ext>
            </a:extLst>
          </p:cNvPr>
          <p:cNvSpPr txBox="1"/>
          <p:nvPr/>
        </p:nvSpPr>
        <p:spPr>
          <a:xfrm>
            <a:off x="1528743" y="2478699"/>
            <a:ext cx="7119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2" indent="-457182" algn="just">
              <a:buFont typeface="Arial" panose="020B0604020202020204" pitchFamily="34" charset="0"/>
              <a:buChar char="•"/>
            </a:pP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설비와의 연동은 테스팅 과정에서 어려움이 있음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182" indent="-457182" algn="just">
              <a:buFont typeface="Arial" panose="020B0604020202020204" pitchFamily="34" charset="0"/>
              <a:buChar char="•"/>
            </a:pP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IOT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전용 통신망인 </a:t>
            </a:r>
            <a:r>
              <a:rPr lang="en-US" altLang="ko-KR" sz="28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이용해 넓은 커버리지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저전력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통신으로 작업장 별 관리를 더 강화함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182" indent="-457182" algn="just">
              <a:buFont typeface="Arial" panose="020B0604020202020204" pitchFamily="34" charset="0"/>
              <a:buChar char="•"/>
            </a:pPr>
            <a:r>
              <a:rPr lang="en-US" altLang="ko-KR" sz="28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전용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게이트웨이를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설계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클라우드에서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데이터를 클라이언트들에게 전송하고 보관함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77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53089" y="364036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환경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CC96CF-8093-4B97-8B79-95D8AEBE6EAB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2C34AC8-D48A-4CD0-9EA3-1B2830AA21B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99B075C-3C2D-4D04-8ECC-CEF36BA53B1E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8488F86-5036-4B5F-A1C9-98182D6C74A2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C1E59BB-B9EF-4932-B678-197FAF8A4639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E988B18-856C-4731-8A5F-1694A928E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94171"/>
              </p:ext>
            </p:extLst>
          </p:nvPr>
        </p:nvGraphicFramePr>
        <p:xfrm>
          <a:off x="183456" y="1597360"/>
          <a:ext cx="5129269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228">
                  <a:extLst>
                    <a:ext uri="{9D8B030D-6E8A-4147-A177-3AD203B41FA5}">
                      <a16:colId xmlns:a16="http://schemas.microsoft.com/office/drawing/2014/main" val="2016280661"/>
                    </a:ext>
                  </a:extLst>
                </a:gridCol>
                <a:gridCol w="1988007">
                  <a:extLst>
                    <a:ext uri="{9D8B030D-6E8A-4147-A177-3AD203B41FA5}">
                      <a16:colId xmlns:a16="http://schemas.microsoft.com/office/drawing/2014/main" val="338019975"/>
                    </a:ext>
                  </a:extLst>
                </a:gridCol>
                <a:gridCol w="2436034">
                  <a:extLst>
                    <a:ext uri="{9D8B030D-6E8A-4147-A177-3AD203B41FA5}">
                      <a16:colId xmlns:a16="http://schemas.microsoft.com/office/drawing/2014/main" val="2765529686"/>
                    </a:ext>
                  </a:extLst>
                </a:gridCol>
              </a:tblGrid>
              <a:tr h="199256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HW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Waspmote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센서보드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23835"/>
                  </a:ext>
                </a:extLst>
              </a:tr>
              <a:tr h="26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Raspberry Pi 3 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Lora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gateway  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35488"/>
                  </a:ext>
                </a:extLst>
              </a:tr>
              <a:tr h="26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SX1272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Lora shield for Raspberry Pi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게이트웨이용 로라</a:t>
                      </a:r>
                      <a:r>
                        <a:rPr lang="ko-KR" altLang="en-US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ysClr val="windowText" lastClr="000000"/>
                          </a:solidFill>
                        </a:rPr>
                        <a:t>쉴드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210112"/>
                  </a:ext>
                </a:extLst>
              </a:tr>
              <a:tr h="26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619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SX1272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Lora module </a:t>
                      </a:r>
                      <a:endParaRPr lang="ko-KR" altLang="en-US" sz="14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</a:rPr>
                        <a:t>센서보드용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</a:rPr>
                        <a:t> 로라 모듈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4657959"/>
                  </a:ext>
                </a:extLst>
              </a:tr>
              <a:tr h="214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DHT22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온 습도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431614"/>
                  </a:ext>
                </a:extLst>
              </a:tr>
              <a:tr h="161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BH1750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조도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0137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MQ-135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가스 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194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MQ-2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Co2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센서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272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C16D9AB-3123-4435-AECD-A3516D6A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21673"/>
              </p:ext>
            </p:extLst>
          </p:nvPr>
        </p:nvGraphicFramePr>
        <p:xfrm>
          <a:off x="5368032" y="1597360"/>
          <a:ext cx="4699823" cy="2224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183">
                  <a:extLst>
                    <a:ext uri="{9D8B030D-6E8A-4147-A177-3AD203B41FA5}">
                      <a16:colId xmlns:a16="http://schemas.microsoft.com/office/drawing/2014/main" val="2016280661"/>
                    </a:ext>
                  </a:extLst>
                </a:gridCol>
                <a:gridCol w="1821562">
                  <a:extLst>
                    <a:ext uri="{9D8B030D-6E8A-4147-A177-3AD203B41FA5}">
                      <a16:colId xmlns:a16="http://schemas.microsoft.com/office/drawing/2014/main" val="338019975"/>
                    </a:ext>
                  </a:extLst>
                </a:gridCol>
                <a:gridCol w="2232078">
                  <a:extLst>
                    <a:ext uri="{9D8B030D-6E8A-4147-A177-3AD203B41FA5}">
                      <a16:colId xmlns:a16="http://schemas.microsoft.com/office/drawing/2014/main" val="2765529686"/>
                    </a:ext>
                  </a:extLst>
                </a:gridCol>
              </a:tblGrid>
              <a:tr h="312274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SW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AWS IOT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저장 할 </a:t>
                      </a:r>
                      <a:r>
                        <a:rPr lang="ko-KR" altLang="en-US" sz="1400" dirty="0" err="1"/>
                        <a:t>클라우드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223835"/>
                  </a:ext>
                </a:extLst>
              </a:tr>
              <a:tr h="312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Mosquitto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</a:rPr>
                        <a:t>AWS</a:t>
                      </a:r>
                      <a:r>
                        <a:rPr lang="en-US" altLang="ko-KR" sz="1400" baseline="0" dirty="0" smtClean="0">
                          <a:solidFill>
                            <a:sysClr val="windowText" lastClr="000000"/>
                          </a:solidFill>
                        </a:rPr>
                        <a:t> IOT</a:t>
                      </a:r>
                      <a:r>
                        <a:rPr lang="ko-KR" altLang="en-US" sz="1400" baseline="0" dirty="0" smtClean="0">
                          <a:solidFill>
                            <a:sysClr val="windowText" lastClr="000000"/>
                          </a:solidFill>
                        </a:rPr>
                        <a:t>에 설치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235488"/>
                  </a:ext>
                </a:extLst>
              </a:tr>
              <a:tr h="319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</a:rPr>
                        <a:t>Paho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 Eclipse Library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MQTT Client Library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431614"/>
                  </a:ext>
                </a:extLst>
              </a:tr>
              <a:tr h="319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IDE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Arduino IDE, Eclipse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013780"/>
                  </a:ext>
                </a:extLst>
              </a:tr>
              <a:tr h="3198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Javascript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웹페이지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7194873"/>
                  </a:ext>
                </a:extLst>
              </a:tr>
              <a:tr h="3198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NodeRed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웹페이지</a:t>
                      </a:r>
                      <a:r>
                        <a:rPr lang="ko-KR" altLang="en-US" sz="14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 제작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8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Websocket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Web server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413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03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44636" y="349590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환경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5ABBA7-95E2-4820-9CDB-502C6ECFB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0" y="1745266"/>
            <a:ext cx="9052740" cy="38266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DF0BACC-0A90-4BE3-A51A-352632736E80}"/>
              </a:ext>
            </a:extLst>
          </p:cNvPr>
          <p:cNvSpPr/>
          <p:nvPr/>
        </p:nvSpPr>
        <p:spPr>
          <a:xfrm>
            <a:off x="521318" y="1194935"/>
            <a:ext cx="6819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https://github.com/rhwodnrdl/KPUProject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F93712-7BFF-47CC-BF04-1981ADA16275}"/>
              </a:ext>
            </a:extLst>
          </p:cNvPr>
          <p:cNvSpPr/>
          <p:nvPr/>
        </p:nvSpPr>
        <p:spPr>
          <a:xfrm>
            <a:off x="291468" y="1189431"/>
            <a:ext cx="9577064" cy="3953334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C14A2-35FB-4942-BD05-1460D707047B}"/>
              </a:ext>
            </a:extLst>
          </p:cNvPr>
          <p:cNvSpPr txBox="1"/>
          <p:nvPr/>
        </p:nvSpPr>
        <p:spPr>
          <a:xfrm>
            <a:off x="-66531" y="3488530"/>
            <a:ext cx="4033670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고재욱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–  </a:t>
            </a:r>
            <a:r>
              <a:rPr lang="en-US" altLang="ko-KR" sz="2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rhwodnrdl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ko-KR" altLang="en-US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김혜정 </a:t>
            </a:r>
            <a:r>
              <a:rPr lang="en-US" altLang="ko-KR" sz="2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- </a:t>
            </a:r>
            <a:r>
              <a:rPr lang="en-US" altLang="ko-KR" sz="28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kkulppoberry</a:t>
            </a: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26C856-B1F6-433F-A1F5-87B16917A1B0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A06BA1-81AE-4C05-9C02-C7F0D06A2E38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A16592-5D6E-4EF7-8C5F-E019174EDD91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1A6E1E-0A65-4826-8325-905D94D91A9F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667B24-3B5C-4BD6-9538-1ACEFA2BA49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</p:spTree>
    <p:extLst>
      <p:ext uri="{BB962C8B-B14F-4D97-AF65-F5344CB8AC3E}">
        <p14:creationId xmlns:p14="http://schemas.microsoft.com/office/powerpoint/2010/main" val="3997302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44636" y="364036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 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F93712-7BFF-47CC-BF04-1981ADA16275}"/>
              </a:ext>
            </a:extLst>
          </p:cNvPr>
          <p:cNvSpPr/>
          <p:nvPr/>
        </p:nvSpPr>
        <p:spPr>
          <a:xfrm>
            <a:off x="291468" y="1309328"/>
            <a:ext cx="9577064" cy="3853594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C14A2-35FB-4942-BD05-1460D707047B}"/>
              </a:ext>
            </a:extLst>
          </p:cNvPr>
          <p:cNvSpPr txBox="1"/>
          <p:nvPr/>
        </p:nvSpPr>
        <p:spPr>
          <a:xfrm>
            <a:off x="687512" y="1669368"/>
            <a:ext cx="8460940" cy="338554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</a:t>
            </a:r>
            <a:r>
              <a:rPr lang="en-US" altLang="ko-KR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Waspmote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</a:t>
            </a:r>
            <a:r>
              <a:rPr lang="en-US" altLang="ko-KR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</a:t>
            </a:r>
            <a:r>
              <a:rPr lang="en-US" altLang="ko-KR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센서를 부착시키고 </a:t>
            </a:r>
            <a:r>
              <a:rPr lang="ko-KR" altLang="en-US" sz="2000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아두이노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IDE </a:t>
            </a:r>
            <a:r>
              <a:rPr lang="ko-KR" altLang="en-US" sz="20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개발환경을 통해 게이트웨이와 통신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 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라즈베리파이에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Lora Shield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장착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 Eclipse </a:t>
            </a:r>
            <a:r>
              <a:rPr lang="en-US" altLang="ko-KR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Paho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Library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설치해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WIFI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 실시간 환경데이터 전송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Cloud, Broker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 IOT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</a:t>
            </a:r>
            <a:r>
              <a:rPr lang="en-US" altLang="ko-KR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Mosquitto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게이트웨이로 부터 전송된 데이터 수신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 DB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실시간 값 저장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over </a:t>
            </a:r>
            <a:r>
              <a:rPr lang="en-US" altLang="ko-KR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Websocket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을 이용해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 IOT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있는 내용을 웹페이지로 전송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Node RED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사용해  수신한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MQTT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메세지들을 시각적으로 제공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26C856-B1F6-433F-A1F5-87B16917A1B0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A06BA1-81AE-4C05-9C02-C7F0D06A2E38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A16592-5D6E-4EF7-8C5F-E019174EDD91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1A6E1E-0A65-4826-8325-905D94D91A9F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667B24-3B5C-4BD6-9538-1ACEFA2BA49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</p:spTree>
    <p:extLst>
      <p:ext uri="{BB962C8B-B14F-4D97-AF65-F5344CB8AC3E}">
        <p14:creationId xmlns:p14="http://schemas.microsoft.com/office/powerpoint/2010/main" val="3402303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246830" y="364036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데모 환경 설계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26C856-B1F6-433F-A1F5-87B16917A1B0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7A06BA1-81AE-4C05-9C02-C7F0D06A2E38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A16592-5D6E-4EF7-8C5F-E019174EDD91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1A6E1E-0A65-4826-8325-905D94D91A9F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A667B24-3B5C-4BD6-9538-1ACEFA2BA496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667DC5D-D1EF-4F91-87B6-5B8C78842517}"/>
              </a:ext>
            </a:extLst>
          </p:cNvPr>
          <p:cNvSpPr txBox="1"/>
          <p:nvPr/>
        </p:nvSpPr>
        <p:spPr>
          <a:xfrm>
            <a:off x="654546" y="1465613"/>
            <a:ext cx="8850907" cy="172354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작업장 모형을 만들고 각 작업장 별로 센서 </a:t>
            </a:r>
            <a:r>
              <a:rPr lang="ko-KR" altLang="en-US" sz="2800" b="1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셋톱박스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설비를 부착한다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8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사설</a:t>
            </a:r>
            <a:r>
              <a:rPr lang="ko-KR" altLang="en-US" sz="28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통신하고 작업장마다 측정되는 센서 값을 웹페이지에서 보여준다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spc="-36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센서보드</a:t>
            </a:r>
            <a:r>
              <a:rPr lang="en-US" altLang="ko-KR" sz="28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8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게이트웨이 전력은</a:t>
            </a:r>
            <a:r>
              <a:rPr lang="ko-KR" altLang="en-US" sz="28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건전지</a:t>
            </a:r>
            <a:r>
              <a:rPr lang="en-US" altLang="ko-KR" sz="2800" b="1" spc="-36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5v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충전기를 통해  공급한다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2709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09283" y="354843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수행 일정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91091E7-C889-4FCE-9586-409FC42DD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65679"/>
              </p:ext>
            </p:extLst>
          </p:nvPr>
        </p:nvGraphicFramePr>
        <p:xfrm>
          <a:off x="759520" y="1307360"/>
          <a:ext cx="8486331" cy="4052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608021448"/>
                    </a:ext>
                  </a:extLst>
                </a:gridCol>
                <a:gridCol w="2450318">
                  <a:extLst>
                    <a:ext uri="{9D8B030D-6E8A-4147-A177-3AD203B41FA5}">
                      <a16:colId xmlns:a16="http://schemas.microsoft.com/office/drawing/2014/main" val="3465937619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226260632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2330862288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2232340954"/>
                    </a:ext>
                  </a:extLst>
                </a:gridCol>
                <a:gridCol w="263112">
                  <a:extLst>
                    <a:ext uri="{9D8B030D-6E8A-4147-A177-3AD203B41FA5}">
                      <a16:colId xmlns:a16="http://schemas.microsoft.com/office/drawing/2014/main" val="2304024676"/>
                    </a:ext>
                  </a:extLst>
                </a:gridCol>
                <a:gridCol w="260570">
                  <a:extLst>
                    <a:ext uri="{9D8B030D-6E8A-4147-A177-3AD203B41FA5}">
                      <a16:colId xmlns:a16="http://schemas.microsoft.com/office/drawing/2014/main" val="1176958253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1987194873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1795667047"/>
                    </a:ext>
                  </a:extLst>
                </a:gridCol>
                <a:gridCol w="523682">
                  <a:extLst>
                    <a:ext uri="{9D8B030D-6E8A-4147-A177-3AD203B41FA5}">
                      <a16:colId xmlns:a16="http://schemas.microsoft.com/office/drawing/2014/main" val="4151294245"/>
                    </a:ext>
                  </a:extLst>
                </a:gridCol>
                <a:gridCol w="642048">
                  <a:extLst>
                    <a:ext uri="{9D8B030D-6E8A-4147-A177-3AD203B41FA5}">
                      <a16:colId xmlns:a16="http://schemas.microsoft.com/office/drawing/2014/main" val="3922053698"/>
                    </a:ext>
                  </a:extLst>
                </a:gridCol>
                <a:gridCol w="432047">
                  <a:extLst>
                    <a:ext uri="{9D8B030D-6E8A-4147-A177-3AD203B41FA5}">
                      <a16:colId xmlns:a16="http://schemas.microsoft.com/office/drawing/2014/main" val="99012059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항목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추진사항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12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1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2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3,4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5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6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7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8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9</a:t>
                      </a:r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151823060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자료   수집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자료수집 및 시행 가능성 여부 확인 </a:t>
                      </a: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EE5E2"/>
                    </a:solidFill>
                  </a:tcPr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1350135967"/>
                  </a:ext>
                </a:extLst>
              </a:tr>
              <a:tr h="648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시스템 설계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하드웨어 설계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통신 구조 설계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DCC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DCC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gridSpan="6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66" marR="92966" marT="46485" marB="46485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2398372225"/>
                  </a:ext>
                </a:extLst>
              </a:tr>
              <a:tr h="931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구       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센서</a:t>
                      </a:r>
                      <a:r>
                        <a:rPr lang="en-US" altLang="ko-KR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모듈제작</a:t>
                      </a:r>
                      <a:endParaRPr lang="en-US" altLang="ko-KR" sz="1600" baseline="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Client-Broker</a:t>
                      </a:r>
                      <a:r>
                        <a:rPr lang="ko-KR" altLang="en-US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통신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웹 페이지 제작</a:t>
                      </a: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CAEA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956028341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테스팅</a:t>
                      </a:r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데모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버그 수정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통합 테스트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endParaRPr lang="ko-KR" altLang="en-US" sz="18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A7F7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3907832490"/>
                  </a:ext>
                </a:extLst>
              </a:tr>
              <a:tr h="580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문서화</a:t>
                      </a:r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발표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중간발표</a:t>
                      </a:r>
                      <a:r>
                        <a:rPr lang="ko-KR" altLang="en-US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준비</a:t>
                      </a:r>
                      <a:endParaRPr lang="en-US" altLang="ko-KR" sz="1600" baseline="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600" baseline="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보고서 작성</a:t>
                      </a:r>
                      <a:endParaRPr lang="en-US" altLang="ko-KR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95D4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F95D4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extLst>
                  <a:ext uri="{0D108BD9-81ED-4DB2-BD59-A6C34878D82A}">
                    <a16:rowId xmlns:a16="http://schemas.microsoft.com/office/drawing/2014/main" val="182652207"/>
                  </a:ext>
                </a:extLst>
              </a:tr>
              <a:tr h="371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기술    대전</a:t>
                      </a:r>
                    </a:p>
                  </a:txBody>
                  <a:tcPr marL="92966" marR="92966" marT="46485" marB="4648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- </a:t>
                      </a:r>
                      <a:r>
                        <a:rPr lang="ko-KR" altLang="en-US" sz="1600" dirty="0"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산업기술대전 참가</a:t>
                      </a:r>
                    </a:p>
                  </a:txBody>
                  <a:tcPr marL="92966" marR="92966" marT="46485" marB="46485"/>
                </a:tc>
                <a:tc gridSpan="9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2966" marR="92966" marT="46485" marB="4648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2966" marR="92966" marT="46485" marB="46485">
                    <a:solidFill>
                      <a:srgbClr val="CF1A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80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94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572628" y="354843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업무 분담</a:t>
            </a:r>
            <a:endParaRPr lang="ko-KR" altLang="en-US" sz="36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28829D-F713-4DC4-8233-DB341D485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00992"/>
              </p:ext>
            </p:extLst>
          </p:nvPr>
        </p:nvGraphicFramePr>
        <p:xfrm>
          <a:off x="984782" y="1453344"/>
          <a:ext cx="8307686" cy="3738235"/>
        </p:xfrm>
        <a:graphic>
          <a:graphicData uri="http://schemas.openxmlformats.org/drawingml/2006/table">
            <a:tbl>
              <a:tblPr/>
              <a:tblGrid>
                <a:gridCol w="1149119">
                  <a:extLst>
                    <a:ext uri="{9D8B030D-6E8A-4147-A177-3AD203B41FA5}">
                      <a16:colId xmlns:a16="http://schemas.microsoft.com/office/drawing/2014/main" val="1756082577"/>
                    </a:ext>
                  </a:extLst>
                </a:gridCol>
                <a:gridCol w="3517119">
                  <a:extLst>
                    <a:ext uri="{9D8B030D-6E8A-4147-A177-3AD203B41FA5}">
                      <a16:colId xmlns:a16="http://schemas.microsoft.com/office/drawing/2014/main" val="3324448693"/>
                    </a:ext>
                  </a:extLst>
                </a:gridCol>
                <a:gridCol w="3641448">
                  <a:extLst>
                    <a:ext uri="{9D8B030D-6E8A-4147-A177-3AD203B41FA5}">
                      <a16:colId xmlns:a16="http://schemas.microsoft.com/office/drawing/2014/main" val="1780172902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marL="94283" marR="94283" marT="49024" marB="490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고재욱</a:t>
                      </a: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CD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김혜정</a:t>
                      </a:r>
                    </a:p>
                  </a:txBody>
                  <a:tcPr marL="94283" marR="94283" marT="49024" marB="4902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CD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743661"/>
                  </a:ext>
                </a:extLst>
              </a:tr>
              <a:tr h="1073408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자료수집</a:t>
                      </a:r>
                    </a:p>
                  </a:txBody>
                  <a:tcPr marL="94283" marR="94283" marT="49024" marB="490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Waspmote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보드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–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센서 연동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MQTT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Broker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웹 서버 연동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MQTT Broker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AWS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연동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게이트웨이 환경 구성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AWS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구조 설계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업로드 데이터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978713"/>
                  </a:ext>
                </a:extLst>
              </a:tr>
              <a:tr h="39065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설      계</a:t>
                      </a:r>
                    </a:p>
                  </a:txBody>
                  <a:tcPr marL="94283" marR="94283" marT="49024" marB="490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웹 서버 설계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하드웨어 설계</a:t>
                      </a: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통신 구조 설계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DB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설계</a:t>
                      </a: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95037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구      현</a:t>
                      </a:r>
                    </a:p>
                  </a:txBody>
                  <a:tcPr marL="94283" marR="94283" marT="49024" marB="490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센서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모듈 제작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WebServer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Socket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설치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Broker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통신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NodeMCU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제작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Broker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통신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Application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구현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 Broker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통신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Database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구현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oon 윤고딕 530_TT" panose="02090603020101020101" pitchFamily="18" charset="-127"/>
                        <a:ea typeface="Yoon 윤고딕 530_TT" panose="02090603020101020101" pitchFamily="18" charset="-127"/>
                      </a:endParaRP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383659"/>
                  </a:ext>
                </a:extLst>
              </a:tr>
              <a:tr h="73911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테스트</a:t>
                      </a:r>
                    </a:p>
                  </a:txBody>
                  <a:tcPr marL="94283" marR="94283" marT="49024" marB="4902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센서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,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모듈 테스트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/ Client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와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Broker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사이의 통신 테스트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/ </a:t>
                      </a:r>
                    </a:p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통합 테스트 </a:t>
                      </a:r>
                      <a:r>
                        <a:rPr kumimoji="1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/ </a:t>
                      </a:r>
                      <a:r>
                        <a:rPr kumimoji="1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oon 윤고딕 530_TT" panose="02090603020101020101" pitchFamily="18" charset="-127"/>
                          <a:ea typeface="Yoon 윤고딕 530_TT" panose="02090603020101020101" pitchFamily="18" charset="-127"/>
                        </a:rPr>
                        <a:t>유지보수</a:t>
                      </a:r>
                    </a:p>
                  </a:txBody>
                  <a:tcPr marL="94283" marR="94283" marT="49024" marB="490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5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28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329234" y="354843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필요기술 및 참고 문헌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rgbClr val="F26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6874CDD-4CA9-40BE-B2C4-6CA9B8D8B67B}"/>
              </a:ext>
            </a:extLst>
          </p:cNvPr>
          <p:cNvSpPr txBox="1"/>
          <p:nvPr/>
        </p:nvSpPr>
        <p:spPr>
          <a:xfrm>
            <a:off x="533513" y="1456545"/>
            <a:ext cx="8949604" cy="276998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[1]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김상현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김동휘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오형석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전현식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박현주 “안정적인 사물인터넷 플랫폼을 위한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기반 데이터 수집 솔루션 관한 연구”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한국정보통신학회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한국정보통신학회논문지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제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권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4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호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2016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[2]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구글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“MQTT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정리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”,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http://jeongchul.tistory.com/296 (2017.12.24)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[3]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피터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웨허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“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실전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IOT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네트워크 프로그래밍”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에이콘출판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(2015)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[4]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구글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“</a:t>
            </a:r>
            <a:r>
              <a:rPr lang="en-US" altLang="ko-KR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nodemcu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환경설정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”,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2"/>
              </a:rPr>
              <a:t>http://deneb21.tistory.com/m/345?category=654228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(2017.12.28)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[5]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구글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“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라즈베리파이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운영체제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라즈비안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)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설치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”,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  <a:hlinkClick r:id="rId3"/>
              </a:rPr>
              <a:t>https://acertainlog.wordpress.com/2015/05/16/raspberrypi-raspbian-image/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(2017.12.28)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[6] </a:t>
            </a:r>
            <a:r>
              <a:rPr lang="ko-KR" altLang="en-US" sz="20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구글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“MQTT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브로커 설치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”,  http://www.instructables.com/id/Installing-MQTT-BrokerMosquitto-on-Raspberry-Pi/ (2017.12.24)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D058EE-AC68-47D9-8321-609C137A585B}"/>
              </a:ext>
            </a:extLst>
          </p:cNvPr>
          <p:cNvSpPr/>
          <p:nvPr/>
        </p:nvSpPr>
        <p:spPr>
          <a:xfrm>
            <a:off x="310716" y="1156714"/>
            <a:ext cx="9521811" cy="4257070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013" y="339957"/>
            <a:ext cx="2852635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종합 설계 개요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5" name="직사각형 4"/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13A2E34-DAD5-4571-BD7F-8BA2CAFA6F86}"/>
              </a:ext>
            </a:extLst>
          </p:cNvPr>
          <p:cNvSpPr txBox="1"/>
          <p:nvPr/>
        </p:nvSpPr>
        <p:spPr>
          <a:xfrm>
            <a:off x="1033670" y="4222167"/>
            <a:ext cx="8391628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쾌적하고 안전한 환경 조성을 위해 여러 작업장을 통합적으로 관리할 수 있음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통신량이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많은 환경에 효과적인 프로토콜인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구현함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AP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를 많이 설치하지 않고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모듈을 이용하여 가격 경쟁력이 있음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910FBB-4ECA-4BD6-942E-8B015435E4B2}"/>
              </a:ext>
            </a:extLst>
          </p:cNvPr>
          <p:cNvSpPr/>
          <p:nvPr/>
        </p:nvSpPr>
        <p:spPr>
          <a:xfrm>
            <a:off x="291468" y="1417340"/>
            <a:ext cx="9577064" cy="3953334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08928-215E-4C25-93F9-5CD8AE4B58FD}"/>
              </a:ext>
            </a:extLst>
          </p:cNvPr>
          <p:cNvSpPr txBox="1"/>
          <p:nvPr/>
        </p:nvSpPr>
        <p:spPr>
          <a:xfrm>
            <a:off x="129385" y="1672104"/>
            <a:ext cx="222727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배경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08928-215E-4C25-93F9-5CD8AE4B58FD}"/>
              </a:ext>
            </a:extLst>
          </p:cNvPr>
          <p:cNvSpPr txBox="1"/>
          <p:nvPr/>
        </p:nvSpPr>
        <p:spPr>
          <a:xfrm>
            <a:off x="147452" y="2822406"/>
            <a:ext cx="222727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목표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08928-215E-4C25-93F9-5CD8AE4B58FD}"/>
              </a:ext>
            </a:extLst>
          </p:cNvPr>
          <p:cNvSpPr txBox="1"/>
          <p:nvPr/>
        </p:nvSpPr>
        <p:spPr>
          <a:xfrm>
            <a:off x="149835" y="3865612"/>
            <a:ext cx="2227274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연구개발  효과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33670" y="3112503"/>
            <a:ext cx="6500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센서를 이용하여 지속적으로 작업 환경 모니터링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대규모의 공장 환경 시스템을 효율적으로 관리   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A2E34-DAD5-4571-BD7F-8BA2CAFA6F86}"/>
              </a:ext>
            </a:extLst>
          </p:cNvPr>
          <p:cNvSpPr txBox="1"/>
          <p:nvPr/>
        </p:nvSpPr>
        <p:spPr>
          <a:xfrm>
            <a:off x="990619" y="2097222"/>
            <a:ext cx="8391628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공장 노동자들의 현장 작업 시 쾌적하고 안전한 환경을 위해 </a:t>
            </a:r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공장 안의 여러 작업환경을 </a:t>
            </a:r>
            <a:endParaRPr lang="en-US" altLang="ko-KR" sz="2000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  </a:t>
            </a:r>
            <a:r>
              <a:rPr lang="ko-KR" altLang="en-US" sz="20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통합적으로 관리하는 시스템이 필요 </a:t>
            </a:r>
          </a:p>
        </p:txBody>
      </p:sp>
    </p:spTree>
    <p:extLst>
      <p:ext uri="{BB962C8B-B14F-4D97-AF65-F5344CB8AC3E}">
        <p14:creationId xmlns:p14="http://schemas.microsoft.com/office/powerpoint/2010/main" val="145449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ECAEE33-7D10-4140-A821-29329828C173}"/>
              </a:ext>
            </a:extLst>
          </p:cNvPr>
          <p:cNvSpPr txBox="1"/>
          <p:nvPr/>
        </p:nvSpPr>
        <p:spPr>
          <a:xfrm>
            <a:off x="215972" y="348549"/>
            <a:ext cx="4453303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공장환경 모니터링 사례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C3A16C4-0445-494F-868D-F07EAF5334F4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64F1B-75FC-4940-99A9-D5814CBC36F9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89F4B9-342B-48FE-8DD3-3063818AE3B8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F0639B0-CEC5-4AAE-9B61-51B4353321B6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E389388-04B8-4D5C-A5F2-0F843153F01B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6D16930-9AC6-4135-A1C3-CD1FF765F9A5}"/>
              </a:ext>
            </a:extLst>
          </p:cNvPr>
          <p:cNvSpPr txBox="1"/>
          <p:nvPr/>
        </p:nvSpPr>
        <p:spPr>
          <a:xfrm>
            <a:off x="4651279" y="2089796"/>
            <a:ext cx="5760640" cy="110799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어드밴택의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공장환경 모니터링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 O T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기기로 가연성가스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공기 질 등  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     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유해물질 모니터링 서비스  제공 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3BC635-8823-4F0C-80B8-F60245A6B7D1}"/>
              </a:ext>
            </a:extLst>
          </p:cNvPr>
          <p:cNvSpPr txBox="1"/>
          <p:nvPr/>
        </p:nvSpPr>
        <p:spPr>
          <a:xfrm>
            <a:off x="4611948" y="3520577"/>
            <a:ext cx="6048672" cy="110799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위피아의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환경 모니터링 솔루션 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유해가스 센서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공기오염 센서를 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여러곳에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설치 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공장  관제실에 모니터링 서비스 제공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61B1C1-3154-4A28-821C-8AD56137B0D2}"/>
              </a:ext>
            </a:extLst>
          </p:cNvPr>
          <p:cNvSpPr/>
          <p:nvPr/>
        </p:nvSpPr>
        <p:spPr>
          <a:xfrm>
            <a:off x="310716" y="1156714"/>
            <a:ext cx="9521811" cy="4257070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E66B76-60D9-416C-B81F-B245A941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6" y="1619140"/>
            <a:ext cx="4135762" cy="33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3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C3A16C4-0445-494F-868D-F07EAF5334F4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64F1B-75FC-4940-99A9-D5814CBC36F9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89F4B9-342B-48FE-8DD3-3063818AE3B8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F0639B0-CEC5-4AAE-9B61-51B4353321B6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E389388-04B8-4D5C-A5F2-0F843153F01B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53BC635-8823-4F0C-80B8-F60245A6B7D1}"/>
              </a:ext>
            </a:extLst>
          </p:cNvPr>
          <p:cNvSpPr txBox="1"/>
          <p:nvPr/>
        </p:nvSpPr>
        <p:spPr>
          <a:xfrm>
            <a:off x="4604737" y="1623255"/>
            <a:ext cx="4884867" cy="33239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다국적 기업 협의체 로라 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얼리언스를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중심으로 기술개발 및 보급이 이뤄지고 있는 사물인터넷 전용 통신망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Long Range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의 약자로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3G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나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LTE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보다 저전력으로 통신할 수 있는 장거리 통신망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비용이 저렴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높은 확장성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별도의 기지국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중계 장비 없이 이용가능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61B1C1-3154-4A28-821C-8AD56137B0D2}"/>
              </a:ext>
            </a:extLst>
          </p:cNvPr>
          <p:cNvSpPr/>
          <p:nvPr/>
        </p:nvSpPr>
        <p:spPr>
          <a:xfrm>
            <a:off x="310716" y="1156714"/>
            <a:ext cx="9521811" cy="4257070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A509FB-F1AF-4BA2-89B8-8DC3EF58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96" y="2153475"/>
            <a:ext cx="3653520" cy="23962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34C892-AE10-4A18-A262-69017A71FE92}"/>
              </a:ext>
            </a:extLst>
          </p:cNvPr>
          <p:cNvSpPr txBox="1"/>
          <p:nvPr/>
        </p:nvSpPr>
        <p:spPr>
          <a:xfrm>
            <a:off x="215972" y="359286"/>
            <a:ext cx="2161137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 </a:t>
            </a: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47272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DC3A16C4-0445-494F-868D-F07EAF5334F4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FF64F1B-75FC-4940-99A9-D5814CBC36F9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618F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89F4B9-342B-48FE-8DD3-3063818AE3B8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F0639B0-CEC5-4AAE-9B61-51B4353321B6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E389388-04B8-4D5C-A5F2-0F843153F01B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61B1C1-3154-4A28-821C-8AD56137B0D2}"/>
              </a:ext>
            </a:extLst>
          </p:cNvPr>
          <p:cNvSpPr/>
          <p:nvPr/>
        </p:nvSpPr>
        <p:spPr>
          <a:xfrm>
            <a:off x="310716" y="1156714"/>
            <a:ext cx="9521811" cy="4257070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3E7EB7-CF66-4669-A473-BADCC065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09" y="1506611"/>
            <a:ext cx="3232792" cy="14589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67CF2B-98E7-485D-B1F7-98AEC5BB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08" y="3577580"/>
            <a:ext cx="3232793" cy="1520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E64BF0-8220-41F0-A663-08D339AABC37}"/>
              </a:ext>
            </a:extLst>
          </p:cNvPr>
          <p:cNvSpPr txBox="1"/>
          <p:nvPr/>
        </p:nvSpPr>
        <p:spPr>
          <a:xfrm>
            <a:off x="215972" y="348549"/>
            <a:ext cx="2161137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 </a:t>
            </a:r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사례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265E7-8CA0-4BF5-852E-A10F66A27F73}"/>
              </a:ext>
            </a:extLst>
          </p:cNvPr>
          <p:cNvSpPr txBox="1"/>
          <p:nvPr/>
        </p:nvSpPr>
        <p:spPr>
          <a:xfrm>
            <a:off x="4196733" y="1451412"/>
            <a:ext cx="547260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IBM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IoT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서비스 공급자인 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세넷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(Senet)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과 함께 로라 기반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IoT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서비스를 구축함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유류 탱크 수위를 측정해 판매업체에게 실시간으로 보고하면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필요할 때 연료를 배달함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.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반복하는 과정이 사라지면서 배달 효율이 높아짐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just"/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just"/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SK Telecom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이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2016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년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6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월경 전국 </a:t>
            </a:r>
            <a:r>
              <a:rPr lang="en-US" altLang="ko-KR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망 구축을 완료하고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,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적절한 주차공간을 찾아주는 스마트 파킹 시스템에 </a:t>
            </a:r>
            <a:r>
              <a:rPr lang="en-US" altLang="ko-KR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기술을 접목함</a:t>
            </a:r>
            <a:endParaRPr lang="ko-KR" altLang="en-US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ko-KR" sz="2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20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시나리오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3B674DC-003E-420B-B346-0D9CC36CA399}"/>
              </a:ext>
            </a:extLst>
          </p:cNvPr>
          <p:cNvSpPr txBox="1"/>
          <p:nvPr/>
        </p:nvSpPr>
        <p:spPr>
          <a:xfrm>
            <a:off x="2163677" y="3151816"/>
            <a:ext cx="2227274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End node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(Sensor)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EE3182-D7F8-4812-9789-6963B2C9EC9B}"/>
              </a:ext>
            </a:extLst>
          </p:cNvPr>
          <p:cNvSpPr txBox="1"/>
          <p:nvPr/>
        </p:nvSpPr>
        <p:spPr>
          <a:xfrm>
            <a:off x="495599" y="1324307"/>
            <a:ext cx="2964222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센서 값  실시간 전송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6042CE1-D0F6-442D-B1D9-DA3DE278C961}"/>
              </a:ext>
            </a:extLst>
          </p:cNvPr>
          <p:cNvSpPr/>
          <p:nvPr/>
        </p:nvSpPr>
        <p:spPr>
          <a:xfrm>
            <a:off x="641525" y="1246777"/>
            <a:ext cx="8830963" cy="2798855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4F7448C-A941-461C-B2EE-3374B7B593C7}"/>
              </a:ext>
            </a:extLst>
          </p:cNvPr>
          <p:cNvSpPr/>
          <p:nvPr/>
        </p:nvSpPr>
        <p:spPr>
          <a:xfrm>
            <a:off x="4558408" y="2493632"/>
            <a:ext cx="973170" cy="396646"/>
          </a:xfrm>
          <a:prstGeom prst="rightArrow">
            <a:avLst/>
          </a:prstGeom>
          <a:solidFill>
            <a:srgbClr val="4A85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0E575A-EB4C-4C47-B772-46465F95CBC2}"/>
              </a:ext>
            </a:extLst>
          </p:cNvPr>
          <p:cNvSpPr txBox="1"/>
          <p:nvPr/>
        </p:nvSpPr>
        <p:spPr>
          <a:xfrm>
            <a:off x="1512168" y="4348728"/>
            <a:ext cx="6772188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로라 </a:t>
            </a:r>
            <a:r>
              <a:rPr lang="ko-KR" altLang="en-US" sz="2800" b="1" spc="-36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단말노드에서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센서 값 실시간 전송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로라 게이트웨이에서 수신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951D1C-F2C1-425C-AA5D-3EFC445A1743}"/>
              </a:ext>
            </a:extLst>
          </p:cNvPr>
          <p:cNvSpPr txBox="1"/>
          <p:nvPr/>
        </p:nvSpPr>
        <p:spPr>
          <a:xfrm>
            <a:off x="5434948" y="3167598"/>
            <a:ext cx="2527057" cy="553998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95E2A-F8C2-4A0D-AB6D-00E50540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73" y="1885392"/>
            <a:ext cx="1664088" cy="12164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E4CE698-455A-4F21-A63B-97AA80A5F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877" y="1960148"/>
            <a:ext cx="1405473" cy="11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4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1A1EDC5-A0A9-4DD0-812C-E0F47C8FC02B}"/>
              </a:ext>
            </a:extLst>
          </p:cNvPr>
          <p:cNvSpPr txBox="1"/>
          <p:nvPr/>
        </p:nvSpPr>
        <p:spPr>
          <a:xfrm>
            <a:off x="-62997" y="385628"/>
            <a:ext cx="3814662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3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시스템 시나리오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F571A0-463C-403E-8E06-080A6A29B8CE}"/>
              </a:ext>
            </a:extLst>
          </p:cNvPr>
          <p:cNvGrpSpPr/>
          <p:nvPr/>
        </p:nvGrpSpPr>
        <p:grpSpPr>
          <a:xfrm>
            <a:off x="533513" y="902547"/>
            <a:ext cx="3669422" cy="84671"/>
            <a:chOff x="2385130" y="548680"/>
            <a:chExt cx="2488465" cy="18362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3DA670-C069-49B8-8D30-2272E95D517D}"/>
                </a:ext>
              </a:extLst>
            </p:cNvPr>
            <p:cNvSpPr/>
            <p:nvPr/>
          </p:nvSpPr>
          <p:spPr>
            <a:xfrm>
              <a:off x="2385130" y="548680"/>
              <a:ext cx="612068" cy="1836204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4057A9-93F8-4B64-B428-7F37FC3966D0}"/>
                </a:ext>
              </a:extLst>
            </p:cNvPr>
            <p:cNvSpPr/>
            <p:nvPr/>
          </p:nvSpPr>
          <p:spPr>
            <a:xfrm>
              <a:off x="3009451" y="548680"/>
              <a:ext cx="612068" cy="1836204"/>
            </a:xfrm>
            <a:prstGeom prst="rect">
              <a:avLst/>
            </a:prstGeom>
            <a:solidFill>
              <a:srgbClr val="AD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D9EACAB-B4FE-4557-AF3A-1CA37302FE7A}"/>
                </a:ext>
              </a:extLst>
            </p:cNvPr>
            <p:cNvSpPr/>
            <p:nvPr/>
          </p:nvSpPr>
          <p:spPr>
            <a:xfrm>
              <a:off x="3635388" y="548680"/>
              <a:ext cx="612068" cy="183620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0DD96A1-1ECE-4396-AA22-1FB7BDAB79D8}"/>
                </a:ext>
              </a:extLst>
            </p:cNvPr>
            <p:cNvSpPr/>
            <p:nvPr/>
          </p:nvSpPr>
          <p:spPr>
            <a:xfrm>
              <a:off x="4261527" y="548680"/>
              <a:ext cx="612068" cy="1836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7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55D137-AAF2-430E-AC3D-DA1E1C257E1F}"/>
              </a:ext>
            </a:extLst>
          </p:cNvPr>
          <p:cNvSpPr txBox="1"/>
          <p:nvPr/>
        </p:nvSpPr>
        <p:spPr>
          <a:xfrm>
            <a:off x="553810" y="1324307"/>
            <a:ext cx="3364079" cy="30777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시나리오 </a:t>
            </a:r>
            <a:r>
              <a:rPr lang="en-US" altLang="ko-KR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 : </a:t>
            </a:r>
            <a:r>
              <a:rPr lang="ko-KR" altLang="en-US" sz="2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클라우드에 데이터 업로드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29D1A3-FF8A-48E9-86BF-82F3E9F36C61}"/>
              </a:ext>
            </a:extLst>
          </p:cNvPr>
          <p:cNvSpPr/>
          <p:nvPr/>
        </p:nvSpPr>
        <p:spPr>
          <a:xfrm>
            <a:off x="641525" y="1246777"/>
            <a:ext cx="8830963" cy="2798855"/>
          </a:xfrm>
          <a:prstGeom prst="rect">
            <a:avLst/>
          </a:prstGeom>
          <a:noFill/>
          <a:ln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9B6ABC2-B7DC-4348-B6DA-1871FDC5FE57}"/>
              </a:ext>
            </a:extLst>
          </p:cNvPr>
          <p:cNvSpPr/>
          <p:nvPr/>
        </p:nvSpPr>
        <p:spPr>
          <a:xfrm rot="10800000">
            <a:off x="4385941" y="2461456"/>
            <a:ext cx="973170" cy="396646"/>
          </a:xfrm>
          <a:prstGeom prst="rightArrow">
            <a:avLst/>
          </a:prstGeom>
          <a:solidFill>
            <a:srgbClr val="4A852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85A8EB-8968-43FF-99D9-6E1FF610E52B}"/>
              </a:ext>
            </a:extLst>
          </p:cNvPr>
          <p:cNvSpPr txBox="1"/>
          <p:nvPr/>
        </p:nvSpPr>
        <p:spPr>
          <a:xfrm>
            <a:off x="1443596" y="4333664"/>
            <a:ext cx="7600280" cy="86177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1. 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로라 게이트웨이에서 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 IOT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로 </a:t>
            </a:r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MQTT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데이터전송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2.  AWS DB</a:t>
            </a:r>
            <a:r>
              <a:rPr lang="ko-KR" altLang="en-US" sz="2800" b="1" spc="-36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에 저장</a:t>
            </a:r>
            <a:endParaRPr lang="en-US" altLang="ko-KR" sz="2800" b="1" spc="-36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7FDB219-DCDD-436B-8551-B2A2A48B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893" y="1885392"/>
            <a:ext cx="1405473" cy="117450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F3E4024-5355-4BEC-8F90-9066FEE1DD71}"/>
              </a:ext>
            </a:extLst>
          </p:cNvPr>
          <p:cNvSpPr txBox="1"/>
          <p:nvPr/>
        </p:nvSpPr>
        <p:spPr>
          <a:xfrm>
            <a:off x="5322045" y="3037520"/>
            <a:ext cx="2527057" cy="553998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Lora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gateway</a:t>
            </a:r>
            <a:r>
              <a:rPr lang="ko-KR" altLang="en-US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 </a:t>
            </a:r>
            <a:endParaRPr lang="en-US" altLang="ko-KR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( Raspberry Pi)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BB840A9C-81CB-4AA8-B571-2A2E8DACB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83" y="1891643"/>
            <a:ext cx="1405473" cy="140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3C764F6-84B3-4958-A0D5-4E5319C69EBC}"/>
              </a:ext>
            </a:extLst>
          </p:cNvPr>
          <p:cNvSpPr txBox="1"/>
          <p:nvPr/>
        </p:nvSpPr>
        <p:spPr>
          <a:xfrm>
            <a:off x="2200982" y="3171664"/>
            <a:ext cx="2227274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8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Yoon 윤고딕 530_TT" panose="02090603020101020101" pitchFamily="18" charset="-127"/>
                <a:ea typeface="Yoon 윤고딕 530_TT" panose="02090603020101020101" pitchFamily="18" charset="-127"/>
              </a:rPr>
              <a:t>AWS   IOT</a:t>
            </a:r>
            <a:endParaRPr lang="ko-KR" altLang="en-US" sz="1800" b="1" spc="-300" dirty="0">
              <a:ln>
                <a:solidFill>
                  <a:schemeClr val="accent1">
                    <a:alpha val="0"/>
                  </a:schemeClr>
                </a:solidFill>
              </a:ln>
              <a:latin typeface="Yoon 윤고딕 530_TT" panose="02090603020101020101" pitchFamily="18" charset="-127"/>
              <a:ea typeface="Yoon 윤고딕 530_TT" panose="0209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96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1207.0"/>
</file>

<file path=customXml/itemProps1.xml><?xml version="1.0" encoding="utf-8"?>
<ds:datastoreItem xmlns:ds="http://schemas.openxmlformats.org/officeDocument/2006/customXml" ds:itemID="{58B740F0-1210-47E7-AC33-084E16E99E80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8746</TotalTime>
  <Words>1994</Words>
  <Application>Microsoft Office PowerPoint</Application>
  <PresentationFormat>사용자 지정</PresentationFormat>
  <Paragraphs>453</Paragraphs>
  <Slides>36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Wingdings</vt:lpstr>
      <vt:lpstr>Yoon 윤고딕 530_TT</vt:lpstr>
      <vt:lpstr>굴림</vt:lpstr>
      <vt:lpstr>Arial</vt:lpstr>
      <vt:lpstr>맑은 고딕</vt:lpstr>
      <vt:lpstr>a옛날목욕탕L</vt:lpstr>
      <vt:lpstr>Calibri Light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User</cp:lastModifiedBy>
  <cp:revision>235</cp:revision>
  <dcterms:created xsi:type="dcterms:W3CDTF">2014-06-08T15:24:48Z</dcterms:created>
  <dcterms:modified xsi:type="dcterms:W3CDTF">2018-03-20T06:58:04Z</dcterms:modified>
  <cp:contentStatus/>
</cp:coreProperties>
</file>