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8" r:id="rId2"/>
    <p:sldId id="257" r:id="rId3"/>
    <p:sldId id="265" r:id="rId4"/>
    <p:sldId id="267" r:id="rId5"/>
    <p:sldId id="266" r:id="rId6"/>
    <p:sldId id="268" r:id="rId7"/>
    <p:sldId id="269" r:id="rId8"/>
    <p:sldId id="270" r:id="rId9"/>
    <p:sldId id="271" r:id="rId10"/>
    <p:sldId id="273" r:id="rId11"/>
    <p:sldId id="274" r:id="rId12"/>
    <p:sldId id="275" r:id="rId13"/>
    <p:sldId id="276" r:id="rId14"/>
    <p:sldId id="277" r:id="rId15"/>
    <p:sldId id="263" r:id="rId16"/>
  </p:sldIdLst>
  <p:sldSz cx="9144000" cy="6858000" type="screen4x3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F3"/>
    <a:srgbClr val="B2D3EC"/>
    <a:srgbClr val="62A5D8"/>
    <a:srgbClr val="102B40"/>
    <a:srgbClr val="CB9D2D"/>
    <a:srgbClr val="E6FF89"/>
    <a:srgbClr val="143852"/>
    <a:srgbClr val="0B202F"/>
    <a:srgbClr val="0C1A23"/>
    <a:srgbClr val="9DA2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150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6B694D-4DA6-4C65-A734-24D71B1BD09B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1243013"/>
            <a:ext cx="447040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B97384-47C4-4677-9B8B-4D05D5DB27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490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40C38-A46B-4086-A93F-39B33469BEC8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3BC67-9418-452A-B565-B8B59F2C37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421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63" y="52612"/>
            <a:ext cx="5980494" cy="711319"/>
          </a:xfrm>
        </p:spPr>
        <p:txBody>
          <a:bodyPr>
            <a:normAutofit/>
          </a:bodyPr>
          <a:lstStyle>
            <a:lvl1pPr marL="0" algn="l" defTabSz="914400" rtl="0" eaLnBrk="1" latinLnBrk="1" hangingPunct="1">
              <a:spcBef>
                <a:spcPts val="1000"/>
              </a:spcBef>
              <a:defRPr lang="en-US" sz="3200" b="1" kern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844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40C38-A46B-4086-A93F-39B33469BEC8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3BC67-9418-452A-B565-B8B59F2C37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426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40C38-A46B-4086-A93F-39B33469BEC8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3BC67-9418-452A-B565-B8B59F2C37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057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40C38-A46B-4086-A93F-39B33469BEC8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3BC67-9418-452A-B565-B8B59F2C37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547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/>
          <p:cNvSpPr>
            <a:spLocks noGrp="1"/>
          </p:cNvSpPr>
          <p:nvPr>
            <p:ph type="body" sz="quarter" idx="10"/>
          </p:nvPr>
        </p:nvSpPr>
        <p:spPr>
          <a:xfrm>
            <a:off x="1937225" y="2907483"/>
            <a:ext cx="5269550" cy="333557"/>
          </a:xfrm>
        </p:spPr>
        <p:txBody>
          <a:bodyPr>
            <a:noAutofit/>
          </a:bodyPr>
          <a:lstStyle>
            <a:lvl1pPr marL="0" indent="0" algn="ctr" defTabSz="914400" rtl="0" eaLnBrk="1" latinLnBrk="1" hangingPunct="1">
              <a:buNone/>
              <a:defRPr lang="ko-KR" altLang="en-US" sz="1800" kern="1200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1"/>
          </p:nvPr>
        </p:nvSpPr>
        <p:spPr>
          <a:xfrm>
            <a:off x="710266" y="3241039"/>
            <a:ext cx="7723468" cy="1666627"/>
          </a:xfrm>
        </p:spPr>
        <p:txBody>
          <a:bodyPr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4000" b="1" kern="1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3565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40C38-A46B-4086-A93F-39B33469BEC8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3BC67-9418-452A-B565-B8B59F2C37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002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40C38-A46B-4086-A93F-39B33469BEC8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3BC67-9418-452A-B565-B8B59F2C37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604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40C38-A46B-4086-A93F-39B33469BEC8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3BC67-9418-452A-B565-B8B59F2C37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691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40C38-A46B-4086-A93F-39B33469BEC8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3BC67-9418-452A-B565-B8B59F2C37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687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40C38-A46B-4086-A93F-39B33469BEC8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3BC67-9418-452A-B565-B8B59F2C37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724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40C38-A46B-4086-A93F-39B33469BEC8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3BC67-9418-452A-B565-B8B59F2C37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544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5" Type="http://schemas.microsoft.com/office/2007/relationships/hdphoto" Target="../media/hdphoto2.wdp"/><Relationship Id="rId4" Type="http://schemas.openxmlformats.org/officeDocument/2006/relationships/image" Target="../media/image7.png"/><Relationship Id="rId9" Type="http://schemas.microsoft.com/office/2007/relationships/hdphoto" Target="../media/hdphoto4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3.wdp"/><Relationship Id="rId7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microsoft.com/office/2007/relationships/hdphoto" Target="../media/hdphoto4.wdp"/><Relationship Id="rId4" Type="http://schemas.openxmlformats.org/officeDocument/2006/relationships/image" Target="../media/image9.png"/><Relationship Id="rId9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3.wdp"/><Relationship Id="rId7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microsoft.com/office/2007/relationships/hdphoto" Target="../media/hdphoto4.wdp"/><Relationship Id="rId4" Type="http://schemas.openxmlformats.org/officeDocument/2006/relationships/image" Target="../media/image9.png"/><Relationship Id="rId9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5F2289CC-C8F8-4B4F-A70B-7492C614B2DC}"/>
              </a:ext>
            </a:extLst>
          </p:cNvPr>
          <p:cNvSpPr/>
          <p:nvPr/>
        </p:nvSpPr>
        <p:spPr>
          <a:xfrm>
            <a:off x="1280160" y="2385752"/>
            <a:ext cx="7714210" cy="4276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AA4EEA0-C767-4118-998A-FC2D7D108C98}"/>
              </a:ext>
            </a:extLst>
          </p:cNvPr>
          <p:cNvSpPr txBox="1"/>
          <p:nvPr/>
        </p:nvSpPr>
        <p:spPr>
          <a:xfrm>
            <a:off x="2492283" y="3448706"/>
            <a:ext cx="6300700" cy="1846659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r"/>
            <a:r>
              <a:rPr lang="en-US" altLang="ko-KR" sz="4000" b="1" spc="-3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B202F"/>
                </a:solidFill>
                <a:latin typeface="나눔바른고딕"/>
                <a:ea typeface="Yoon 윤고딕 530_TT" panose="02090603020101020101" pitchFamily="18" charset="-127"/>
              </a:rPr>
              <a:t>LoRa</a:t>
            </a:r>
            <a:r>
              <a:rPr lang="ko-KR" altLang="en-US" sz="40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B202F"/>
                </a:solidFill>
                <a:latin typeface="나눔바른고딕"/>
                <a:ea typeface="Yoon 윤고딕 530_TT" panose="02090603020101020101" pitchFamily="18" charset="-127"/>
              </a:rPr>
              <a:t>와</a:t>
            </a:r>
            <a:endParaRPr lang="en-US" altLang="ko-KR" sz="4000" b="1" spc="-3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B202F"/>
              </a:solidFill>
              <a:latin typeface="나눔바른고딕"/>
              <a:ea typeface="Yoon 윤고딕 530_TT" panose="02090603020101020101" pitchFamily="18" charset="-127"/>
            </a:endParaRPr>
          </a:p>
          <a:p>
            <a:pPr algn="r"/>
            <a:r>
              <a:rPr lang="en-US" altLang="ko-KR" sz="40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B202F"/>
                </a:solidFill>
                <a:latin typeface="나눔바른고딕"/>
                <a:ea typeface="Yoon 윤고딕 530_TT" panose="02090603020101020101" pitchFamily="18" charset="-127"/>
              </a:rPr>
              <a:t>MQTT </a:t>
            </a:r>
            <a:r>
              <a:rPr lang="ko-KR" altLang="en-US" sz="4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B202F"/>
                </a:solidFill>
                <a:latin typeface="나눔바른고딕" panose="020B0603020101020101"/>
                <a:ea typeface="나눔바른고딕" panose="020B0603020101020101"/>
              </a:rPr>
              <a:t>프로토콜을 </a:t>
            </a:r>
            <a:r>
              <a:rPr lang="ko-KR" altLang="en-US" sz="40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B202F"/>
                </a:solidFill>
                <a:latin typeface="나눔바른고딕" panose="020B0603020101020101"/>
                <a:ea typeface="나눔바른고딕" panose="020B0603020101020101"/>
              </a:rPr>
              <a:t> 활용한 </a:t>
            </a:r>
            <a:endParaRPr lang="en-US" altLang="ko-KR" sz="4000" b="1" spc="-3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B202F"/>
              </a:solidFill>
              <a:latin typeface="나눔바른고딕" panose="020B0603020101020101"/>
              <a:ea typeface="나눔바른고딕" panose="020B0603020101020101"/>
            </a:endParaRPr>
          </a:p>
          <a:p>
            <a:pPr algn="r"/>
            <a:r>
              <a:rPr lang="ko-KR" altLang="en-US" sz="40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B202F"/>
                </a:solidFill>
                <a:latin typeface="나눔바른고딕" panose="020B0603020101020101"/>
                <a:ea typeface="나눔바른고딕" panose="020B0603020101020101"/>
              </a:rPr>
              <a:t>공장 </a:t>
            </a:r>
            <a:r>
              <a:rPr lang="ko-KR" altLang="en-US" sz="4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B202F"/>
                </a:solidFill>
                <a:latin typeface="나눔바른고딕" panose="020B0603020101020101"/>
                <a:ea typeface="나눔바른고딕" panose="020B0603020101020101"/>
              </a:rPr>
              <a:t>환경관리 시스템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6728DC3-6C85-4C45-A099-DCCF065D9A51}"/>
              </a:ext>
            </a:extLst>
          </p:cNvPr>
          <p:cNvSpPr txBox="1"/>
          <p:nvPr/>
        </p:nvSpPr>
        <p:spPr>
          <a:xfrm>
            <a:off x="6931724" y="5913693"/>
            <a:ext cx="1806696" cy="49244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dist"/>
            <a:r>
              <a:rPr lang="en-US" altLang="ko-KR" sz="16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02B40"/>
                </a:solidFill>
                <a:latin typeface="Yoon 윤고딕 530_TT" pitchFamily="18" charset="-127"/>
                <a:ea typeface="Yoon 윤고딕 530_TT" pitchFamily="18" charset="-127"/>
              </a:rPr>
              <a:t>2013156001 </a:t>
            </a:r>
            <a:r>
              <a:rPr lang="ko-KR" altLang="en-US" sz="16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02B40"/>
                </a:solidFill>
                <a:latin typeface="Yoon 윤고딕 530_TT" pitchFamily="18" charset="-127"/>
                <a:ea typeface="Yoon 윤고딕 530_TT" pitchFamily="18" charset="-127"/>
              </a:rPr>
              <a:t>고재욱</a:t>
            </a:r>
            <a:endParaRPr lang="en-US" altLang="ko-KR" sz="1600" b="1" spc="-3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102B40"/>
              </a:solidFill>
              <a:latin typeface="Yoon 윤고딕 530_TT" pitchFamily="18" charset="-127"/>
              <a:ea typeface="Yoon 윤고딕 530_TT" pitchFamily="18" charset="-127"/>
            </a:endParaRPr>
          </a:p>
          <a:p>
            <a:pPr algn="dist"/>
            <a:r>
              <a:rPr lang="en-US" altLang="ko-KR" sz="16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02B40"/>
                </a:solidFill>
                <a:latin typeface="Yoon 윤고딕 530_TT" pitchFamily="18" charset="-127"/>
                <a:ea typeface="Yoon 윤고딕 530_TT" pitchFamily="18" charset="-127"/>
              </a:rPr>
              <a:t>2015154010 </a:t>
            </a:r>
            <a:r>
              <a:rPr lang="ko-KR" altLang="en-US" sz="16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02B40"/>
                </a:solidFill>
                <a:latin typeface="Yoon 윤고딕 530_TT" pitchFamily="18" charset="-127"/>
                <a:ea typeface="Yoon 윤고딕 530_TT" pitchFamily="18" charset="-127"/>
              </a:rPr>
              <a:t>김혜정</a:t>
            </a:r>
            <a:endParaRPr lang="en-US" altLang="ko-KR" sz="16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102B40"/>
              </a:solidFill>
              <a:latin typeface="Yoon 윤고딕 530_TT" pitchFamily="18" charset="-127"/>
              <a:ea typeface="Yoon 윤고딕 530_TT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1D5A41E-7152-4F61-9F57-5619945BB7E6}"/>
              </a:ext>
            </a:extLst>
          </p:cNvPr>
          <p:cNvSpPr txBox="1"/>
          <p:nvPr/>
        </p:nvSpPr>
        <p:spPr>
          <a:xfrm>
            <a:off x="6993743" y="3155677"/>
            <a:ext cx="2373261" cy="30777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43852"/>
                </a:solidFill>
                <a:latin typeface="Yoon 윤고딕 530_TT" panose="02090603020101020101" pitchFamily="18" charset="-127"/>
                <a:ea typeface="나눔바른고딕" panose="020B0603020101020101"/>
              </a:rPr>
              <a:t>2018 </a:t>
            </a:r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43852"/>
                </a:solidFill>
                <a:latin typeface="Yoon 윤고딕 530_TT" panose="02090603020101020101" pitchFamily="18" charset="-127"/>
                <a:ea typeface="나눔바른고딕" panose="020B0603020101020101"/>
              </a:rPr>
              <a:t>종합설계</a:t>
            </a:r>
          </a:p>
        </p:txBody>
      </p:sp>
    </p:spTree>
    <p:extLst>
      <p:ext uri="{BB962C8B-B14F-4D97-AF65-F5344CB8AC3E}">
        <p14:creationId xmlns:p14="http://schemas.microsoft.com/office/powerpoint/2010/main" val="2760562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C13E34BB-EDF6-49FF-B35F-2213F2B025CC}"/>
              </a:ext>
            </a:extLst>
          </p:cNvPr>
          <p:cNvSpPr txBox="1"/>
          <p:nvPr/>
        </p:nvSpPr>
        <p:spPr>
          <a:xfrm>
            <a:off x="93920" y="209305"/>
            <a:ext cx="2835785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ko-KR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나눔바른고딕" panose="020B0603020101020101"/>
              </a:rPr>
              <a:t>4  </a:t>
            </a:r>
            <a:r>
              <a:rPr lang="ko-KR" altLang="en-US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나눔바른고딕" panose="020B0603020101020101"/>
              </a:rPr>
              <a:t>개발 방법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4DC6274-C8AA-4BEA-BC4F-651C28E2BE96}"/>
              </a:ext>
            </a:extLst>
          </p:cNvPr>
          <p:cNvSpPr txBox="1"/>
          <p:nvPr/>
        </p:nvSpPr>
        <p:spPr>
          <a:xfrm>
            <a:off x="732420" y="1200613"/>
            <a:ext cx="8157229" cy="523220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ko-KR" sz="20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나눔바른고딕" panose="020B0603020101020101"/>
              </a:rPr>
              <a:t>	</a:t>
            </a:r>
          </a:p>
          <a:p>
            <a:r>
              <a:rPr lang="en-US" altLang="ko-KR" sz="20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나눔바른고딕" panose="020B0603020101020101"/>
              </a:rPr>
              <a:t>	</a:t>
            </a:r>
            <a:r>
              <a:rPr lang="en-US" altLang="ko-KR" sz="20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Waspmote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에 </a:t>
            </a: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Lora</a:t>
            </a:r>
            <a:r>
              <a:rPr lang="ko-KR" altLang="en-US" sz="20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모듈</a:t>
            </a:r>
            <a:r>
              <a:rPr lang="en-US" altLang="ko-KR" sz="20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sz="20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센서를 부착시키고 게이트웨이와 통신 </a:t>
            </a:r>
            <a:endParaRPr lang="en-US" altLang="ko-KR" sz="2000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  <a:r>
              <a:rPr lang="en-US" altLang="ko-KR" sz="20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Waspmote</a:t>
            </a: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pro </a:t>
            </a:r>
            <a:r>
              <a:rPr lang="en-US" altLang="ko-KR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IDE</a:t>
            </a:r>
            <a:r>
              <a:rPr lang="ko-KR" altLang="en-US" sz="20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로 </a:t>
            </a:r>
            <a:r>
              <a:rPr lang="ko-KR" altLang="en-US" sz="20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개발</a:t>
            </a:r>
            <a:endParaRPr lang="en-US" altLang="ko-KR" sz="2000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endParaRPr lang="en-US" altLang="ko-KR" sz="2000" spc="-300" dirty="0">
              <a:ln>
                <a:solidFill>
                  <a:schemeClr val="accent1">
                    <a:alpha val="0"/>
                  </a:schemeClr>
                </a:solidFill>
              </a:ln>
              <a:latin typeface="+mj-ea"/>
              <a:ea typeface="나눔바른고딕" panose="020B0603020101020101"/>
            </a:endParaRPr>
          </a:p>
          <a:p>
            <a:r>
              <a: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나눔바른고딕" panose="020B0603020101020101"/>
              </a:rPr>
              <a:t> </a:t>
            </a:r>
          </a:p>
          <a:p>
            <a:r>
              <a: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나눔바른고딕" panose="020B0603020101020101"/>
              </a:rPr>
              <a:t>	</a:t>
            </a:r>
            <a:r>
              <a:rPr lang="ko-KR" altLang="en-US" sz="2000" spc="-3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라즈베리파이에</a:t>
            </a:r>
            <a:r>
              <a:rPr lang="ko-KR" altLang="en-US" sz="20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Lora </a:t>
            </a:r>
            <a:r>
              <a:rPr lang="en-US" altLang="ko-KR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Shield</a:t>
            </a:r>
            <a:r>
              <a:rPr lang="ko-KR" altLang="en-US" sz="20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장착</a:t>
            </a:r>
            <a:r>
              <a:rPr lang="en-US" altLang="ko-KR" sz="20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en-US" altLang="ko-KR" sz="20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MQTT</a:t>
            </a:r>
            <a:r>
              <a:rPr lang="ko-KR" altLang="en-US" sz="2000" spc="-3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파싱</a:t>
            </a:r>
            <a:r>
              <a:rPr lang="ko-KR" altLang="en-US" sz="20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ko-KR" altLang="en-US" sz="20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모듈 개발</a:t>
            </a:r>
            <a:r>
              <a:rPr lang="en-US" altLang="ko-KR" sz="20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</a:p>
          <a:p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Eclipse </a:t>
            </a:r>
            <a:r>
              <a:rPr lang="en-US" altLang="ko-KR" sz="20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Paho</a:t>
            </a: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Library</a:t>
            </a:r>
            <a:r>
              <a:rPr lang="ko-KR" altLang="en-US" sz="20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를 통해 </a:t>
            </a: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MQTT</a:t>
            </a:r>
            <a:r>
              <a:rPr lang="ko-KR" altLang="en-US" sz="20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로 </a:t>
            </a:r>
            <a:r>
              <a:rPr lang="ko-KR" altLang="en-US" sz="20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실시간 </a:t>
            </a:r>
            <a:r>
              <a:rPr lang="ko-KR" altLang="en-US" sz="20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환경데이터 전송 </a:t>
            </a:r>
            <a:endParaRPr lang="en-US" altLang="ko-KR" sz="2000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endParaRPr lang="en-US" altLang="ko-KR" sz="2400" b="1" spc="-300" dirty="0">
              <a:ln>
                <a:solidFill>
                  <a:schemeClr val="accent1">
                    <a:alpha val="0"/>
                  </a:schemeClr>
                </a:solidFill>
              </a:ln>
              <a:latin typeface="+mj-ea"/>
              <a:ea typeface="나눔바른고딕" panose="020B0603020101020101"/>
            </a:endParaRPr>
          </a:p>
          <a:p>
            <a:endParaRPr lang="en-US" altLang="ko-KR" sz="2400" b="1" spc="-300" dirty="0">
              <a:ln>
                <a:solidFill>
                  <a:schemeClr val="accent1">
                    <a:alpha val="0"/>
                  </a:schemeClr>
                </a:solidFill>
              </a:ln>
              <a:latin typeface="+mj-ea"/>
              <a:ea typeface="나눔바른고딕" panose="020B0603020101020101"/>
            </a:endParaRPr>
          </a:p>
          <a:p>
            <a:r>
              <a: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나눔바른고딕" panose="020B0603020101020101"/>
              </a:rPr>
              <a:t>	</a:t>
            </a: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AWS IOT</a:t>
            </a:r>
            <a:r>
              <a:rPr lang="ko-KR" altLang="en-US" sz="20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에서</a:t>
            </a:r>
            <a:r>
              <a:rPr lang="en-US" altLang="ko-KR" sz="20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</a:t>
            </a:r>
            <a:r>
              <a:rPr lang="ko-KR" altLang="en-US" sz="20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게이트웨이로 부터 전송된 데이터 수신</a:t>
            </a:r>
            <a:endParaRPr lang="en-US" altLang="ko-KR" sz="2000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AWS DB</a:t>
            </a:r>
            <a:r>
              <a:rPr lang="ko-KR" altLang="en-US" sz="20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에 실시간 값 저장 </a:t>
            </a:r>
            <a:endParaRPr lang="en-US" altLang="ko-KR" sz="2000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MQTT over </a:t>
            </a:r>
            <a:r>
              <a:rPr lang="en-US" altLang="ko-KR" sz="2000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Websocket</a:t>
            </a:r>
            <a:r>
              <a:rPr lang="ko-KR" altLang="en-US" sz="20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을 </a:t>
            </a:r>
            <a:r>
              <a:rPr lang="ko-KR" altLang="en-US" sz="20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이용해 </a:t>
            </a:r>
            <a:r>
              <a:rPr lang="en-US" altLang="ko-KR" sz="20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AWS IOT</a:t>
            </a:r>
            <a:r>
              <a:rPr lang="ko-KR" altLang="en-US" sz="20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에 있는 내용을 웹페이지로 전송</a:t>
            </a:r>
            <a:endParaRPr lang="en-US" altLang="ko-KR" sz="2000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endParaRPr lang="en-US" altLang="ko-KR" sz="20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en-US" altLang="ko-KR" sz="20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나눔바른고딕" panose="020B0603020101020101"/>
              </a:rPr>
              <a:t>	</a:t>
            </a:r>
          </a:p>
          <a:p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  <a:r>
              <a:rPr lang="en-US" altLang="ko-KR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Spring Framework</a:t>
            </a:r>
            <a:r>
              <a:rPr lang="ko-KR" altLang="en-US" sz="20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를 </a:t>
            </a:r>
            <a:r>
              <a:rPr lang="ko-KR" altLang="en-US" sz="20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사용해  수신한 </a:t>
            </a:r>
            <a:r>
              <a:rPr lang="en-US" altLang="ko-KR" sz="20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MQTT</a:t>
            </a:r>
            <a:r>
              <a:rPr lang="ko-KR" altLang="en-US" sz="20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메세지들을 시각적으로 제공</a:t>
            </a:r>
            <a:endParaRPr lang="en-US" altLang="ko-KR" sz="2000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en-US" altLang="ko-KR" sz="20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xmlns="" id="{F3F53B44-7BF2-4937-876D-D9E1D9DA9843}"/>
              </a:ext>
            </a:extLst>
          </p:cNvPr>
          <p:cNvSpPr/>
          <p:nvPr/>
        </p:nvSpPr>
        <p:spPr>
          <a:xfrm rot="16200000">
            <a:off x="2055163" y="1394156"/>
            <a:ext cx="125503" cy="87284"/>
          </a:xfrm>
          <a:prstGeom prst="rtTriangle">
            <a:avLst/>
          </a:prstGeom>
          <a:solidFill>
            <a:srgbClr val="102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xmlns="" id="{D10A033E-282C-422B-AADF-5BACB266A68B}"/>
              </a:ext>
            </a:extLst>
          </p:cNvPr>
          <p:cNvSpPr/>
          <p:nvPr/>
        </p:nvSpPr>
        <p:spPr>
          <a:xfrm rot="16200000">
            <a:off x="2240618" y="4052383"/>
            <a:ext cx="125503" cy="87284"/>
          </a:xfrm>
          <a:prstGeom prst="rtTriangle">
            <a:avLst/>
          </a:prstGeom>
          <a:solidFill>
            <a:srgbClr val="102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0BFDB8D-513C-4A49-9939-3183D19262D5}"/>
              </a:ext>
            </a:extLst>
          </p:cNvPr>
          <p:cNvSpPr txBox="1"/>
          <p:nvPr/>
        </p:nvSpPr>
        <p:spPr>
          <a:xfrm>
            <a:off x="352484" y="1197377"/>
            <a:ext cx="2227274" cy="36933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End device</a:t>
            </a:r>
            <a:endParaRPr lang="ko-KR" altLang="en-US" sz="2400" b="1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A177F731-8673-49ED-9090-5B06F2120C55}"/>
              </a:ext>
            </a:extLst>
          </p:cNvPr>
          <p:cNvSpPr txBox="1"/>
          <p:nvPr/>
        </p:nvSpPr>
        <p:spPr>
          <a:xfrm>
            <a:off x="243577" y="2426192"/>
            <a:ext cx="2227274" cy="36933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Gateway</a:t>
            </a:r>
            <a:endParaRPr lang="ko-KR" altLang="en-US" sz="2400" b="1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5" name="직각 삼각형 14">
            <a:extLst>
              <a:ext uri="{FF2B5EF4-FFF2-40B4-BE49-F238E27FC236}">
                <a16:creationId xmlns:a16="http://schemas.microsoft.com/office/drawing/2014/main" xmlns="" id="{822EDBA0-BA88-4B0C-8E84-DAC516388FCA}"/>
              </a:ext>
            </a:extLst>
          </p:cNvPr>
          <p:cNvSpPr/>
          <p:nvPr/>
        </p:nvSpPr>
        <p:spPr>
          <a:xfrm rot="16200000">
            <a:off x="1843550" y="2633489"/>
            <a:ext cx="125503" cy="87284"/>
          </a:xfrm>
          <a:prstGeom prst="rtTriangle">
            <a:avLst/>
          </a:prstGeom>
          <a:solidFill>
            <a:srgbClr val="102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A799EA3-34B5-4D2A-88A8-10EE23BA5DBC}"/>
              </a:ext>
            </a:extLst>
          </p:cNvPr>
          <p:cNvSpPr txBox="1"/>
          <p:nvPr/>
        </p:nvSpPr>
        <p:spPr>
          <a:xfrm>
            <a:off x="806778" y="3838686"/>
            <a:ext cx="1518391" cy="36933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Cloud, Broker</a:t>
            </a:r>
            <a:endParaRPr lang="ko-KR" altLang="en-US" sz="2400" b="1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3256D953-BFB9-4E58-B2FF-E32782119F2E}"/>
              </a:ext>
            </a:extLst>
          </p:cNvPr>
          <p:cNvSpPr txBox="1"/>
          <p:nvPr/>
        </p:nvSpPr>
        <p:spPr>
          <a:xfrm>
            <a:off x="617969" y="5424576"/>
            <a:ext cx="2227274" cy="36933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Web </a:t>
            </a:r>
            <a:r>
              <a:rPr lang="en-US" altLang="ko-KR" sz="2400" b="1" spc="-3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applicaion</a:t>
            </a:r>
            <a:endParaRPr lang="ko-KR" altLang="en-US" sz="2400" b="1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9" name="직각 삼각형 18">
            <a:extLst>
              <a:ext uri="{FF2B5EF4-FFF2-40B4-BE49-F238E27FC236}">
                <a16:creationId xmlns:a16="http://schemas.microsoft.com/office/drawing/2014/main" xmlns="" id="{2F59F778-29B8-404A-AB0F-07B56E413C15}"/>
              </a:ext>
            </a:extLst>
          </p:cNvPr>
          <p:cNvSpPr/>
          <p:nvPr/>
        </p:nvSpPr>
        <p:spPr>
          <a:xfrm rot="16200000">
            <a:off x="2484260" y="5610727"/>
            <a:ext cx="125503" cy="87284"/>
          </a:xfrm>
          <a:prstGeom prst="rtTriangle">
            <a:avLst/>
          </a:prstGeom>
          <a:solidFill>
            <a:srgbClr val="102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067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C13E34BB-EDF6-49FF-B35F-2213F2B025CC}"/>
              </a:ext>
            </a:extLst>
          </p:cNvPr>
          <p:cNvSpPr txBox="1"/>
          <p:nvPr/>
        </p:nvSpPr>
        <p:spPr>
          <a:xfrm>
            <a:off x="93921" y="209305"/>
            <a:ext cx="2514178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ko-KR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나눔바른고딕" panose="020B0603020101020101"/>
              </a:rPr>
              <a:t>5  </a:t>
            </a:r>
            <a:r>
              <a:rPr lang="ko-KR" altLang="en-US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나눔바른고딕" panose="020B0603020101020101"/>
              </a:rPr>
              <a:t>개발현황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A5C9128-9A70-444C-9F97-28F84DC71FF3}"/>
              </a:ext>
            </a:extLst>
          </p:cNvPr>
          <p:cNvSpPr txBox="1"/>
          <p:nvPr/>
        </p:nvSpPr>
        <p:spPr>
          <a:xfrm>
            <a:off x="370995" y="1488138"/>
            <a:ext cx="2512314" cy="36933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개발 완료한 기능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B8C3E81-8D6D-4D6D-938A-6BC53E7E7446}"/>
              </a:ext>
            </a:extLst>
          </p:cNvPr>
          <p:cNvSpPr txBox="1"/>
          <p:nvPr/>
        </p:nvSpPr>
        <p:spPr>
          <a:xfrm>
            <a:off x="317321" y="3529251"/>
            <a:ext cx="2227274" cy="36933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개발 할 기능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81BA7FC2-C1F7-4302-8491-02CF8D437EAC}"/>
              </a:ext>
            </a:extLst>
          </p:cNvPr>
          <p:cNvSpPr/>
          <p:nvPr/>
        </p:nvSpPr>
        <p:spPr>
          <a:xfrm>
            <a:off x="1433023" y="4147902"/>
            <a:ext cx="687032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24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환경관리  웹 어플리케이션 </a:t>
            </a:r>
            <a:r>
              <a:rPr lang="en-US" altLang="ko-KR" sz="24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</a:t>
            </a:r>
            <a:r>
              <a:rPr lang="ko-KR" altLang="en-US" sz="24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작업공간 별</a:t>
            </a:r>
            <a:r>
              <a:rPr lang="en-US" altLang="ko-KR" sz="24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ko-KR" altLang="en-US" sz="2400" spc="-3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대시보드</a:t>
            </a:r>
            <a:r>
              <a:rPr lang="en-US" altLang="ko-KR" sz="24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 </a:t>
            </a:r>
            <a:r>
              <a:rPr lang="ko-KR" altLang="en-US" sz="2400" spc="-3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알림제공</a:t>
            </a:r>
            <a:r>
              <a:rPr lang="en-US" altLang="ko-KR" sz="24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24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온</a:t>
            </a:r>
            <a:r>
              <a:rPr lang="en-US" altLang="ko-KR" sz="24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· </a:t>
            </a:r>
            <a:r>
              <a:rPr lang="ko-KR" altLang="en-US" sz="24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습도 제외한 다른 환</a:t>
            </a:r>
            <a:r>
              <a:rPr lang="ko-KR" altLang="en-US" sz="24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경</a:t>
            </a:r>
            <a:r>
              <a:rPr lang="ko-KR" altLang="en-US" sz="24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센서들의 값 송수신 </a:t>
            </a:r>
            <a:endParaRPr lang="en-US" altLang="ko-KR" sz="2400" spc="-3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24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설비 하드웨어 제작</a:t>
            </a:r>
            <a:endParaRPr lang="en-US" altLang="ko-KR" sz="2400" spc="-3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sz="2400" spc="-3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LoRa</a:t>
            </a:r>
            <a:r>
              <a:rPr lang="ko-KR" altLang="en-US" sz="24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망에 </a:t>
            </a:r>
            <a:r>
              <a:rPr lang="ko-KR" altLang="en-US" sz="24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설비 </a:t>
            </a:r>
            <a:r>
              <a:rPr lang="ko-KR" altLang="en-US" sz="24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연결 후 값에 따라 자동제어 됨을 확인</a:t>
            </a:r>
            <a:endParaRPr lang="en-US" altLang="ko-KR" sz="2400" spc="-3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endParaRPr lang="en-US" altLang="ko-KR" sz="2400" spc="-3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ko-KR" sz="2400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20" name="직각 삼각형 19">
            <a:extLst>
              <a:ext uri="{FF2B5EF4-FFF2-40B4-BE49-F238E27FC236}">
                <a16:creationId xmlns:a16="http://schemas.microsoft.com/office/drawing/2014/main" xmlns="" id="{DAF6213E-B169-4ECD-9602-3E520863DDC5}"/>
              </a:ext>
            </a:extLst>
          </p:cNvPr>
          <p:cNvSpPr/>
          <p:nvPr/>
        </p:nvSpPr>
        <p:spPr>
          <a:xfrm rot="16200000">
            <a:off x="2518714" y="1677165"/>
            <a:ext cx="125503" cy="87284"/>
          </a:xfrm>
          <a:prstGeom prst="rtTriangle">
            <a:avLst/>
          </a:prstGeom>
          <a:solidFill>
            <a:srgbClr val="102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각 삼각형 20">
            <a:extLst>
              <a:ext uri="{FF2B5EF4-FFF2-40B4-BE49-F238E27FC236}">
                <a16:creationId xmlns:a16="http://schemas.microsoft.com/office/drawing/2014/main" xmlns="" id="{B24E4D7E-5E4C-47BD-A206-185CDD448338}"/>
              </a:ext>
            </a:extLst>
          </p:cNvPr>
          <p:cNvSpPr/>
          <p:nvPr/>
        </p:nvSpPr>
        <p:spPr>
          <a:xfrm rot="16200000">
            <a:off x="2097580" y="3733027"/>
            <a:ext cx="125503" cy="87284"/>
          </a:xfrm>
          <a:prstGeom prst="rtTriangle">
            <a:avLst/>
          </a:prstGeom>
          <a:solidFill>
            <a:srgbClr val="102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6F2078B0-676A-476A-B204-38FEB5DF8083}"/>
              </a:ext>
            </a:extLst>
          </p:cNvPr>
          <p:cNvSpPr/>
          <p:nvPr/>
        </p:nvSpPr>
        <p:spPr>
          <a:xfrm>
            <a:off x="1410902" y="2050238"/>
            <a:ext cx="65004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ko-KR" sz="2400" spc="-3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LoRa</a:t>
            </a:r>
            <a:r>
              <a:rPr lang="ko-KR" altLang="en-US" sz="24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망</a:t>
            </a:r>
            <a:r>
              <a:rPr lang="en-US" altLang="ko-KR" sz="24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 </a:t>
            </a:r>
            <a:r>
              <a:rPr lang="ko-KR" altLang="en-US" sz="2400" spc="-3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게이트웨이</a:t>
            </a:r>
            <a:r>
              <a:rPr lang="ko-KR" altLang="en-US" sz="24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구축 완</a:t>
            </a:r>
            <a:r>
              <a:rPr lang="ko-KR" altLang="en-US" sz="24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료</a:t>
            </a:r>
            <a:r>
              <a:rPr lang="ko-KR" altLang="en-US" sz="24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endParaRPr lang="en-US" altLang="ko-KR" sz="2400" spc="-3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sz="2400" spc="-3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LoRa</a:t>
            </a:r>
            <a:r>
              <a:rPr lang="ko-KR" altLang="en-US" sz="24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망에서 수신한 온</a:t>
            </a:r>
            <a:r>
              <a:rPr lang="en-US" altLang="ko-KR" sz="24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·</a:t>
            </a:r>
            <a:r>
              <a:rPr lang="ko-KR" altLang="en-US" sz="24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습도 센서 값을  </a:t>
            </a:r>
            <a:r>
              <a:rPr lang="en-US" altLang="ko-KR" sz="24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MQTT</a:t>
            </a:r>
            <a:r>
              <a:rPr lang="ko-KR" altLang="en-US" sz="24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로 </a:t>
            </a:r>
            <a:r>
              <a:rPr lang="en-US" altLang="ko-KR" sz="24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Parsing</a:t>
            </a:r>
          </a:p>
          <a:p>
            <a:r>
              <a:rPr lang="en-US" altLang="ko-KR" sz="24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        -&gt;  AWS </a:t>
            </a:r>
            <a:r>
              <a:rPr lang="ko-KR" altLang="en-US" sz="24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서버에 저장 후 웹 페이지로 값 전송  </a:t>
            </a:r>
            <a:endParaRPr lang="en-US" altLang="ko-KR" sz="2400" spc="-3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3128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C13E34BB-EDF6-49FF-B35F-2213F2B025CC}"/>
              </a:ext>
            </a:extLst>
          </p:cNvPr>
          <p:cNvSpPr txBox="1"/>
          <p:nvPr/>
        </p:nvSpPr>
        <p:spPr>
          <a:xfrm>
            <a:off x="93921" y="209305"/>
            <a:ext cx="2514178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ko-KR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나눔바른고딕" panose="020B0603020101020101"/>
              </a:rPr>
              <a:t>6  </a:t>
            </a:r>
            <a:r>
              <a:rPr lang="ko-KR" altLang="en-US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나눔바른고딕" panose="020B0603020101020101"/>
              </a:rPr>
              <a:t>업무분담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xmlns="" id="{A0F960A6-51CA-4763-A955-F7C5497A1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127220"/>
              </p:ext>
            </p:extLst>
          </p:nvPr>
        </p:nvGraphicFramePr>
        <p:xfrm>
          <a:off x="418157" y="1752602"/>
          <a:ext cx="8307686" cy="3738235"/>
        </p:xfrm>
        <a:graphic>
          <a:graphicData uri="http://schemas.openxmlformats.org/drawingml/2006/table">
            <a:tbl>
              <a:tblPr>
                <a:tableStyleId>{74C1A8A3-306A-4EB7-A6B1-4F7E0EB9C5D6}</a:tableStyleId>
              </a:tblPr>
              <a:tblGrid>
                <a:gridCol w="1149119">
                  <a:extLst>
                    <a:ext uri="{9D8B030D-6E8A-4147-A177-3AD203B41FA5}">
                      <a16:colId xmlns:a16="http://schemas.microsoft.com/office/drawing/2014/main" xmlns="" val="1756082577"/>
                    </a:ext>
                  </a:extLst>
                </a:gridCol>
                <a:gridCol w="3517119">
                  <a:extLst>
                    <a:ext uri="{9D8B030D-6E8A-4147-A177-3AD203B41FA5}">
                      <a16:colId xmlns:a16="http://schemas.microsoft.com/office/drawing/2014/main" xmlns="" val="3324448693"/>
                    </a:ext>
                  </a:extLst>
                </a:gridCol>
                <a:gridCol w="3641448">
                  <a:extLst>
                    <a:ext uri="{9D8B030D-6E8A-4147-A177-3AD203B41FA5}">
                      <a16:colId xmlns:a16="http://schemas.microsoft.com/office/drawing/2014/main" xmlns="" val="1780172902"/>
                    </a:ext>
                  </a:extLst>
                </a:gridCol>
              </a:tblGrid>
              <a:tr h="454935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600" b="1" i="0" u="none" strike="noStrike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옛날목욕탕L" panose="02020600000000000000" pitchFamily="18" charset="-127"/>
                        <a:ea typeface="나눔바른고딕" panose="020B0603020101020101"/>
                      </a:endParaRPr>
                    </a:p>
                  </a:txBody>
                  <a:tcPr marL="94283" marR="94283" marT="49024" marB="4902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u="none" strike="noStrike" cap="none" spc="-150" normalizeH="0" baseline="0" dirty="0">
                          <a:ln>
                            <a:noFill/>
                          </a:ln>
                          <a:effectLst/>
                          <a:ea typeface="나눔바른고딕" panose="020B0603020101020101"/>
                        </a:rPr>
                        <a:t>고재욱</a:t>
                      </a:r>
                      <a:endParaRPr kumimoji="1" lang="ko-KR" altLang="en-US" sz="1600" b="1" i="0" u="none" strike="noStrike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Yoon 윤고딕 530_TT" panose="02090603020101020101" pitchFamily="18" charset="-127"/>
                        <a:ea typeface="나눔바른고딕" panose="020B0603020101020101"/>
                      </a:endParaRPr>
                    </a:p>
                  </a:txBody>
                  <a:tcPr marL="94283" marR="94283" marT="49024" marB="4902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u="none" strike="noStrike" cap="none" spc="-150" normalizeH="0" baseline="0" dirty="0">
                          <a:ln>
                            <a:noFill/>
                          </a:ln>
                          <a:effectLst/>
                          <a:ea typeface="나눔바른고딕" panose="020B0603020101020101"/>
                        </a:rPr>
                        <a:t>김혜정</a:t>
                      </a:r>
                      <a:endParaRPr kumimoji="1" lang="ko-KR" altLang="en-US" sz="1600" b="1" i="0" u="none" strike="noStrike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Yoon 윤고딕 530_TT" panose="02090603020101020101" pitchFamily="18" charset="-127"/>
                        <a:ea typeface="나눔바른고딕" panose="020B0603020101020101"/>
                      </a:endParaRPr>
                    </a:p>
                  </a:txBody>
                  <a:tcPr marL="94283" marR="94283" marT="49024" marB="4902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76743661"/>
                  </a:ext>
                </a:extLst>
              </a:tr>
              <a:tr h="1073408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u="none" strike="noStrike" cap="none" spc="-150" normalizeH="0" baseline="0" dirty="0">
                          <a:ln>
                            <a:noFill/>
                          </a:ln>
                          <a:effectLst/>
                          <a:ea typeface="나눔바른고딕" panose="020B0603020101020101"/>
                        </a:rPr>
                        <a:t>자료수집</a:t>
                      </a:r>
                      <a:endParaRPr kumimoji="1" lang="ko-KR" altLang="en-US" sz="1600" b="0" i="0" u="none" strike="noStrike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Yoon 윤고딕 530_TT" panose="02090603020101020101" pitchFamily="18" charset="-127"/>
                        <a:ea typeface="나눔바른고딕" panose="020B0603020101020101"/>
                      </a:endParaRPr>
                    </a:p>
                  </a:txBody>
                  <a:tcPr marL="94283" marR="94283" marT="49024" marB="4902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3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spc="-150" normalizeH="0" baseline="0" dirty="0" err="1">
                          <a:ln>
                            <a:noFill/>
                          </a:ln>
                          <a:effectLst/>
                          <a:ea typeface="나눔바른고딕" panose="020B0603020101020101"/>
                        </a:rPr>
                        <a:t>Waspmote</a:t>
                      </a:r>
                      <a:r>
                        <a:rPr kumimoji="1" lang="ko-KR" altLang="en-US" sz="1600" u="none" strike="noStrike" cap="none" spc="-150" normalizeH="0" baseline="0" dirty="0">
                          <a:ln>
                            <a:noFill/>
                          </a:ln>
                          <a:effectLst/>
                          <a:ea typeface="나눔바른고딕" panose="020B0603020101020101"/>
                        </a:rPr>
                        <a:t>보드 </a:t>
                      </a:r>
                      <a:r>
                        <a:rPr kumimoji="1" lang="en-US" altLang="ko-KR" sz="1600" u="none" strike="noStrike" cap="none" spc="-150" normalizeH="0" baseline="0" dirty="0">
                          <a:ln>
                            <a:noFill/>
                          </a:ln>
                          <a:effectLst/>
                          <a:ea typeface="나눔바른고딕" panose="020B0603020101020101"/>
                        </a:rPr>
                        <a:t>– </a:t>
                      </a:r>
                      <a:r>
                        <a:rPr kumimoji="1" lang="ko-KR" altLang="en-US" sz="1600" u="none" strike="noStrike" cap="none" spc="-150" normalizeH="0" baseline="0" dirty="0">
                          <a:ln>
                            <a:noFill/>
                          </a:ln>
                          <a:effectLst/>
                          <a:ea typeface="나눔바른고딕" panose="020B0603020101020101"/>
                        </a:rPr>
                        <a:t>센서 연동</a:t>
                      </a:r>
                      <a:endParaRPr kumimoji="1" lang="en-US" altLang="ko-KR" sz="1600" u="none" strike="noStrike" cap="none" spc="-150" normalizeH="0" baseline="0" dirty="0">
                        <a:ln>
                          <a:noFill/>
                        </a:ln>
                        <a:effectLst/>
                        <a:ea typeface="나눔바른고딕" panose="020B0603020101020101"/>
                      </a:endParaRPr>
                    </a:p>
                    <a:p>
                      <a:pPr marL="0" marR="0" lvl="0" indent="0" algn="ctr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spc="-150" normalizeH="0" baseline="0" dirty="0">
                          <a:ln>
                            <a:noFill/>
                          </a:ln>
                          <a:effectLst/>
                          <a:ea typeface="나눔바른고딕" panose="020B0603020101020101"/>
                        </a:rPr>
                        <a:t>MQTT Broker</a:t>
                      </a:r>
                      <a:r>
                        <a:rPr kumimoji="1" lang="ko-KR" altLang="en-US" sz="1600" u="none" strike="noStrike" cap="none" spc="-150" normalizeH="0" baseline="0" dirty="0">
                          <a:ln>
                            <a:noFill/>
                          </a:ln>
                          <a:effectLst/>
                          <a:ea typeface="나눔바른고딕" panose="020B0603020101020101"/>
                        </a:rPr>
                        <a:t>와 웹 서버 연동</a:t>
                      </a:r>
                      <a:endParaRPr kumimoji="1" lang="en-US" altLang="ko-KR" sz="1600" u="none" strike="noStrike" cap="none" spc="-150" normalizeH="0" baseline="0" dirty="0">
                        <a:ln>
                          <a:noFill/>
                        </a:ln>
                        <a:effectLst/>
                        <a:ea typeface="나눔바른고딕" panose="020B0603020101020101"/>
                      </a:endParaRPr>
                    </a:p>
                  </a:txBody>
                  <a:tcPr marL="94283" marR="94283" marT="49024" marB="490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u="none" strike="noStrike" cap="none" spc="-150" normalizeH="0" baseline="0" dirty="0">
                          <a:ln>
                            <a:noFill/>
                          </a:ln>
                          <a:effectLst/>
                          <a:ea typeface="나눔바른고딕" panose="020B0603020101020101"/>
                        </a:rPr>
                        <a:t>게이트웨이 메시지 </a:t>
                      </a:r>
                      <a:r>
                        <a:rPr kumimoji="1" lang="en-US" altLang="ko-KR" sz="1600" u="none" strike="noStrike" cap="none" spc="-150" normalizeH="0" baseline="0" dirty="0" err="1">
                          <a:ln>
                            <a:noFill/>
                          </a:ln>
                          <a:effectLst/>
                          <a:ea typeface="나눔바른고딕" panose="020B0603020101020101"/>
                        </a:rPr>
                        <a:t>parshing</a:t>
                      </a:r>
                      <a:r>
                        <a:rPr kumimoji="1" lang="en-US" altLang="ko-KR" sz="1600" u="none" strike="noStrike" cap="none" spc="-150" normalizeH="0" baseline="0" dirty="0">
                          <a:ln>
                            <a:noFill/>
                          </a:ln>
                          <a:effectLst/>
                          <a:ea typeface="나눔바른고딕" panose="020B0603020101020101"/>
                        </a:rPr>
                        <a:t> </a:t>
                      </a:r>
                      <a:r>
                        <a:rPr kumimoji="1" lang="ko-KR" altLang="en-US" sz="1600" u="none" strike="noStrike" cap="none" spc="-150" normalizeH="0" baseline="0" dirty="0">
                          <a:ln>
                            <a:noFill/>
                          </a:ln>
                          <a:effectLst/>
                          <a:ea typeface="나눔바른고딕" panose="020B0603020101020101"/>
                        </a:rPr>
                        <a:t>설정</a:t>
                      </a:r>
                      <a:r>
                        <a:rPr kumimoji="1" lang="en-US" altLang="ko-KR" sz="1600" u="none" strike="noStrike" cap="none" spc="-150" normalizeH="0" baseline="0" dirty="0">
                          <a:ln>
                            <a:noFill/>
                          </a:ln>
                          <a:effectLst/>
                          <a:ea typeface="나눔바른고딕" panose="020B0603020101020101"/>
                        </a:rPr>
                        <a:t> </a:t>
                      </a:r>
                    </a:p>
                    <a:p>
                      <a:pPr marL="0" marR="0" lvl="0" indent="0" algn="ctr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600" u="none" strike="noStrike" cap="none" spc="-150" normalizeH="0" baseline="0" dirty="0">
                          <a:ln>
                            <a:noFill/>
                          </a:ln>
                          <a:effectLst/>
                          <a:ea typeface="나눔바른고딕" panose="020B0603020101020101"/>
                        </a:rPr>
                        <a:t>AWS </a:t>
                      </a:r>
                      <a:r>
                        <a:rPr kumimoji="1" lang="ko-KR" altLang="en-US" sz="1600" u="none" strike="noStrike" cap="none" spc="-150" normalizeH="0" baseline="0" dirty="0">
                          <a:ln>
                            <a:noFill/>
                          </a:ln>
                          <a:effectLst/>
                          <a:ea typeface="나눔바른고딕" panose="020B0603020101020101"/>
                        </a:rPr>
                        <a:t>구축</a:t>
                      </a:r>
                      <a:r>
                        <a:rPr kumimoji="1" lang="en-US" altLang="ko-KR" sz="1600" u="none" strike="noStrike" cap="none" spc="-150" normalizeH="0" baseline="0" dirty="0">
                          <a:ln>
                            <a:noFill/>
                          </a:ln>
                          <a:effectLst/>
                          <a:ea typeface="나눔바른고딕" panose="020B0603020101020101"/>
                        </a:rPr>
                        <a:t>,  AWS – Gateway</a:t>
                      </a:r>
                      <a:r>
                        <a:rPr kumimoji="1" lang="ko-KR" altLang="en-US" sz="1600" u="none" strike="noStrike" cap="none" spc="-150" normalizeH="0" baseline="0" dirty="0">
                          <a:ln>
                            <a:noFill/>
                          </a:ln>
                          <a:effectLst/>
                          <a:ea typeface="나눔바른고딕" panose="020B0603020101020101"/>
                        </a:rPr>
                        <a:t>연동</a:t>
                      </a:r>
                      <a:endParaRPr kumimoji="1" lang="en-US" altLang="ko-KR" sz="1600" b="0" i="0" u="none" strike="noStrike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Yoon 윤고딕 530_TT" panose="02090603020101020101" pitchFamily="18" charset="-127"/>
                        <a:ea typeface="나눔바른고딕" panose="020B0603020101020101"/>
                      </a:endParaRPr>
                    </a:p>
                  </a:txBody>
                  <a:tcPr marL="94283" marR="94283" marT="49024" marB="490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16978713"/>
                  </a:ext>
                </a:extLst>
              </a:tr>
              <a:tr h="390656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u="none" strike="noStrike" cap="none" spc="-150" normalizeH="0" baseline="0" dirty="0">
                          <a:ln>
                            <a:noFill/>
                          </a:ln>
                          <a:effectLst/>
                          <a:ea typeface="나눔바른고딕" panose="020B0603020101020101"/>
                        </a:rPr>
                        <a:t>설      계</a:t>
                      </a:r>
                      <a:endParaRPr kumimoji="1" lang="ko-KR" altLang="en-US" sz="1600" b="0" i="0" u="none" strike="noStrike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Yoon 윤고딕 530_TT" panose="02090603020101020101" pitchFamily="18" charset="-127"/>
                        <a:ea typeface="나눔바른고딕" panose="020B0603020101020101"/>
                      </a:endParaRPr>
                    </a:p>
                  </a:txBody>
                  <a:tcPr marL="94283" marR="94283" marT="49024" marB="4902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3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u="none" strike="noStrike" cap="none" spc="-150" normalizeH="0" baseline="0" dirty="0">
                          <a:ln>
                            <a:noFill/>
                          </a:ln>
                          <a:effectLst/>
                          <a:ea typeface="나눔바른고딕" panose="020B0603020101020101"/>
                        </a:rPr>
                        <a:t>웹 서버 설계</a:t>
                      </a:r>
                      <a:r>
                        <a:rPr kumimoji="1" lang="en-US" altLang="ko-KR" sz="1600" u="none" strike="noStrike" cap="none" spc="-150" normalizeH="0" baseline="0" dirty="0">
                          <a:ln>
                            <a:noFill/>
                          </a:ln>
                          <a:effectLst/>
                          <a:ea typeface="나눔바른고딕" panose="020B0603020101020101"/>
                        </a:rPr>
                        <a:t>, </a:t>
                      </a:r>
                      <a:r>
                        <a:rPr kumimoji="1" lang="ko-KR" altLang="en-US" sz="1600" u="none" strike="noStrike" cap="none" spc="-150" normalizeH="0" baseline="0" dirty="0">
                          <a:ln>
                            <a:noFill/>
                          </a:ln>
                          <a:effectLst/>
                          <a:ea typeface="나눔바른고딕" panose="020B0603020101020101"/>
                        </a:rPr>
                        <a:t>하드웨어 설계</a:t>
                      </a:r>
                      <a:endParaRPr kumimoji="1" lang="ko-KR" altLang="en-US" sz="1600" b="0" i="0" u="none" strike="noStrike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Yoon 윤고딕 530_TT" panose="02090603020101020101" pitchFamily="18" charset="-127"/>
                        <a:ea typeface="나눔바른고딕" panose="020B0603020101020101"/>
                      </a:endParaRPr>
                    </a:p>
                  </a:txBody>
                  <a:tcPr marL="94283" marR="94283" marT="49024" marB="490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u="none" strike="noStrike" cap="none" spc="-150" normalizeH="0" baseline="0" dirty="0">
                          <a:ln>
                            <a:noFill/>
                          </a:ln>
                          <a:effectLst/>
                          <a:ea typeface="나눔바른고딕" panose="020B0603020101020101"/>
                        </a:rPr>
                        <a:t>시스템 구조</a:t>
                      </a:r>
                      <a:r>
                        <a:rPr kumimoji="1" lang="en-US" altLang="ko-KR" sz="1600" u="none" strike="noStrike" cap="none" spc="-150" normalizeH="0" baseline="0" dirty="0">
                          <a:ln>
                            <a:noFill/>
                          </a:ln>
                          <a:effectLst/>
                          <a:ea typeface="나눔바른고딕" panose="020B0603020101020101"/>
                        </a:rPr>
                        <a:t>, </a:t>
                      </a:r>
                      <a:r>
                        <a:rPr kumimoji="1" lang="ko-KR" altLang="en-US" sz="1600" u="none" strike="noStrike" cap="none" spc="-150" normalizeH="0" baseline="0" dirty="0">
                          <a:ln>
                            <a:noFill/>
                          </a:ln>
                          <a:effectLst/>
                          <a:ea typeface="나눔바른고딕" panose="020B0603020101020101"/>
                        </a:rPr>
                        <a:t>네트워크 서버</a:t>
                      </a:r>
                      <a:r>
                        <a:rPr kumimoji="1" lang="en-US" altLang="ko-KR" sz="1600" u="none" strike="noStrike" cap="none" spc="-150" normalizeH="0" baseline="0" dirty="0">
                          <a:ln>
                            <a:noFill/>
                          </a:ln>
                          <a:effectLst/>
                          <a:ea typeface="나눔바른고딕" panose="020B0603020101020101"/>
                        </a:rPr>
                        <a:t> </a:t>
                      </a:r>
                      <a:r>
                        <a:rPr kumimoji="1" lang="ko-KR" altLang="en-US" sz="1600" u="none" strike="noStrike" cap="none" spc="-150" normalizeH="0" baseline="0" dirty="0">
                          <a:ln>
                            <a:noFill/>
                          </a:ln>
                          <a:effectLst/>
                          <a:ea typeface="나눔바른고딕" panose="020B0603020101020101"/>
                        </a:rPr>
                        <a:t>설계</a:t>
                      </a:r>
                      <a:endParaRPr kumimoji="1" lang="ko-KR" altLang="en-US" sz="1600" b="0" i="0" u="none" strike="noStrike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Yoon 윤고딕 530_TT" panose="02090603020101020101" pitchFamily="18" charset="-127"/>
                        <a:ea typeface="나눔바른고딕" panose="020B0603020101020101"/>
                      </a:endParaRPr>
                    </a:p>
                  </a:txBody>
                  <a:tcPr marL="94283" marR="94283" marT="49024" marB="490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69495037"/>
                  </a:ext>
                </a:extLst>
              </a:tr>
              <a:tr h="1080120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u="none" strike="noStrike" cap="none" spc="-150" normalizeH="0" baseline="0" dirty="0">
                          <a:ln>
                            <a:noFill/>
                          </a:ln>
                          <a:effectLst/>
                          <a:ea typeface="나눔바른고딕" panose="020B0603020101020101"/>
                        </a:rPr>
                        <a:t>구      현</a:t>
                      </a:r>
                      <a:endParaRPr kumimoji="1" lang="ko-KR" altLang="en-US" sz="1600" b="0" i="0" u="none" strike="noStrike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Yoon 윤고딕 530_TT" panose="02090603020101020101" pitchFamily="18" charset="-127"/>
                        <a:ea typeface="나눔바른고딕" panose="020B0603020101020101"/>
                      </a:endParaRPr>
                    </a:p>
                  </a:txBody>
                  <a:tcPr marL="94283" marR="94283" marT="49024" marB="4902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3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u="none" strike="noStrike" cap="none" spc="-150" normalizeH="0" baseline="0" dirty="0">
                          <a:ln>
                            <a:noFill/>
                          </a:ln>
                          <a:effectLst/>
                          <a:ea typeface="나눔바른고딕" panose="020B0603020101020101"/>
                        </a:rPr>
                        <a:t>센서</a:t>
                      </a:r>
                      <a:r>
                        <a:rPr kumimoji="1" lang="en-US" altLang="ko-KR" sz="1600" u="none" strike="noStrike" cap="none" spc="-150" normalizeH="0" baseline="0" dirty="0">
                          <a:ln>
                            <a:noFill/>
                          </a:ln>
                          <a:effectLst/>
                          <a:ea typeface="나눔바른고딕" panose="020B0603020101020101"/>
                        </a:rPr>
                        <a:t>, </a:t>
                      </a:r>
                      <a:r>
                        <a:rPr kumimoji="1" lang="ko-KR" altLang="en-US" sz="1600" u="none" strike="noStrike" cap="none" spc="-150" normalizeH="0" baseline="0" dirty="0">
                          <a:ln>
                            <a:noFill/>
                          </a:ln>
                          <a:effectLst/>
                          <a:ea typeface="나눔바른고딕" panose="020B0603020101020101"/>
                        </a:rPr>
                        <a:t>모듈 제작</a:t>
                      </a:r>
                      <a:endParaRPr kumimoji="1" lang="en-US" altLang="ko-KR" sz="1600" u="none" strike="noStrike" cap="none" spc="-150" normalizeH="0" baseline="0" dirty="0">
                        <a:ln>
                          <a:noFill/>
                        </a:ln>
                        <a:effectLst/>
                        <a:ea typeface="나눔바른고딕" panose="020B0603020101020101"/>
                      </a:endParaRPr>
                    </a:p>
                    <a:p>
                      <a:pPr marL="0" marR="0" lvl="0" indent="0" algn="ctr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spc="-150" normalizeH="0" baseline="0" dirty="0" err="1" smtClean="0">
                          <a:ln>
                            <a:noFill/>
                          </a:ln>
                          <a:effectLst/>
                          <a:ea typeface="나눔바른고딕" panose="020B0603020101020101"/>
                        </a:rPr>
                        <a:t>SpringFramework</a:t>
                      </a:r>
                      <a:r>
                        <a:rPr kumimoji="1" lang="ko-KR" altLang="en-US" sz="1600" u="none" strike="noStrike" cap="none" spc="-150" normalizeH="0" baseline="0" dirty="0" smtClean="0">
                          <a:ln>
                            <a:noFill/>
                          </a:ln>
                          <a:effectLst/>
                          <a:ea typeface="나눔바른고딕" panose="020B0603020101020101"/>
                        </a:rPr>
                        <a:t>로 </a:t>
                      </a:r>
                      <a:r>
                        <a:rPr kumimoji="1" lang="ko-KR" altLang="en-US" sz="1600" u="none" strike="noStrike" cap="none" spc="-150" normalizeH="0" baseline="0" dirty="0" err="1" smtClean="0">
                          <a:ln>
                            <a:noFill/>
                          </a:ln>
                          <a:effectLst/>
                          <a:ea typeface="나눔바른고딕" panose="020B0603020101020101"/>
                        </a:rPr>
                        <a:t>웹페이지</a:t>
                      </a:r>
                      <a:r>
                        <a:rPr kumimoji="1" lang="ko-KR" altLang="en-US" sz="1600" u="none" strike="noStrike" cap="none" spc="-150" normalizeH="0" baseline="0" dirty="0" smtClean="0">
                          <a:ln>
                            <a:noFill/>
                          </a:ln>
                          <a:effectLst/>
                          <a:ea typeface="나눔바른고딕" panose="020B0603020101020101"/>
                        </a:rPr>
                        <a:t> 제작</a:t>
                      </a:r>
                      <a:endParaRPr kumimoji="1" lang="en-US" altLang="ko-KR" sz="1600" u="none" strike="noStrike" cap="none" spc="-150" normalizeH="0" baseline="0" dirty="0">
                        <a:ln>
                          <a:noFill/>
                        </a:ln>
                        <a:effectLst/>
                        <a:ea typeface="나눔바른고딕" panose="020B0603020101020101"/>
                      </a:endParaRPr>
                    </a:p>
                    <a:p>
                      <a:pPr marL="0" marR="0" lvl="0" indent="0" algn="ctr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spc="-15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oon 윤고딕 530_TT" panose="02090603020101020101" pitchFamily="18" charset="-127"/>
                          <a:ea typeface="나눔바른고딕" panose="020B0603020101020101"/>
                        </a:rPr>
                        <a:t>웹페이지</a:t>
                      </a:r>
                      <a:r>
                        <a:rPr kumimoji="1" lang="en-US" altLang="ko-KR" sz="1600" b="0" i="0" u="none" strike="noStrike" cap="none" spc="-1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oon 윤고딕 530_TT" panose="02090603020101020101" pitchFamily="18" charset="-127"/>
                          <a:ea typeface="나눔바른고딕" panose="020B0603020101020101"/>
                        </a:rPr>
                        <a:t>-AWS</a:t>
                      </a:r>
                      <a:r>
                        <a:rPr kumimoji="1" lang="ko-KR" altLang="en-US" sz="1600" b="0" i="0" u="none" strike="noStrike" cap="none" spc="-1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oon 윤고딕 530_TT" panose="02090603020101020101" pitchFamily="18" charset="-127"/>
                          <a:ea typeface="나눔바른고딕" panose="020B0603020101020101"/>
                        </a:rPr>
                        <a:t>통신</a:t>
                      </a:r>
                      <a:endParaRPr kumimoji="1" lang="en-US" altLang="ko-KR" sz="1600" b="0" i="0" u="none" strike="noStrike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Yoon 윤고딕 530_TT" panose="02090603020101020101" pitchFamily="18" charset="-127"/>
                        <a:ea typeface="나눔바른고딕" panose="020B0603020101020101"/>
                      </a:endParaRPr>
                    </a:p>
                  </a:txBody>
                  <a:tcPr marL="94283" marR="94283" marT="49024" marB="490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600" u="none" strike="noStrike" cap="none" spc="-150" normalizeH="0" baseline="0" dirty="0">
                          <a:ln>
                            <a:noFill/>
                          </a:ln>
                          <a:effectLst/>
                          <a:ea typeface="나눔바른고딕" panose="020B0603020101020101"/>
                        </a:rPr>
                        <a:t>AWS – Gateway</a:t>
                      </a:r>
                      <a:r>
                        <a:rPr kumimoji="1" lang="ko-KR" altLang="en-US" sz="1600" u="none" strike="noStrike" cap="none" spc="-150" normalizeH="0" baseline="0" dirty="0">
                          <a:ln>
                            <a:noFill/>
                          </a:ln>
                          <a:effectLst/>
                          <a:ea typeface="나눔바른고딕" panose="020B0603020101020101"/>
                        </a:rPr>
                        <a:t>연동</a:t>
                      </a:r>
                      <a:endParaRPr kumimoji="1" lang="en-US" altLang="ko-KR" sz="1600" u="none" strike="noStrike" cap="none" spc="-150" normalizeH="0" baseline="0" dirty="0">
                        <a:ln>
                          <a:noFill/>
                        </a:ln>
                        <a:effectLst/>
                        <a:ea typeface="나눔바른고딕" panose="020B0603020101020101"/>
                      </a:endParaRPr>
                    </a:p>
                    <a:p>
                      <a:pPr marL="0" marR="0" lvl="0" indent="0" algn="ctr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600" u="none" strike="noStrike" cap="none" spc="-150" normalizeH="0" baseline="0" dirty="0">
                          <a:ln>
                            <a:noFill/>
                          </a:ln>
                          <a:effectLst/>
                          <a:ea typeface="나눔바른고딕" panose="020B0603020101020101"/>
                        </a:rPr>
                        <a:t>메시지 </a:t>
                      </a:r>
                      <a:r>
                        <a:rPr kumimoji="1" lang="en-US" altLang="ko-KR" sz="1600" u="none" strike="noStrike" cap="none" spc="-150" normalizeH="0" baseline="0" dirty="0" err="1">
                          <a:ln>
                            <a:noFill/>
                          </a:ln>
                          <a:effectLst/>
                          <a:ea typeface="나눔바른고딕" panose="020B0603020101020101"/>
                        </a:rPr>
                        <a:t>parshing</a:t>
                      </a:r>
                      <a:r>
                        <a:rPr kumimoji="1" lang="en-US" altLang="ko-KR" sz="1600" u="none" strike="noStrike" cap="none" spc="-150" normalizeH="0" baseline="0" dirty="0">
                          <a:ln>
                            <a:noFill/>
                          </a:ln>
                          <a:effectLst/>
                          <a:ea typeface="나눔바른고딕" panose="020B0603020101020101"/>
                        </a:rPr>
                        <a:t> </a:t>
                      </a:r>
                      <a:r>
                        <a:rPr kumimoji="1" lang="ko-KR" altLang="en-US" sz="1600" u="none" strike="noStrike" cap="none" spc="-150" normalizeH="0" baseline="0" dirty="0">
                          <a:ln>
                            <a:noFill/>
                          </a:ln>
                          <a:effectLst/>
                          <a:ea typeface="나눔바른고딕" panose="020B0603020101020101"/>
                        </a:rPr>
                        <a:t>설정</a:t>
                      </a:r>
                      <a:r>
                        <a:rPr kumimoji="1" lang="en-US" altLang="ko-KR" sz="1600" u="none" strike="noStrike" cap="none" spc="-150" normalizeH="0" baseline="0" dirty="0">
                          <a:ln>
                            <a:noFill/>
                          </a:ln>
                          <a:effectLst/>
                          <a:ea typeface="나눔바른고딕" panose="020B0603020101020101"/>
                        </a:rPr>
                        <a:t> </a:t>
                      </a:r>
                    </a:p>
                    <a:p>
                      <a:pPr marL="0" marR="0" lvl="0" indent="0" algn="ctr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spc="-15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oon 윤고딕 530_TT" panose="02090603020101020101" pitchFamily="18" charset="-127"/>
                          <a:ea typeface="나눔바른고딕" panose="020B0603020101020101"/>
                        </a:rPr>
                        <a:t>AWS</a:t>
                      </a:r>
                      <a:r>
                        <a:rPr kumimoji="1" lang="ko-KR" altLang="en-US" sz="1600" b="0" i="0" u="none" strike="noStrike" cap="none" spc="-15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oon 윤고딕 530_TT" panose="02090603020101020101" pitchFamily="18" charset="-127"/>
                          <a:ea typeface="나눔바른고딕" panose="020B0603020101020101"/>
                        </a:rPr>
                        <a:t> 서비스 구현</a:t>
                      </a:r>
                      <a:endParaRPr kumimoji="1" lang="en-US" altLang="ko-KR" sz="1600" b="0" i="0" u="none" strike="noStrike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Yoon 윤고딕 530_TT" panose="02090603020101020101" pitchFamily="18" charset="-127"/>
                        <a:ea typeface="나눔바른고딕" panose="020B0603020101020101"/>
                      </a:endParaRPr>
                    </a:p>
                  </a:txBody>
                  <a:tcPr marL="94283" marR="94283" marT="49024" marB="490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80383659"/>
                  </a:ext>
                </a:extLst>
              </a:tr>
              <a:tr h="739116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u="none" strike="noStrike" cap="none" spc="-150" normalizeH="0" baseline="0" dirty="0">
                          <a:ln>
                            <a:noFill/>
                          </a:ln>
                          <a:effectLst/>
                          <a:ea typeface="나눔바른고딕" panose="020B0603020101020101"/>
                        </a:rPr>
                        <a:t>테스트</a:t>
                      </a:r>
                      <a:endParaRPr kumimoji="1" lang="ko-KR" altLang="en-US" sz="1600" b="0" i="0" u="none" strike="noStrike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Yoon 윤고딕 530_TT" panose="02090603020101020101" pitchFamily="18" charset="-127"/>
                        <a:ea typeface="나눔바른고딕" panose="020B0603020101020101"/>
                      </a:endParaRPr>
                    </a:p>
                  </a:txBody>
                  <a:tcPr marL="94283" marR="94283" marT="49024" marB="4902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3E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u="none" strike="noStrike" cap="none" spc="-150" normalizeH="0" baseline="0" dirty="0">
                          <a:ln>
                            <a:noFill/>
                          </a:ln>
                          <a:effectLst/>
                          <a:ea typeface="나눔바른고딕" panose="020B0603020101020101"/>
                        </a:rPr>
                        <a:t>센서</a:t>
                      </a:r>
                      <a:r>
                        <a:rPr kumimoji="1" lang="en-US" altLang="ko-KR" sz="1600" u="none" strike="noStrike" cap="none" spc="-150" normalizeH="0" baseline="0" dirty="0">
                          <a:ln>
                            <a:noFill/>
                          </a:ln>
                          <a:effectLst/>
                          <a:ea typeface="나눔바른고딕" panose="020B0603020101020101"/>
                        </a:rPr>
                        <a:t>,</a:t>
                      </a:r>
                      <a:r>
                        <a:rPr kumimoji="1" lang="ko-KR" altLang="en-US" sz="1600" u="none" strike="noStrike" cap="none" spc="-150" normalizeH="0" baseline="0" dirty="0">
                          <a:ln>
                            <a:noFill/>
                          </a:ln>
                          <a:effectLst/>
                          <a:ea typeface="나눔바른고딕" panose="020B0603020101020101"/>
                        </a:rPr>
                        <a:t>모듈 테스트</a:t>
                      </a:r>
                      <a:r>
                        <a:rPr kumimoji="1" lang="en-US" altLang="ko-KR" sz="1600" u="none" strike="noStrike" cap="none" spc="-150" normalizeH="0" baseline="0" dirty="0">
                          <a:ln>
                            <a:noFill/>
                          </a:ln>
                          <a:effectLst/>
                          <a:ea typeface="나눔바른고딕" panose="020B0603020101020101"/>
                        </a:rPr>
                        <a:t>/ Client</a:t>
                      </a:r>
                      <a:r>
                        <a:rPr kumimoji="1" lang="ko-KR" altLang="en-US" sz="1600" u="none" strike="noStrike" cap="none" spc="-150" normalizeH="0" baseline="0" dirty="0">
                          <a:ln>
                            <a:noFill/>
                          </a:ln>
                          <a:effectLst/>
                          <a:ea typeface="나눔바른고딕" panose="020B0603020101020101"/>
                        </a:rPr>
                        <a:t>와 </a:t>
                      </a:r>
                      <a:r>
                        <a:rPr kumimoji="1" lang="en-US" altLang="ko-KR" sz="1600" u="none" strike="noStrike" cap="none" spc="-150" normalizeH="0" baseline="0" dirty="0">
                          <a:ln>
                            <a:noFill/>
                          </a:ln>
                          <a:effectLst/>
                          <a:ea typeface="나눔바른고딕" panose="020B0603020101020101"/>
                        </a:rPr>
                        <a:t>Broker </a:t>
                      </a:r>
                      <a:r>
                        <a:rPr kumimoji="1" lang="ko-KR" altLang="en-US" sz="1600" u="none" strike="noStrike" cap="none" spc="-150" normalizeH="0" baseline="0" dirty="0">
                          <a:ln>
                            <a:noFill/>
                          </a:ln>
                          <a:effectLst/>
                          <a:ea typeface="나눔바른고딕" panose="020B0603020101020101"/>
                        </a:rPr>
                        <a:t>사이의 통신 테스트 </a:t>
                      </a:r>
                      <a:r>
                        <a:rPr kumimoji="1" lang="en-US" altLang="ko-KR" sz="1600" u="none" strike="noStrike" cap="none" spc="-150" normalizeH="0" baseline="0" dirty="0">
                          <a:ln>
                            <a:noFill/>
                          </a:ln>
                          <a:effectLst/>
                          <a:ea typeface="나눔바른고딕" panose="020B0603020101020101"/>
                        </a:rPr>
                        <a:t>/ </a:t>
                      </a:r>
                    </a:p>
                    <a:p>
                      <a:pPr marL="0" marR="0" lvl="0" indent="0" algn="ctr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u="none" strike="noStrike" cap="none" spc="-150" normalizeH="0" baseline="0" dirty="0">
                          <a:ln>
                            <a:noFill/>
                          </a:ln>
                          <a:effectLst/>
                          <a:ea typeface="나눔바른고딕" panose="020B0603020101020101"/>
                        </a:rPr>
                        <a:t>통합 테스트 </a:t>
                      </a:r>
                      <a:r>
                        <a:rPr kumimoji="1" lang="en-US" altLang="ko-KR" sz="1600" u="none" strike="noStrike" cap="none" spc="-150" normalizeH="0" baseline="0" dirty="0">
                          <a:ln>
                            <a:noFill/>
                          </a:ln>
                          <a:effectLst/>
                          <a:ea typeface="나눔바른고딕" panose="020B0603020101020101"/>
                        </a:rPr>
                        <a:t>/ </a:t>
                      </a:r>
                      <a:r>
                        <a:rPr kumimoji="1" lang="ko-KR" altLang="en-US" sz="1600" u="none" strike="noStrike" cap="none" spc="-150" normalizeH="0" baseline="0" dirty="0">
                          <a:ln>
                            <a:noFill/>
                          </a:ln>
                          <a:effectLst/>
                          <a:ea typeface="나눔바른고딕" panose="020B0603020101020101"/>
                        </a:rPr>
                        <a:t>유지보수</a:t>
                      </a:r>
                      <a:endParaRPr kumimoji="1" lang="ko-KR" altLang="en-US" sz="1600" b="0" i="0" u="none" strike="noStrike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Yoon 윤고딕 530_TT" panose="02090603020101020101" pitchFamily="18" charset="-127"/>
                        <a:ea typeface="나눔바른고딕" panose="020B0603020101020101"/>
                      </a:endParaRPr>
                    </a:p>
                  </a:txBody>
                  <a:tcPr marL="94283" marR="94283" marT="49024" marB="490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84953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3431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C13E34BB-EDF6-49FF-B35F-2213F2B025CC}"/>
              </a:ext>
            </a:extLst>
          </p:cNvPr>
          <p:cNvSpPr txBox="1"/>
          <p:nvPr/>
        </p:nvSpPr>
        <p:spPr>
          <a:xfrm>
            <a:off x="93921" y="209305"/>
            <a:ext cx="2514178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ko-KR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나눔바른고딕" panose="020B0603020101020101"/>
              </a:rPr>
              <a:t>6  </a:t>
            </a:r>
            <a:r>
              <a:rPr lang="ko-KR" altLang="en-US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나눔바른고딕" panose="020B0603020101020101"/>
              </a:rPr>
              <a:t>업무일정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xmlns="" id="{24D7594C-6E3D-4E6B-9758-881452A22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567755"/>
              </p:ext>
            </p:extLst>
          </p:nvPr>
        </p:nvGraphicFramePr>
        <p:xfrm>
          <a:off x="295535" y="1462040"/>
          <a:ext cx="8552929" cy="43660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xmlns="" val="2608021448"/>
                    </a:ext>
                  </a:extLst>
                </a:gridCol>
                <a:gridCol w="2450318">
                  <a:extLst>
                    <a:ext uri="{9D8B030D-6E8A-4147-A177-3AD203B41FA5}">
                      <a16:colId xmlns:a16="http://schemas.microsoft.com/office/drawing/2014/main" xmlns="" val="3465937619"/>
                    </a:ext>
                  </a:extLst>
                </a:gridCol>
                <a:gridCol w="523682">
                  <a:extLst>
                    <a:ext uri="{9D8B030D-6E8A-4147-A177-3AD203B41FA5}">
                      <a16:colId xmlns:a16="http://schemas.microsoft.com/office/drawing/2014/main" xmlns="" val="226260632"/>
                    </a:ext>
                  </a:extLst>
                </a:gridCol>
                <a:gridCol w="523682">
                  <a:extLst>
                    <a:ext uri="{9D8B030D-6E8A-4147-A177-3AD203B41FA5}">
                      <a16:colId xmlns:a16="http://schemas.microsoft.com/office/drawing/2014/main" xmlns="" val="2330862288"/>
                    </a:ext>
                  </a:extLst>
                </a:gridCol>
                <a:gridCol w="523682">
                  <a:extLst>
                    <a:ext uri="{9D8B030D-6E8A-4147-A177-3AD203B41FA5}">
                      <a16:colId xmlns:a16="http://schemas.microsoft.com/office/drawing/2014/main" xmlns="" val="2232340954"/>
                    </a:ext>
                  </a:extLst>
                </a:gridCol>
                <a:gridCol w="263112">
                  <a:extLst>
                    <a:ext uri="{9D8B030D-6E8A-4147-A177-3AD203B41FA5}">
                      <a16:colId xmlns:a16="http://schemas.microsoft.com/office/drawing/2014/main" xmlns="" val="2304024676"/>
                    </a:ext>
                  </a:extLst>
                </a:gridCol>
                <a:gridCol w="260570">
                  <a:extLst>
                    <a:ext uri="{9D8B030D-6E8A-4147-A177-3AD203B41FA5}">
                      <a16:colId xmlns:a16="http://schemas.microsoft.com/office/drawing/2014/main" xmlns="" val="1176958253"/>
                    </a:ext>
                  </a:extLst>
                </a:gridCol>
                <a:gridCol w="523682">
                  <a:extLst>
                    <a:ext uri="{9D8B030D-6E8A-4147-A177-3AD203B41FA5}">
                      <a16:colId xmlns:a16="http://schemas.microsoft.com/office/drawing/2014/main" xmlns="" val="1987194873"/>
                    </a:ext>
                  </a:extLst>
                </a:gridCol>
                <a:gridCol w="523682">
                  <a:extLst>
                    <a:ext uri="{9D8B030D-6E8A-4147-A177-3AD203B41FA5}">
                      <a16:colId xmlns:a16="http://schemas.microsoft.com/office/drawing/2014/main" xmlns="" val="1795667047"/>
                    </a:ext>
                  </a:extLst>
                </a:gridCol>
                <a:gridCol w="198928">
                  <a:extLst>
                    <a:ext uri="{9D8B030D-6E8A-4147-A177-3AD203B41FA5}">
                      <a16:colId xmlns:a16="http://schemas.microsoft.com/office/drawing/2014/main" xmlns="" val="4151294245"/>
                    </a:ext>
                  </a:extLst>
                </a:gridCol>
                <a:gridCol w="391352">
                  <a:extLst>
                    <a:ext uri="{9D8B030D-6E8A-4147-A177-3AD203B41FA5}">
                      <a16:colId xmlns:a16="http://schemas.microsoft.com/office/drawing/2014/main" xmlns="" val="4172009349"/>
                    </a:ext>
                  </a:extLst>
                </a:gridCol>
                <a:gridCol w="256720">
                  <a:extLst>
                    <a:ext uri="{9D8B030D-6E8A-4147-A177-3AD203B41FA5}">
                      <a16:colId xmlns:a16="http://schemas.microsoft.com/office/drawing/2014/main" xmlns="" val="3922053698"/>
                    </a:ext>
                  </a:extLst>
                </a:gridCol>
                <a:gridCol w="385328">
                  <a:extLst>
                    <a:ext uri="{9D8B030D-6E8A-4147-A177-3AD203B41FA5}">
                      <a16:colId xmlns:a16="http://schemas.microsoft.com/office/drawing/2014/main" xmlns="" val="177076783"/>
                    </a:ext>
                  </a:extLst>
                </a:gridCol>
                <a:gridCol w="432047">
                  <a:extLst>
                    <a:ext uri="{9D8B030D-6E8A-4147-A177-3AD203B41FA5}">
                      <a16:colId xmlns:a16="http://schemas.microsoft.com/office/drawing/2014/main" xmlns="" val="990120599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300" dirty="0">
                          <a:latin typeface="Yoon 윤고딕 530_TT" panose="02090603020101020101" pitchFamily="18" charset="-127"/>
                          <a:ea typeface="나눔바른고딕" panose="020B0603020101020101"/>
                        </a:rPr>
                        <a:t>항목</a:t>
                      </a:r>
                    </a:p>
                  </a:txBody>
                  <a:tcPr marL="92966" marR="92966" marT="46485" marB="464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300" dirty="0">
                          <a:latin typeface="Yoon 윤고딕 530_TT" panose="02090603020101020101" pitchFamily="18" charset="-127"/>
                          <a:ea typeface="나눔바른고딕" panose="020B0603020101020101"/>
                        </a:rPr>
                        <a:t>추진사항</a:t>
                      </a:r>
                    </a:p>
                  </a:txBody>
                  <a:tcPr marL="92966" marR="92966" marT="46485" marB="464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300" dirty="0">
                          <a:latin typeface="Yoon 윤고딕 530_TT" panose="02090603020101020101" pitchFamily="18" charset="-127"/>
                          <a:ea typeface="나눔바른고딕" panose="020B0603020101020101"/>
                        </a:rPr>
                        <a:t>12</a:t>
                      </a:r>
                      <a:endParaRPr lang="ko-KR" altLang="en-US" sz="1600" spc="-300" dirty="0">
                        <a:latin typeface="Yoon 윤고딕 530_TT" panose="02090603020101020101" pitchFamily="18" charset="-127"/>
                        <a:ea typeface="나눔바른고딕" panose="020B0603020101020101"/>
                      </a:endParaRPr>
                    </a:p>
                  </a:txBody>
                  <a:tcPr marL="92966" marR="92966" marT="46485" marB="464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300" dirty="0">
                          <a:latin typeface="Yoon 윤고딕 530_TT" panose="02090603020101020101" pitchFamily="18" charset="-127"/>
                          <a:ea typeface="나눔바른고딕" panose="020B0603020101020101"/>
                        </a:rPr>
                        <a:t>1</a:t>
                      </a:r>
                      <a:endParaRPr lang="ko-KR" altLang="en-US" sz="1600" spc="-300" dirty="0">
                        <a:latin typeface="Yoon 윤고딕 530_TT" panose="02090603020101020101" pitchFamily="18" charset="-127"/>
                        <a:ea typeface="나눔바른고딕" panose="020B0603020101020101"/>
                      </a:endParaRPr>
                    </a:p>
                  </a:txBody>
                  <a:tcPr marL="92966" marR="92966" marT="46485" marB="464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300" dirty="0">
                          <a:latin typeface="Yoon 윤고딕 530_TT" panose="02090603020101020101" pitchFamily="18" charset="-127"/>
                          <a:ea typeface="나눔바른고딕" panose="020B0603020101020101"/>
                        </a:rPr>
                        <a:t>2</a:t>
                      </a:r>
                      <a:endParaRPr lang="ko-KR" altLang="en-US" sz="1600" spc="-300" dirty="0">
                        <a:latin typeface="Yoon 윤고딕 530_TT" panose="02090603020101020101" pitchFamily="18" charset="-127"/>
                        <a:ea typeface="나눔바른고딕" panose="020B0603020101020101"/>
                      </a:endParaRPr>
                    </a:p>
                  </a:txBody>
                  <a:tcPr marL="92966" marR="92966" marT="46485" marB="46485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300" dirty="0">
                          <a:latin typeface="Yoon 윤고딕 530_TT" panose="02090603020101020101" pitchFamily="18" charset="-127"/>
                          <a:ea typeface="나눔바른고딕" panose="020B0603020101020101"/>
                        </a:rPr>
                        <a:t>3  /  4 </a:t>
                      </a:r>
                      <a:endParaRPr lang="ko-KR" altLang="en-US" sz="1600" spc="-300" dirty="0">
                        <a:latin typeface="Yoon 윤고딕 530_TT" panose="02090603020101020101" pitchFamily="18" charset="-127"/>
                        <a:ea typeface="나눔바른고딕" panose="020B0603020101020101"/>
                      </a:endParaRPr>
                    </a:p>
                  </a:txBody>
                  <a:tcPr marL="92966" marR="92966" marT="46485" marB="4648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300" dirty="0">
                          <a:latin typeface="Yoon 윤고딕 530_TT" panose="02090603020101020101" pitchFamily="18" charset="-127"/>
                          <a:ea typeface="나눔바른고딕" panose="020B0603020101020101"/>
                        </a:rPr>
                        <a:t>5</a:t>
                      </a:r>
                      <a:endParaRPr lang="ko-KR" altLang="en-US" sz="1600" spc="-300" dirty="0">
                        <a:latin typeface="Yoon 윤고딕 530_TT" panose="02090603020101020101" pitchFamily="18" charset="-127"/>
                        <a:ea typeface="나눔바른고딕" panose="020B0603020101020101"/>
                      </a:endParaRPr>
                    </a:p>
                  </a:txBody>
                  <a:tcPr marL="92966" marR="92966" marT="46485" marB="464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300" dirty="0">
                          <a:latin typeface="Yoon 윤고딕 530_TT" panose="02090603020101020101" pitchFamily="18" charset="-127"/>
                          <a:ea typeface="나눔바른고딕" panose="020B0603020101020101"/>
                        </a:rPr>
                        <a:t>6</a:t>
                      </a:r>
                      <a:endParaRPr lang="ko-KR" altLang="en-US" sz="1600" spc="-300" dirty="0">
                        <a:latin typeface="Yoon 윤고딕 530_TT" panose="02090603020101020101" pitchFamily="18" charset="-127"/>
                        <a:ea typeface="나눔바른고딕" panose="020B0603020101020101"/>
                      </a:endParaRPr>
                    </a:p>
                  </a:txBody>
                  <a:tcPr marL="92966" marR="92966" marT="46485" marB="46485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300" dirty="0">
                          <a:latin typeface="Yoon 윤고딕 530_TT" panose="02090603020101020101" pitchFamily="18" charset="-127"/>
                          <a:ea typeface="나눔바른고딕" panose="020B0603020101020101"/>
                        </a:rPr>
                        <a:t>7</a:t>
                      </a:r>
                      <a:endParaRPr lang="ko-KR" altLang="en-US" sz="1600" spc="-300" dirty="0">
                        <a:latin typeface="Yoon 윤고딕 530_TT" panose="02090603020101020101" pitchFamily="18" charset="-127"/>
                        <a:ea typeface="나눔바른고딕" panose="020B0603020101020101"/>
                      </a:endParaRPr>
                    </a:p>
                  </a:txBody>
                  <a:tcPr marL="92966" marR="92966" marT="46485" marB="46485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2966" marR="92966" marT="46485" marB="46485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300" dirty="0">
                          <a:latin typeface="Yoon 윤고딕 530_TT" panose="02090603020101020101" pitchFamily="18" charset="-127"/>
                          <a:ea typeface="나눔바른고딕" panose="020B0603020101020101"/>
                        </a:rPr>
                        <a:t>8</a:t>
                      </a:r>
                      <a:endParaRPr lang="ko-KR" altLang="en-US" sz="1600" spc="-300" dirty="0">
                        <a:latin typeface="Yoon 윤고딕 530_TT" panose="02090603020101020101" pitchFamily="18" charset="-127"/>
                        <a:ea typeface="나눔바른고딕" panose="020B0603020101020101"/>
                      </a:endParaRPr>
                    </a:p>
                  </a:txBody>
                  <a:tcPr marL="92966" marR="92966" marT="46485" marB="46485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2966" marR="92966" marT="46485" marB="464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300" dirty="0">
                          <a:latin typeface="Yoon 윤고딕 530_TT" panose="02090603020101020101" pitchFamily="18" charset="-127"/>
                          <a:ea typeface="나눔바른고딕" panose="020B0603020101020101"/>
                        </a:rPr>
                        <a:t>9</a:t>
                      </a:r>
                      <a:endParaRPr lang="ko-KR" altLang="en-US" sz="1600" spc="-300" dirty="0">
                        <a:latin typeface="Yoon 윤고딕 530_TT" panose="02090603020101020101" pitchFamily="18" charset="-127"/>
                        <a:ea typeface="나눔바른고딕" panose="020B0603020101020101"/>
                      </a:endParaRPr>
                    </a:p>
                  </a:txBody>
                  <a:tcPr marL="92966" marR="92966" marT="46485" marB="46485"/>
                </a:tc>
                <a:extLst>
                  <a:ext uri="{0D108BD9-81ED-4DB2-BD59-A6C34878D82A}">
                    <a16:rowId xmlns:a16="http://schemas.microsoft.com/office/drawing/2014/main" xmlns="" val="151823060"/>
                  </a:ext>
                </a:extLst>
              </a:tr>
              <a:tr h="5806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300" dirty="0">
                          <a:latin typeface="Yoon 윤고딕 530_TT" panose="02090603020101020101" pitchFamily="18" charset="-127"/>
                          <a:ea typeface="나눔바른고딕" panose="020B0603020101020101"/>
                        </a:rPr>
                        <a:t>자료   수집</a:t>
                      </a:r>
                    </a:p>
                  </a:txBody>
                  <a:tcPr marL="92966" marR="92966" marT="46485" marB="4648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spc="-300" dirty="0">
                          <a:latin typeface="Yoon 윤고딕 530_TT" panose="02090603020101020101" pitchFamily="18" charset="-127"/>
                          <a:ea typeface="나눔바른고딕" panose="020B0603020101020101"/>
                        </a:rPr>
                        <a:t>자료수집 및 시행 가능성 여부 확인 </a:t>
                      </a:r>
                    </a:p>
                  </a:txBody>
                  <a:tcPr marL="92966" marR="92966" marT="46485" marB="4648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spc="-300" dirty="0">
                        <a:latin typeface="Yoon 윤고딕 530_TT" panose="02090603020101020101" pitchFamily="18" charset="-127"/>
                        <a:ea typeface="나눔바른고딕" panose="020B0603020101020101"/>
                      </a:endParaRPr>
                    </a:p>
                  </a:txBody>
                  <a:tcPr marL="92966" marR="92966" marT="46485" marB="46485">
                    <a:solidFill>
                      <a:srgbClr val="FEE5E2"/>
                    </a:solidFill>
                  </a:tcPr>
                </a:tc>
                <a:tc gridSpan="11">
                  <a:txBody>
                    <a:bodyPr/>
                    <a:lstStyle/>
                    <a:p>
                      <a:pPr latinLnBrk="1"/>
                      <a:endParaRPr lang="ko-KR" altLang="en-US" sz="1600" spc="-300" dirty="0">
                        <a:latin typeface="Yoon 윤고딕 530_TT" panose="02090603020101020101" pitchFamily="18" charset="-127"/>
                        <a:ea typeface="나눔바른고딕" panose="020B0603020101020101"/>
                      </a:endParaRPr>
                    </a:p>
                  </a:txBody>
                  <a:tcPr marL="92966" marR="92966" marT="46485" marB="4648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/>
                </a:tc>
                <a:extLst>
                  <a:ext uri="{0D108BD9-81ED-4DB2-BD59-A6C34878D82A}">
                    <a16:rowId xmlns:a16="http://schemas.microsoft.com/office/drawing/2014/main" xmlns="" val="1350135967"/>
                  </a:ext>
                </a:extLst>
              </a:tr>
              <a:tr h="6484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300" dirty="0">
                          <a:latin typeface="Yoon 윤고딕 530_TT" panose="02090603020101020101" pitchFamily="18" charset="-127"/>
                          <a:ea typeface="나눔바른고딕" panose="020B0603020101020101"/>
                        </a:rPr>
                        <a:t>시스템 설계</a:t>
                      </a:r>
                    </a:p>
                  </a:txBody>
                  <a:tcPr marL="92966" marR="92966" marT="46485" marB="4648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spc="-300" dirty="0">
                          <a:latin typeface="Yoon 윤고딕 530_TT" panose="02090603020101020101" pitchFamily="18" charset="-127"/>
                          <a:ea typeface="나눔바른고딕" panose="020B0603020101020101"/>
                        </a:rPr>
                        <a:t>하드웨어 설계</a:t>
                      </a:r>
                      <a:endParaRPr lang="en-US" altLang="ko-KR" sz="1600" spc="-300" dirty="0">
                        <a:latin typeface="Yoon 윤고딕 530_TT" panose="02090603020101020101" pitchFamily="18" charset="-127"/>
                        <a:ea typeface="나눔바른고딕" panose="020B0603020101020101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spc="-300" dirty="0">
                          <a:latin typeface="Yoon 윤고딕 530_TT" panose="02090603020101020101" pitchFamily="18" charset="-127"/>
                          <a:ea typeface="나눔바른고딕" panose="020B0603020101020101"/>
                        </a:rPr>
                        <a:t>통신 구조 설계</a:t>
                      </a:r>
                      <a:endParaRPr lang="en-US" altLang="ko-KR" sz="1600" spc="-300" dirty="0">
                        <a:latin typeface="Yoon 윤고딕 530_TT" panose="02090603020101020101" pitchFamily="18" charset="-127"/>
                        <a:ea typeface="나눔바른고딕" panose="020B0603020101020101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spc="-300" dirty="0">
                          <a:latin typeface="Yoon 윤고딕 530_TT" panose="02090603020101020101" pitchFamily="18" charset="-127"/>
                          <a:ea typeface="나눔바른고딕" panose="020B0603020101020101"/>
                        </a:rPr>
                        <a:t>게이트웨이 설계</a:t>
                      </a:r>
                      <a:endParaRPr lang="en-US" altLang="ko-KR" sz="1600" spc="-300" dirty="0">
                        <a:latin typeface="Yoon 윤고딕 530_TT" panose="02090603020101020101" pitchFamily="18" charset="-127"/>
                        <a:ea typeface="나눔바른고딕" panose="020B0603020101020101"/>
                      </a:endParaRPr>
                    </a:p>
                  </a:txBody>
                  <a:tcPr marL="92966" marR="92966" marT="46485" marB="46485"/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1600" spc="-300" dirty="0">
                        <a:latin typeface="Yoon 윤고딕 530_TT" panose="02090603020101020101" pitchFamily="18" charset="-127"/>
                        <a:ea typeface="나눔바른고딕" panose="020B0603020101020101"/>
                      </a:endParaRPr>
                    </a:p>
                  </a:txBody>
                  <a:tcPr marL="92966" marR="92966" marT="46485" marB="46485">
                    <a:solidFill>
                      <a:srgbClr val="FDCCC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>
                    <a:solidFill>
                      <a:srgbClr val="FDCCC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2966" marR="92966" marT="46485" marB="46485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/>
                </a:tc>
                <a:tc gridSpan="8">
                  <a:txBody>
                    <a:bodyPr/>
                    <a:lstStyle/>
                    <a:p>
                      <a:pPr latinLnBrk="1"/>
                      <a:endParaRPr lang="ko-KR" altLang="en-US" spc="-300" dirty="0">
                        <a:ea typeface="나눔바른고딕" panose="020B0603020101020101"/>
                      </a:endParaRPr>
                    </a:p>
                  </a:txBody>
                  <a:tcPr marL="92966" marR="92966" marT="46485" marB="46485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/>
                </a:tc>
                <a:extLst>
                  <a:ext uri="{0D108BD9-81ED-4DB2-BD59-A6C34878D82A}">
                    <a16:rowId xmlns:a16="http://schemas.microsoft.com/office/drawing/2014/main" xmlns="" val="2398372225"/>
                  </a:ext>
                </a:extLst>
              </a:tr>
              <a:tr h="9311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300" dirty="0">
                          <a:latin typeface="Yoon 윤고딕 530_TT" panose="02090603020101020101" pitchFamily="18" charset="-127"/>
                          <a:ea typeface="나눔바른고딕" panose="020B0603020101020101"/>
                        </a:rPr>
                        <a:t>구       현</a:t>
                      </a:r>
                    </a:p>
                  </a:txBody>
                  <a:tcPr marL="92966" marR="92966" marT="46485" marB="4648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spc="-300" baseline="0" dirty="0">
                          <a:latin typeface="Yoon 윤고딕 530_TT" panose="02090603020101020101" pitchFamily="18" charset="-127"/>
                          <a:ea typeface="나눔바른고딕" panose="020B0603020101020101"/>
                        </a:rPr>
                        <a:t>센서</a:t>
                      </a:r>
                      <a:r>
                        <a:rPr lang="en-US" altLang="ko-KR" sz="1600" spc="-300" baseline="0" dirty="0">
                          <a:latin typeface="Yoon 윤고딕 530_TT" panose="02090603020101020101" pitchFamily="18" charset="-127"/>
                          <a:ea typeface="나눔바른고딕" panose="020B0603020101020101"/>
                        </a:rPr>
                        <a:t> </a:t>
                      </a:r>
                      <a:r>
                        <a:rPr lang="ko-KR" altLang="en-US" sz="1600" spc="-300" baseline="0" dirty="0">
                          <a:latin typeface="Yoon 윤고딕 530_TT" panose="02090603020101020101" pitchFamily="18" charset="-127"/>
                          <a:ea typeface="나눔바른고딕" panose="020B0603020101020101"/>
                        </a:rPr>
                        <a:t>모듈 제작</a:t>
                      </a:r>
                      <a:endParaRPr lang="en-US" altLang="ko-KR" sz="1600" spc="-300" baseline="0" dirty="0">
                        <a:latin typeface="Yoon 윤고딕 530_TT" panose="02090603020101020101" pitchFamily="18" charset="-127"/>
                        <a:ea typeface="나눔바른고딕" panose="020B0603020101020101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spc="-300" baseline="0" dirty="0">
                          <a:latin typeface="Yoon 윤고딕 530_TT" panose="02090603020101020101" pitchFamily="18" charset="-127"/>
                          <a:ea typeface="나눔바른고딕" panose="020B0603020101020101"/>
                        </a:rPr>
                        <a:t>센서</a:t>
                      </a:r>
                      <a:r>
                        <a:rPr lang="en-US" altLang="ko-KR" sz="1600" spc="-300" baseline="0" dirty="0">
                          <a:latin typeface="Yoon 윤고딕 530_TT" panose="02090603020101020101" pitchFamily="18" charset="-127"/>
                          <a:ea typeface="나눔바른고딕" panose="020B0603020101020101"/>
                        </a:rPr>
                        <a:t>-Gateway</a:t>
                      </a:r>
                      <a:r>
                        <a:rPr lang="ko-KR" altLang="en-US" sz="1600" spc="-300" baseline="0" dirty="0">
                          <a:latin typeface="Yoon 윤고딕 530_TT" panose="02090603020101020101" pitchFamily="18" charset="-127"/>
                          <a:ea typeface="나눔바른고딕" panose="020B0603020101020101"/>
                        </a:rPr>
                        <a:t>통신</a:t>
                      </a:r>
                      <a:endParaRPr lang="en-US" altLang="ko-KR" sz="1600" spc="-300" baseline="0" dirty="0">
                        <a:latin typeface="Yoon 윤고딕 530_TT" panose="02090603020101020101" pitchFamily="18" charset="-127"/>
                        <a:ea typeface="나눔바른고딕" panose="020B0603020101020101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spc="-300" baseline="0" dirty="0">
                          <a:latin typeface="Yoon 윤고딕 530_TT" panose="02090603020101020101" pitchFamily="18" charset="-127"/>
                          <a:ea typeface="나눔바른고딕" panose="020B0603020101020101"/>
                        </a:rPr>
                        <a:t>MQTT </a:t>
                      </a:r>
                      <a:r>
                        <a:rPr lang="ko-KR" altLang="en-US" sz="1600" spc="-300" baseline="0" dirty="0">
                          <a:latin typeface="Yoon 윤고딕 530_TT" panose="02090603020101020101" pitchFamily="18" charset="-127"/>
                          <a:ea typeface="나눔바른고딕" panose="020B0603020101020101"/>
                        </a:rPr>
                        <a:t>통신</a:t>
                      </a:r>
                      <a:endParaRPr lang="en-US" altLang="ko-KR" sz="1600" spc="-300" dirty="0">
                        <a:latin typeface="Yoon 윤고딕 530_TT" panose="02090603020101020101" pitchFamily="18" charset="-127"/>
                        <a:ea typeface="나눔바른고딕" panose="020B0603020101020101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spc="-300" dirty="0">
                          <a:latin typeface="Yoon 윤고딕 530_TT" panose="02090603020101020101" pitchFamily="18" charset="-127"/>
                          <a:ea typeface="나눔바른고딕" panose="020B0603020101020101"/>
                        </a:rPr>
                        <a:t>웹 어플리케이션 제작</a:t>
                      </a:r>
                    </a:p>
                  </a:txBody>
                  <a:tcPr marL="92966" marR="92966" marT="46485" marB="46485"/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1600" spc="-300" dirty="0">
                        <a:latin typeface="Yoon 윤고딕 530_TT" panose="02090603020101020101" pitchFamily="18" charset="-127"/>
                        <a:ea typeface="나눔바른고딕" panose="020B0603020101020101"/>
                      </a:endParaRPr>
                    </a:p>
                  </a:txBody>
                  <a:tcPr marL="92966" marR="92966" marT="46485" marB="4648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2966" marR="92966" marT="46485" marB="46485">
                    <a:solidFill>
                      <a:srgbClr val="FCAEA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>
                    <a:solidFill>
                      <a:srgbClr val="FCAEA6"/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pc="-300" dirty="0">
                        <a:ea typeface="나눔바른고딕" panose="020B0603020101020101"/>
                      </a:endParaRPr>
                    </a:p>
                  </a:txBody>
                  <a:tcPr marL="92966" marR="92966" marT="46485" marB="46485">
                    <a:solidFill>
                      <a:srgbClr val="FCAEA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>
                    <a:solidFill>
                      <a:srgbClr val="FCAEA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>
                    <a:solidFill>
                      <a:srgbClr val="FCAEA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2966" marR="92966" marT="46485" marB="46485"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pc="-300" dirty="0">
                        <a:ea typeface="나눔바른고딕" panose="020B0603020101020101"/>
                      </a:endParaRPr>
                    </a:p>
                  </a:txBody>
                  <a:tcPr marL="92966" marR="92966" marT="46485" marB="46485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/>
                </a:tc>
                <a:extLst>
                  <a:ext uri="{0D108BD9-81ED-4DB2-BD59-A6C34878D82A}">
                    <a16:rowId xmlns:a16="http://schemas.microsoft.com/office/drawing/2014/main" xmlns="" val="956028341"/>
                  </a:ext>
                </a:extLst>
              </a:tr>
              <a:tr h="5806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300" dirty="0" err="1">
                          <a:latin typeface="Yoon 윤고딕 530_TT" panose="02090603020101020101" pitchFamily="18" charset="-127"/>
                          <a:ea typeface="나눔바른고딕" panose="020B0603020101020101"/>
                        </a:rPr>
                        <a:t>테스팅</a:t>
                      </a:r>
                      <a:r>
                        <a:rPr lang="en-US" altLang="ko-KR" sz="1600" spc="-300" dirty="0">
                          <a:latin typeface="Yoon 윤고딕 530_TT" panose="02090603020101020101" pitchFamily="18" charset="-127"/>
                          <a:ea typeface="나눔바른고딕" panose="020B0603020101020101"/>
                        </a:rPr>
                        <a:t>/</a:t>
                      </a:r>
                      <a:r>
                        <a:rPr lang="ko-KR" altLang="en-US" sz="1600" spc="-300" dirty="0">
                          <a:latin typeface="Yoon 윤고딕 530_TT" panose="02090603020101020101" pitchFamily="18" charset="-127"/>
                          <a:ea typeface="나눔바른고딕" panose="020B0603020101020101"/>
                        </a:rPr>
                        <a:t>데모</a:t>
                      </a:r>
                    </a:p>
                  </a:txBody>
                  <a:tcPr marL="92966" marR="92966" marT="46485" marB="4648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spc="-300" dirty="0">
                          <a:latin typeface="Yoon 윤고딕 530_TT" panose="02090603020101020101" pitchFamily="18" charset="-127"/>
                          <a:ea typeface="나눔바른고딕" panose="020B0603020101020101"/>
                        </a:rPr>
                        <a:t>버그 수정</a:t>
                      </a:r>
                      <a:endParaRPr lang="en-US" altLang="ko-KR" sz="1600" spc="-300" dirty="0">
                        <a:latin typeface="Yoon 윤고딕 530_TT" panose="02090603020101020101" pitchFamily="18" charset="-127"/>
                        <a:ea typeface="나눔바른고딕" panose="020B0603020101020101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spc="-300" dirty="0">
                          <a:latin typeface="Yoon 윤고딕 530_TT" panose="02090603020101020101" pitchFamily="18" charset="-127"/>
                          <a:ea typeface="나눔바른고딕" panose="020B0603020101020101"/>
                        </a:rPr>
                        <a:t>통합 테스트</a:t>
                      </a:r>
                      <a:endParaRPr lang="en-US" altLang="ko-KR" sz="1600" spc="-300" dirty="0">
                        <a:latin typeface="Yoon 윤고딕 530_TT" panose="02090603020101020101" pitchFamily="18" charset="-127"/>
                        <a:ea typeface="나눔바른고딕" panose="020B0603020101020101"/>
                      </a:endParaRPr>
                    </a:p>
                  </a:txBody>
                  <a:tcPr marL="92966" marR="92966" marT="46485" marB="46485"/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1600" spc="-300" dirty="0">
                        <a:latin typeface="Yoon 윤고딕 530_TT" panose="02090603020101020101" pitchFamily="18" charset="-127"/>
                        <a:ea typeface="나눔바른고딕" panose="020B0603020101020101"/>
                      </a:endParaRPr>
                    </a:p>
                  </a:txBody>
                  <a:tcPr marL="92966" marR="92966" marT="46485" marB="4648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/>
                </a:tc>
                <a:tc hMerge="1">
                  <a:txBody>
                    <a:bodyPr/>
                    <a:lstStyle/>
                    <a:p>
                      <a:endParaRPr lang="ko-KR" altLang="en-US" sz="18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2966" marR="92966" marT="46485" marB="46485">
                    <a:solidFill>
                      <a:srgbClr val="FA7F72"/>
                    </a:solidFill>
                  </a:tcPr>
                </a:tc>
                <a:tc gridSpan="6">
                  <a:txBody>
                    <a:bodyPr/>
                    <a:lstStyle/>
                    <a:p>
                      <a:pPr latinLnBrk="1"/>
                      <a:endParaRPr lang="ko-KR" altLang="en-US" spc="-300" dirty="0">
                        <a:ea typeface="나눔바른고딕" panose="020B0603020101020101"/>
                      </a:endParaRPr>
                    </a:p>
                  </a:txBody>
                  <a:tcPr marL="92966" marR="92966" marT="46485" marB="46485">
                    <a:solidFill>
                      <a:srgbClr val="FA7F7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>
                    <a:solidFill>
                      <a:srgbClr val="FA7F7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>
                    <a:solidFill>
                      <a:srgbClr val="FA7F7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>
                    <a:solidFill>
                      <a:srgbClr val="FA7F7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2966" marR="92966" marT="46485" marB="46485">
                    <a:solidFill>
                      <a:srgbClr val="FA7F7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2966" marR="92966" marT="46485" marB="46485"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pc="-300" dirty="0">
                        <a:ea typeface="나눔바른고딕" panose="020B0603020101020101"/>
                      </a:endParaRPr>
                    </a:p>
                  </a:txBody>
                  <a:tcPr marL="92966" marR="92966" marT="46485" marB="4648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/>
                </a:tc>
                <a:extLst>
                  <a:ext uri="{0D108BD9-81ED-4DB2-BD59-A6C34878D82A}">
                    <a16:rowId xmlns:a16="http://schemas.microsoft.com/office/drawing/2014/main" xmlns="" val="3907832490"/>
                  </a:ext>
                </a:extLst>
              </a:tr>
              <a:tr h="5806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300" dirty="0">
                          <a:latin typeface="Yoon 윤고딕 530_TT" panose="02090603020101020101" pitchFamily="18" charset="-127"/>
                          <a:ea typeface="나눔바른고딕" panose="020B0603020101020101"/>
                        </a:rPr>
                        <a:t>문서화</a:t>
                      </a:r>
                      <a:r>
                        <a:rPr lang="en-US" altLang="ko-KR" sz="1600" spc="-300" dirty="0">
                          <a:latin typeface="Yoon 윤고딕 530_TT" panose="02090603020101020101" pitchFamily="18" charset="-127"/>
                          <a:ea typeface="나눔바른고딕" panose="020B0603020101020101"/>
                        </a:rPr>
                        <a:t>/</a:t>
                      </a:r>
                      <a:r>
                        <a:rPr lang="ko-KR" altLang="en-US" sz="1600" spc="-300" dirty="0">
                          <a:latin typeface="Yoon 윤고딕 530_TT" panose="02090603020101020101" pitchFamily="18" charset="-127"/>
                          <a:ea typeface="나눔바른고딕" panose="020B0603020101020101"/>
                        </a:rPr>
                        <a:t>발표</a:t>
                      </a:r>
                    </a:p>
                  </a:txBody>
                  <a:tcPr marL="92966" marR="92966" marT="46485" marB="4648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spc="-300" dirty="0">
                          <a:latin typeface="Yoon 윤고딕 530_TT" panose="02090603020101020101" pitchFamily="18" charset="-127"/>
                          <a:ea typeface="나눔바른고딕" panose="020B0603020101020101"/>
                        </a:rPr>
                        <a:t>중간발표</a:t>
                      </a:r>
                      <a:r>
                        <a:rPr lang="ko-KR" altLang="en-US" sz="1600" spc="-300" baseline="0" dirty="0">
                          <a:latin typeface="Yoon 윤고딕 530_TT" panose="02090603020101020101" pitchFamily="18" charset="-127"/>
                          <a:ea typeface="나눔바른고딕" panose="020B0603020101020101"/>
                        </a:rPr>
                        <a:t> 준비</a:t>
                      </a:r>
                      <a:endParaRPr lang="en-US" altLang="ko-KR" sz="1600" spc="-300" baseline="0" dirty="0">
                        <a:latin typeface="Yoon 윤고딕 530_TT" panose="02090603020101020101" pitchFamily="18" charset="-127"/>
                        <a:ea typeface="나눔바른고딕" panose="020B0603020101020101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spc="-300" baseline="0" dirty="0">
                          <a:latin typeface="Yoon 윤고딕 530_TT" panose="02090603020101020101" pitchFamily="18" charset="-127"/>
                          <a:ea typeface="나눔바른고딕" panose="020B0603020101020101"/>
                        </a:rPr>
                        <a:t>보고서 작성</a:t>
                      </a:r>
                      <a:endParaRPr lang="en-US" altLang="ko-KR" sz="1600" spc="-300" dirty="0">
                        <a:latin typeface="Yoon 윤고딕 530_TT" panose="02090603020101020101" pitchFamily="18" charset="-127"/>
                        <a:ea typeface="나눔바른고딕" panose="020B0603020101020101"/>
                      </a:endParaRPr>
                    </a:p>
                  </a:txBody>
                  <a:tcPr marL="92966" marR="92966" marT="46485" marB="46485"/>
                </a:tc>
                <a:tc gridSpan="7">
                  <a:txBody>
                    <a:bodyPr/>
                    <a:lstStyle/>
                    <a:p>
                      <a:pPr latinLnBrk="1"/>
                      <a:endParaRPr lang="ko-KR" altLang="en-US" sz="1600" spc="-300" dirty="0">
                        <a:latin typeface="Yoon 윤고딕 530_TT" panose="02090603020101020101" pitchFamily="18" charset="-127"/>
                        <a:ea typeface="나눔바른고딕" panose="020B0603020101020101"/>
                      </a:endParaRPr>
                    </a:p>
                  </a:txBody>
                  <a:tcPr marL="92966" marR="92966" marT="46485" marB="4648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/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1600" spc="-300" dirty="0">
                        <a:latin typeface="Yoon 윤고딕 530_TT" panose="02090603020101020101" pitchFamily="18" charset="-127"/>
                        <a:ea typeface="나눔바른고딕" panose="020B0603020101020101"/>
                      </a:endParaRPr>
                    </a:p>
                  </a:txBody>
                  <a:tcPr marL="92966" marR="92966" marT="46485" marB="46485">
                    <a:solidFill>
                      <a:srgbClr val="F95D4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>
                    <a:solidFill>
                      <a:srgbClr val="F95D4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2966" marR="92966" marT="46485" marB="46485">
                    <a:solidFill>
                      <a:srgbClr val="F95D4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spc="-300" dirty="0">
                        <a:latin typeface="Yoon 윤고딕 530_TT" panose="02090603020101020101" pitchFamily="18" charset="-127"/>
                        <a:ea typeface="나눔바른고딕" panose="020B0603020101020101"/>
                      </a:endParaRPr>
                    </a:p>
                  </a:txBody>
                  <a:tcPr marL="92966" marR="92966" marT="46485" marB="46485"/>
                </a:tc>
                <a:extLst>
                  <a:ext uri="{0D108BD9-81ED-4DB2-BD59-A6C34878D82A}">
                    <a16:rowId xmlns:a16="http://schemas.microsoft.com/office/drawing/2014/main" xmlns="" val="182652207"/>
                  </a:ext>
                </a:extLst>
              </a:tr>
              <a:tr h="371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300" dirty="0">
                          <a:latin typeface="Yoon 윤고딕 530_TT" panose="02090603020101020101" pitchFamily="18" charset="-127"/>
                          <a:ea typeface="나눔바른고딕" panose="020B0603020101020101"/>
                        </a:rPr>
                        <a:t>기술    대전</a:t>
                      </a:r>
                    </a:p>
                  </a:txBody>
                  <a:tcPr marL="92966" marR="92966" marT="46485" marB="4648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pc="-300" dirty="0">
                          <a:latin typeface="Yoon 윤고딕 530_TT" panose="02090603020101020101" pitchFamily="18" charset="-127"/>
                          <a:ea typeface="나눔바른고딕" panose="020B0603020101020101"/>
                        </a:rPr>
                        <a:t>- </a:t>
                      </a:r>
                      <a:r>
                        <a:rPr lang="ko-KR" altLang="en-US" sz="1600" spc="-300" dirty="0">
                          <a:latin typeface="Yoon 윤고딕 530_TT" panose="02090603020101020101" pitchFamily="18" charset="-127"/>
                          <a:ea typeface="나눔바른고딕" panose="020B0603020101020101"/>
                        </a:rPr>
                        <a:t>산업기술대전 참가</a:t>
                      </a:r>
                    </a:p>
                  </a:txBody>
                  <a:tcPr marL="92966" marR="92966" marT="46485" marB="46485"/>
                </a:tc>
                <a:tc gridSpan="11">
                  <a:txBody>
                    <a:bodyPr/>
                    <a:lstStyle/>
                    <a:p>
                      <a:pPr latinLnBrk="1"/>
                      <a:endParaRPr lang="ko-KR" altLang="en-US" sz="1600" spc="-300" dirty="0">
                        <a:latin typeface="Yoon 윤고딕 530_TT" panose="02090603020101020101" pitchFamily="18" charset="-127"/>
                        <a:ea typeface="나눔바른고딕" panose="020B0603020101020101"/>
                      </a:endParaRPr>
                    </a:p>
                  </a:txBody>
                  <a:tcPr marL="92966" marR="92966" marT="46485" marB="4648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2966" marR="92966" marT="46485" marB="4648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spc="-300" dirty="0">
                        <a:latin typeface="Yoon 윤고딕 530_TT" panose="02090603020101020101" pitchFamily="18" charset="-127"/>
                        <a:ea typeface="나눔바른고딕" panose="020B0603020101020101"/>
                      </a:endParaRPr>
                    </a:p>
                  </a:txBody>
                  <a:tcPr marL="92966" marR="92966" marT="46485" marB="46485">
                    <a:solidFill>
                      <a:srgbClr val="CF1A0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89809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9041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C13E34BB-EDF6-49FF-B35F-2213F2B025CC}"/>
              </a:ext>
            </a:extLst>
          </p:cNvPr>
          <p:cNvSpPr txBox="1"/>
          <p:nvPr/>
        </p:nvSpPr>
        <p:spPr>
          <a:xfrm>
            <a:off x="93921" y="209305"/>
            <a:ext cx="2514178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ko-KR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7 Git Hub</a:t>
            </a:r>
            <a:endParaRPr lang="ko-KR" altLang="en-US" sz="28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AE3B22C6-B925-4769-B161-0E22D6E23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647" y="1576661"/>
            <a:ext cx="8020079" cy="339016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57B97B7-3775-4FD2-9A29-D0CFC97F9674}"/>
              </a:ext>
            </a:extLst>
          </p:cNvPr>
          <p:cNvSpPr/>
          <p:nvPr/>
        </p:nvSpPr>
        <p:spPr>
          <a:xfrm>
            <a:off x="3186198" y="1053441"/>
            <a:ext cx="55371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spc="-300" dirty="0">
                <a:latin typeface="+mj-ea"/>
                <a:ea typeface="+mj-ea"/>
              </a:rPr>
              <a:t>https://github.com/rhwodnrdl/KPUProject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868DF8F-1492-479A-879B-54E0B61958B8}"/>
              </a:ext>
            </a:extLst>
          </p:cNvPr>
          <p:cNvSpPr txBox="1"/>
          <p:nvPr/>
        </p:nvSpPr>
        <p:spPr>
          <a:xfrm>
            <a:off x="2413172" y="5154002"/>
            <a:ext cx="4033670" cy="861774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ko-KR" altLang="en-US" sz="28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나눔바른고딕" panose="020B0603020101020101"/>
              </a:rPr>
              <a:t>고재욱 </a:t>
            </a:r>
            <a:r>
              <a:rPr lang="en-US" altLang="ko-KR" sz="28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나눔바른고딕" panose="020B0603020101020101"/>
              </a:rPr>
              <a:t>–  </a:t>
            </a:r>
            <a:r>
              <a:rPr lang="en-US" altLang="ko-KR" sz="2800" spc="-3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나눔바른고딕" panose="020B0603020101020101"/>
              </a:rPr>
              <a:t>rhwodnrdl</a:t>
            </a:r>
            <a:endParaRPr lang="en-US" altLang="ko-KR" sz="2800" spc="-300" dirty="0">
              <a:ln>
                <a:solidFill>
                  <a:schemeClr val="accent1">
                    <a:alpha val="0"/>
                  </a:schemeClr>
                </a:solidFill>
              </a:ln>
              <a:latin typeface="+mj-ea"/>
              <a:ea typeface="나눔바른고딕" panose="020B0603020101020101"/>
            </a:endParaRPr>
          </a:p>
          <a:p>
            <a:pPr algn="ctr"/>
            <a:r>
              <a:rPr lang="ko-KR" altLang="en-US" sz="28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나눔바른고딕" panose="020B0603020101020101"/>
              </a:rPr>
              <a:t>김혜정 </a:t>
            </a:r>
            <a:r>
              <a:rPr lang="en-US" altLang="ko-KR" sz="28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나눔바른고딕" panose="020B0603020101020101"/>
              </a:rPr>
              <a:t>- </a:t>
            </a:r>
            <a:r>
              <a:rPr lang="en-US" altLang="ko-KR" sz="2800" spc="-3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나눔바른고딕" panose="020B0603020101020101"/>
              </a:rPr>
              <a:t>kkulppoberry</a:t>
            </a:r>
            <a:endParaRPr lang="en-US" altLang="ko-KR" sz="2800" spc="-300" dirty="0">
              <a:ln>
                <a:solidFill>
                  <a:schemeClr val="accent1">
                    <a:alpha val="0"/>
                  </a:schemeClr>
                </a:solidFill>
              </a:ln>
              <a:latin typeface="+mj-ea"/>
              <a:ea typeface="나눔바른고딕" panose="020B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523992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591610" y="3741637"/>
            <a:ext cx="7723468" cy="75222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6600" dirty="0">
                <a:solidFill>
                  <a:schemeClr val="bg2"/>
                </a:solidFill>
              </a:rPr>
              <a:t>Thank You </a:t>
            </a:r>
            <a:endParaRPr lang="ko-KR" altLang="en-US" sz="6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350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7093" y="1525130"/>
            <a:ext cx="2515753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ko-KR" sz="36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438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</a:t>
            </a:r>
            <a:endParaRPr lang="ko-KR" altLang="en-US" sz="3600" b="1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14385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43AFD9B5-372C-450C-9F00-6FF605F2B67C}"/>
              </a:ext>
            </a:extLst>
          </p:cNvPr>
          <p:cNvSpPr txBox="1"/>
          <p:nvPr/>
        </p:nvSpPr>
        <p:spPr>
          <a:xfrm>
            <a:off x="4653050" y="1438785"/>
            <a:ext cx="2514178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ko-KR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latin typeface="Yoon 윤고딕 530_TT" panose="02090603020101020101" pitchFamily="18" charset="-127"/>
                <a:ea typeface="나눔바른고딕" panose="020B0603020101020101"/>
              </a:rPr>
              <a:t>1  </a:t>
            </a:r>
            <a:r>
              <a:rPr lang="ko-KR" altLang="en-US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latin typeface="Yoon 윤고딕 530_TT" panose="02090603020101020101" pitchFamily="18" charset="-127"/>
                <a:ea typeface="나눔바른고딕" panose="020B0603020101020101"/>
              </a:rPr>
              <a:t>종합설계 개요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E61EDCD2-B5A0-4827-8C8F-5CD4AFE2933D}"/>
              </a:ext>
            </a:extLst>
          </p:cNvPr>
          <p:cNvSpPr txBox="1"/>
          <p:nvPr/>
        </p:nvSpPr>
        <p:spPr>
          <a:xfrm>
            <a:off x="4653049" y="2635789"/>
            <a:ext cx="2874057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ko-KR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latin typeface="Yoon 윤고딕 530_TT" panose="02090603020101020101" pitchFamily="18" charset="-127"/>
                <a:ea typeface="나눔바른고딕" panose="020B0603020101020101"/>
              </a:rPr>
              <a:t>3  </a:t>
            </a:r>
            <a:r>
              <a:rPr lang="ko-KR" altLang="en-US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latin typeface="Yoon 윤고딕 530_TT" panose="02090603020101020101" pitchFamily="18" charset="-127"/>
                <a:ea typeface="나눔바른고딕" panose="020B0603020101020101"/>
              </a:rPr>
              <a:t>시스템 시나리오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3D06BCBC-6F8D-4C2E-86A5-D137A63513A8}"/>
              </a:ext>
            </a:extLst>
          </p:cNvPr>
          <p:cNvSpPr txBox="1"/>
          <p:nvPr/>
        </p:nvSpPr>
        <p:spPr>
          <a:xfrm>
            <a:off x="4291238" y="3836103"/>
            <a:ext cx="2311668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latin typeface="Yoon 윤고딕 530_TT" panose="02090603020101020101" pitchFamily="18" charset="-127"/>
                <a:ea typeface="나눔바른고딕" panose="020B0603020101020101"/>
              </a:rPr>
              <a:t>5  </a:t>
            </a:r>
            <a:r>
              <a:rPr lang="ko-KR" altLang="en-US" sz="28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latin typeface="Yoon 윤고딕 530_TT" panose="02090603020101020101" pitchFamily="18" charset="-127"/>
                <a:ea typeface="나눔바른고딕" panose="020B0603020101020101"/>
              </a:rPr>
              <a:t>개발 현황</a:t>
            </a:r>
            <a:endParaRPr lang="ko-KR" altLang="en-US" sz="28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2">
                  <a:lumMod val="50000"/>
                </a:schemeClr>
              </a:solidFill>
              <a:latin typeface="Yoon 윤고딕 530_TT" panose="02090603020101020101" pitchFamily="18" charset="-127"/>
              <a:ea typeface="나눔바른고딕" panose="020B0603020101020101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CEED3D32-85C9-426B-B25D-7029759DAA13}"/>
              </a:ext>
            </a:extLst>
          </p:cNvPr>
          <p:cNvSpPr txBox="1"/>
          <p:nvPr/>
        </p:nvSpPr>
        <p:spPr>
          <a:xfrm>
            <a:off x="4365792" y="4423764"/>
            <a:ext cx="3168351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latin typeface="Yoon 윤고딕 530_TT" panose="02090603020101020101" pitchFamily="18" charset="-127"/>
                <a:ea typeface="나눔바른고딕" panose="020B0603020101020101"/>
              </a:rPr>
              <a:t>6  </a:t>
            </a:r>
            <a:r>
              <a:rPr lang="ko-KR" altLang="en-US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latin typeface="Yoon 윤고딕 530_TT" panose="02090603020101020101" pitchFamily="18" charset="-127"/>
                <a:ea typeface="나눔바른고딕" panose="020B0603020101020101"/>
              </a:rPr>
              <a:t>업무 분담 및 일정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90403F40-7F20-4438-A62E-D79B6FE5A73D}"/>
              </a:ext>
            </a:extLst>
          </p:cNvPr>
          <p:cNvSpPr txBox="1"/>
          <p:nvPr/>
        </p:nvSpPr>
        <p:spPr>
          <a:xfrm>
            <a:off x="4653050" y="2025628"/>
            <a:ext cx="2874057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ko-KR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latin typeface="Yoon 윤고딕 530_TT" panose="02090603020101020101" pitchFamily="18" charset="-127"/>
                <a:ea typeface="나눔바른고딕" panose="020B0603020101020101"/>
              </a:rPr>
              <a:t>2  </a:t>
            </a:r>
            <a:r>
              <a:rPr lang="ko-KR" altLang="en-US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latin typeface="Yoon 윤고딕 530_TT" panose="02090603020101020101" pitchFamily="18" charset="-127"/>
                <a:ea typeface="나눔바른고딕" panose="020B0603020101020101"/>
              </a:rPr>
              <a:t>시스템 구성도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6FE2E5E6-F48F-4242-B5AF-9EDA307C1892}"/>
              </a:ext>
            </a:extLst>
          </p:cNvPr>
          <p:cNvSpPr txBox="1"/>
          <p:nvPr/>
        </p:nvSpPr>
        <p:spPr>
          <a:xfrm>
            <a:off x="4650435" y="3232258"/>
            <a:ext cx="3444654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ko-KR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latin typeface="Yoon 윤고딕 530_TT" panose="02090603020101020101" pitchFamily="18" charset="-127"/>
                <a:ea typeface="나눔바른고딕" panose="020B0603020101020101"/>
              </a:rPr>
              <a:t>4  </a:t>
            </a:r>
            <a:r>
              <a:rPr lang="ko-KR" altLang="en-US" sz="28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latin typeface="Yoon 윤고딕 530_TT" panose="02090603020101020101" pitchFamily="18" charset="-127"/>
                <a:ea typeface="나눔바른고딕" panose="020B0603020101020101"/>
              </a:rPr>
              <a:t>개발 환경 </a:t>
            </a:r>
            <a:r>
              <a:rPr lang="ko-KR" altLang="en-US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latin typeface="Yoon 윤고딕 530_TT" panose="02090603020101020101" pitchFamily="18" charset="-127"/>
                <a:ea typeface="나눔바른고딕" panose="020B0603020101020101"/>
              </a:rPr>
              <a:t>및 </a:t>
            </a:r>
            <a:r>
              <a:rPr lang="ko-KR" altLang="en-US" sz="28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latin typeface="Yoon 윤고딕 530_TT" panose="02090603020101020101" pitchFamily="18" charset="-127"/>
                <a:ea typeface="나눔바른고딕" panose="020B0603020101020101"/>
              </a:rPr>
              <a:t>개발 방법 </a:t>
            </a:r>
            <a:endParaRPr lang="ko-KR" altLang="en-US" sz="28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2">
                  <a:lumMod val="50000"/>
                </a:schemeClr>
              </a:solidFill>
              <a:latin typeface="Yoon 윤고딕 530_TT" panose="02090603020101020101" pitchFamily="18" charset="-127"/>
              <a:ea typeface="나눔바른고딕" panose="020B0603020101020101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21067C8-5D25-46A4-807C-0BF97A922CB3}"/>
              </a:ext>
            </a:extLst>
          </p:cNvPr>
          <p:cNvSpPr txBox="1"/>
          <p:nvPr/>
        </p:nvSpPr>
        <p:spPr>
          <a:xfrm>
            <a:off x="4525077" y="4980550"/>
            <a:ext cx="3168352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latin typeface="Yoon 윤고딕 530_TT" panose="02090603020101020101" pitchFamily="18" charset="-127"/>
                <a:ea typeface="나눔바른고딕" panose="020B0603020101020101"/>
              </a:rPr>
              <a:t>7 </a:t>
            </a:r>
            <a:r>
              <a:rPr lang="en-US" altLang="ko-KR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latin typeface="+mn-ea"/>
              </a:rPr>
              <a:t> GitHub </a:t>
            </a:r>
            <a:r>
              <a:rPr lang="en-US" altLang="ko-KR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latin typeface="Yoon 윤고딕 530_TT" panose="02090603020101020101" pitchFamily="18" charset="-127"/>
                <a:ea typeface="나눔바른고딕" panose="020B0603020101020101"/>
              </a:rPr>
              <a:t>&amp; </a:t>
            </a:r>
            <a:r>
              <a:rPr lang="ko-KR" altLang="en-US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latin typeface="Yoon 윤고딕 530_TT" panose="02090603020101020101" pitchFamily="18" charset="-127"/>
                <a:ea typeface="나눔바른고딕" panose="020B0603020101020101"/>
              </a:rPr>
              <a:t>참고문헌</a:t>
            </a:r>
          </a:p>
        </p:txBody>
      </p:sp>
    </p:spTree>
    <p:extLst>
      <p:ext uri="{BB962C8B-B14F-4D97-AF65-F5344CB8AC3E}">
        <p14:creationId xmlns:p14="http://schemas.microsoft.com/office/powerpoint/2010/main" val="2224911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C13E34BB-EDF6-49FF-B35F-2213F2B025CC}"/>
              </a:ext>
            </a:extLst>
          </p:cNvPr>
          <p:cNvSpPr txBox="1"/>
          <p:nvPr/>
        </p:nvSpPr>
        <p:spPr>
          <a:xfrm>
            <a:off x="93921" y="209305"/>
            <a:ext cx="2514178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ko-KR" altLang="en-US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나눔바른고딕" panose="020B0603020101020101"/>
              </a:rPr>
              <a:t>지적사항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BBCFB883-E716-4D76-8F27-E93127032CE8}"/>
              </a:ext>
            </a:extLst>
          </p:cNvPr>
          <p:cNvSpPr txBox="1"/>
          <p:nvPr/>
        </p:nvSpPr>
        <p:spPr>
          <a:xfrm>
            <a:off x="755435" y="1606841"/>
            <a:ext cx="2227274" cy="36933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지난 지적사항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417412DE-43DE-49DA-975D-02D2AC2E2AD4}"/>
              </a:ext>
            </a:extLst>
          </p:cNvPr>
          <p:cNvSpPr txBox="1"/>
          <p:nvPr/>
        </p:nvSpPr>
        <p:spPr>
          <a:xfrm>
            <a:off x="2982709" y="1668396"/>
            <a:ext cx="6100038" cy="30777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시스템의 전문성을 위해 설비와 센서의 연동을 고려해볼 것</a:t>
            </a:r>
            <a:endParaRPr lang="en-US" altLang="ko-KR" sz="2000" b="1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33" name="직각 삼각형 32">
            <a:extLst>
              <a:ext uri="{FF2B5EF4-FFF2-40B4-BE49-F238E27FC236}">
                <a16:creationId xmlns:a16="http://schemas.microsoft.com/office/drawing/2014/main" xmlns="" id="{F119D99F-D126-4AE6-BBB3-F2768E4BC6EC}"/>
              </a:ext>
            </a:extLst>
          </p:cNvPr>
          <p:cNvSpPr/>
          <p:nvPr/>
        </p:nvSpPr>
        <p:spPr>
          <a:xfrm rot="16200000">
            <a:off x="2641612" y="1822430"/>
            <a:ext cx="125503" cy="87284"/>
          </a:xfrm>
          <a:prstGeom prst="rtTriangle">
            <a:avLst/>
          </a:prstGeom>
          <a:solidFill>
            <a:srgbClr val="102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FA301F8-6EF1-49FB-A377-437C0671F1DB}"/>
              </a:ext>
            </a:extLst>
          </p:cNvPr>
          <p:cNvSpPr txBox="1"/>
          <p:nvPr/>
        </p:nvSpPr>
        <p:spPr>
          <a:xfrm>
            <a:off x="700754" y="2938549"/>
            <a:ext cx="7868059" cy="2893100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marL="457182" indent="-457182" algn="just">
              <a:buFont typeface="Arial" panose="020B0604020202020204" pitchFamily="34" charset="0"/>
              <a:buChar char="•"/>
            </a:pPr>
            <a:r>
              <a:rPr lang="ko-KR" altLang="en-US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실제 공장설비와의 연동은 테스팅 과정에서 어려움이 있음</a:t>
            </a:r>
            <a:endParaRPr lang="en-US" altLang="ko-KR" sz="2800" b="1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marL="457182" indent="-457182" algn="just">
              <a:buFont typeface="Arial" panose="020B0604020202020204" pitchFamily="34" charset="0"/>
              <a:buChar char="•"/>
            </a:pPr>
            <a:r>
              <a:rPr lang="ko-KR" altLang="en-US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환경 관리를 위한 설비 추가 </a:t>
            </a:r>
            <a:endParaRPr lang="en-US" altLang="ko-KR" sz="2800" b="1" spc="-3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marL="457182" indent="-457182" algn="just">
              <a:buFont typeface="Arial" panose="020B0604020202020204" pitchFamily="34" charset="0"/>
              <a:buChar char="•"/>
            </a:pPr>
            <a:r>
              <a:rPr lang="ko-KR" altLang="en-US" sz="28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넓은 </a:t>
            </a:r>
            <a:r>
              <a:rPr lang="ko-KR" altLang="en-US" sz="28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커버리지가 장점인 </a:t>
            </a:r>
            <a:r>
              <a:rPr lang="en-US" altLang="ko-KR" sz="2800" b="1" spc="-3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LoRa</a:t>
            </a:r>
            <a:r>
              <a:rPr lang="en-US" altLang="ko-KR" sz="28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ko-KR" altLang="en-US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통신망을 이용해 </a:t>
            </a:r>
            <a:r>
              <a:rPr lang="ko-KR" altLang="en-US" sz="28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거리가 </a:t>
            </a:r>
            <a:r>
              <a:rPr lang="ko-KR" altLang="en-US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먼 작업장의 통합 관리 기능을 더 강화 </a:t>
            </a:r>
            <a:endParaRPr lang="en-US" altLang="ko-KR" sz="2800" b="1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ko-KR" sz="2800" b="1" spc="-3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LoRa</a:t>
            </a:r>
            <a:r>
              <a:rPr lang="en-US" altLang="ko-KR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ko-KR" altLang="en-US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전용 게이트웨이를</a:t>
            </a:r>
            <a:r>
              <a:rPr lang="en-US" altLang="ko-KR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ko-KR" altLang="en-US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설계</a:t>
            </a:r>
            <a:r>
              <a:rPr lang="en-US" altLang="ko-KR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</a:t>
            </a:r>
            <a:r>
              <a:rPr lang="ko-KR" altLang="en-US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클라우드에서 </a:t>
            </a:r>
            <a:r>
              <a:rPr lang="en-US" altLang="ko-KR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MQTT </a:t>
            </a:r>
            <a:r>
              <a:rPr lang="ko-KR" altLang="en-US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데이터를 </a:t>
            </a:r>
            <a:r>
              <a:rPr lang="ko-KR" altLang="en-US" sz="28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클라이언트들에게 </a:t>
            </a:r>
            <a:r>
              <a:rPr lang="ko-KR" altLang="en-US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전송하고 보관함</a:t>
            </a:r>
            <a:endParaRPr lang="en-US" altLang="ko-KR" sz="2800" b="1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endParaRPr lang="en-US" altLang="ko-KR" sz="2000" b="1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6654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C13E34BB-EDF6-49FF-B35F-2213F2B025CC}"/>
              </a:ext>
            </a:extLst>
          </p:cNvPr>
          <p:cNvSpPr txBox="1"/>
          <p:nvPr/>
        </p:nvSpPr>
        <p:spPr>
          <a:xfrm>
            <a:off x="93921" y="209305"/>
            <a:ext cx="2514178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ko-KR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나눔바른고딕" panose="020B0603020101020101"/>
              </a:rPr>
              <a:t>1  </a:t>
            </a:r>
            <a:r>
              <a:rPr lang="ko-KR" altLang="en-US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나눔바른고딕" panose="020B0603020101020101"/>
              </a:rPr>
              <a:t>종합설계 개요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FCE5ADC-FC0C-4A5C-873A-D66832FE5B57}"/>
              </a:ext>
            </a:extLst>
          </p:cNvPr>
          <p:cNvSpPr txBox="1"/>
          <p:nvPr/>
        </p:nvSpPr>
        <p:spPr>
          <a:xfrm>
            <a:off x="1434825" y="4960167"/>
            <a:ext cx="8391628" cy="1231106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저전력 통신인 </a:t>
            </a:r>
            <a:r>
              <a:rPr lang="en-US" altLang="ko-KR" sz="20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MQTT, </a:t>
            </a:r>
            <a:r>
              <a:rPr lang="en-US" altLang="ko-KR" sz="2000" spc="-3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LoRa</a:t>
            </a:r>
            <a:r>
              <a:rPr lang="ko-KR" altLang="en-US" sz="20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를 사용해 센서모듈의 지속성을 증가</a:t>
            </a:r>
            <a:endParaRPr lang="en-US" altLang="ko-KR" sz="2000" spc="-3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분산 </a:t>
            </a:r>
            <a:r>
              <a:rPr lang="ko-KR" altLang="en-US" sz="2000" spc="-3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클라우드</a:t>
            </a:r>
            <a:r>
              <a:rPr lang="ko-KR" altLang="en-US" sz="20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서버 사용으로 시스템 문제시 실시간 대응 가능 </a:t>
            </a:r>
            <a:endParaRPr lang="en-US" altLang="ko-KR" sz="2000" spc="-3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작업장 별 공간상태를 한눈에 볼 수 있는 웹 어플리케이션 제공으로 편의성 증대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작업장 마다 </a:t>
            </a:r>
            <a:r>
              <a:rPr lang="en-US" altLang="ko-KR" sz="20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AP</a:t>
            </a:r>
            <a:r>
              <a:rPr lang="ko-KR" altLang="en-US" sz="20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를 </a:t>
            </a:r>
            <a:r>
              <a:rPr lang="ko-KR" altLang="en-US" sz="20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설치하지 않아도 되는 </a:t>
            </a:r>
            <a:r>
              <a:rPr lang="en-US" altLang="ko-KR" sz="2000" spc="-3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LoRa</a:t>
            </a:r>
            <a:r>
              <a:rPr lang="ko-KR" altLang="en-US" sz="20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사용으로 가격 경쟁력 확보 </a:t>
            </a:r>
            <a:endParaRPr lang="en-US" altLang="ko-KR" sz="2000" spc="-3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A5C9128-9A70-444C-9F97-28F84DC71FF3}"/>
              </a:ext>
            </a:extLst>
          </p:cNvPr>
          <p:cNvSpPr txBox="1"/>
          <p:nvPr/>
        </p:nvSpPr>
        <p:spPr>
          <a:xfrm>
            <a:off x="405324" y="1402045"/>
            <a:ext cx="2227274" cy="36933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연구개발 배경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B8C3E81-8D6D-4D6D-938A-6BC53E7E7446}"/>
              </a:ext>
            </a:extLst>
          </p:cNvPr>
          <p:cNvSpPr txBox="1"/>
          <p:nvPr/>
        </p:nvSpPr>
        <p:spPr>
          <a:xfrm>
            <a:off x="405324" y="2459743"/>
            <a:ext cx="2227274" cy="36933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연구개발 목표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E413A96-F8A6-49E0-B5BE-F46217A84955}"/>
              </a:ext>
            </a:extLst>
          </p:cNvPr>
          <p:cNvSpPr txBox="1"/>
          <p:nvPr/>
        </p:nvSpPr>
        <p:spPr>
          <a:xfrm>
            <a:off x="423528" y="4435135"/>
            <a:ext cx="2227274" cy="36933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연구개발  효과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81BA7FC2-C1F7-4302-8491-02CF8D437EAC}"/>
              </a:ext>
            </a:extLst>
          </p:cNvPr>
          <p:cNvSpPr/>
          <p:nvPr/>
        </p:nvSpPr>
        <p:spPr>
          <a:xfrm>
            <a:off x="1434825" y="2952424"/>
            <a:ext cx="708967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2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통신 양이 많은 데이터를 안정적으로 송수신하는 프로토콜</a:t>
            </a:r>
            <a:r>
              <a:rPr lang="en-US" altLang="ko-KR" sz="22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</a:t>
            </a:r>
            <a:r>
              <a:rPr lang="en-US" altLang="ko-KR" sz="22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MQTT)</a:t>
            </a:r>
            <a:r>
              <a:rPr lang="ko-KR" altLang="en-US" sz="22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과 저전력의 넓은 커버리지 기능을 보유한  통신망</a:t>
            </a:r>
            <a:r>
              <a:rPr lang="en-US" altLang="ko-KR" sz="22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</a:t>
            </a:r>
            <a:r>
              <a:rPr lang="en-US" altLang="ko-KR" sz="2200" spc="-3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LoRa</a:t>
            </a:r>
            <a:r>
              <a:rPr lang="en-US" altLang="ko-KR" sz="22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), </a:t>
            </a:r>
            <a:r>
              <a:rPr lang="ko-KR" altLang="en-US" sz="22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어디서나 접속이 자유로운 서버</a:t>
            </a:r>
            <a:r>
              <a:rPr lang="en-US" altLang="ko-KR" sz="22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(Cloud)</a:t>
            </a:r>
            <a:r>
              <a:rPr lang="ko-KR" altLang="en-US" sz="22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의  융합으로 효율적인 모니터링 시스템 모델을 개발한다</a:t>
            </a:r>
            <a:r>
              <a:rPr lang="en-US" altLang="ko-KR" sz="22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</a:t>
            </a:r>
            <a:endParaRPr lang="en-US" altLang="ko-KR" sz="2200" spc="-3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B5B34BE2-4ABC-47C2-8D06-6891BEA8E4CD}"/>
              </a:ext>
            </a:extLst>
          </p:cNvPr>
          <p:cNvSpPr txBox="1"/>
          <p:nvPr/>
        </p:nvSpPr>
        <p:spPr>
          <a:xfrm>
            <a:off x="2481616" y="1402045"/>
            <a:ext cx="8391628" cy="61555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ko-KR" altLang="en-US" sz="20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공장 노동자들의 현장 작업 시 쾌적하고 안전한 환경을 제공하기 위한 </a:t>
            </a:r>
            <a:r>
              <a:rPr lang="en-US" altLang="ko-KR" sz="20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endParaRPr lang="en-US" altLang="ko-KR" sz="2000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sz="20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공장 </a:t>
            </a:r>
            <a:r>
              <a:rPr lang="ko-KR" altLang="en-US" sz="20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안의 여러 작업환경을 통합적으로 관리하는 시스템이 </a:t>
            </a:r>
            <a:r>
              <a:rPr lang="ko-KR" altLang="en-US" sz="20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필요</a:t>
            </a:r>
            <a:endParaRPr lang="ko-KR" altLang="en-US" sz="2000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20" name="직각 삼각형 19">
            <a:extLst>
              <a:ext uri="{FF2B5EF4-FFF2-40B4-BE49-F238E27FC236}">
                <a16:creationId xmlns:a16="http://schemas.microsoft.com/office/drawing/2014/main" xmlns="" id="{DAF6213E-B169-4ECD-9602-3E520863DDC5}"/>
              </a:ext>
            </a:extLst>
          </p:cNvPr>
          <p:cNvSpPr/>
          <p:nvPr/>
        </p:nvSpPr>
        <p:spPr>
          <a:xfrm rot="16200000">
            <a:off x="2290120" y="1594084"/>
            <a:ext cx="125503" cy="87284"/>
          </a:xfrm>
          <a:prstGeom prst="rtTriangle">
            <a:avLst/>
          </a:prstGeom>
          <a:solidFill>
            <a:srgbClr val="102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각 삼각형 20">
            <a:extLst>
              <a:ext uri="{FF2B5EF4-FFF2-40B4-BE49-F238E27FC236}">
                <a16:creationId xmlns:a16="http://schemas.microsoft.com/office/drawing/2014/main" xmlns="" id="{B24E4D7E-5E4C-47BD-A206-185CDD448338}"/>
              </a:ext>
            </a:extLst>
          </p:cNvPr>
          <p:cNvSpPr/>
          <p:nvPr/>
        </p:nvSpPr>
        <p:spPr>
          <a:xfrm rot="16200000">
            <a:off x="2271615" y="2645894"/>
            <a:ext cx="125503" cy="87284"/>
          </a:xfrm>
          <a:prstGeom prst="rtTriangle">
            <a:avLst/>
          </a:prstGeom>
          <a:solidFill>
            <a:srgbClr val="102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각 삼각형 21">
            <a:extLst>
              <a:ext uri="{FF2B5EF4-FFF2-40B4-BE49-F238E27FC236}">
                <a16:creationId xmlns:a16="http://schemas.microsoft.com/office/drawing/2014/main" xmlns="" id="{F4DC32FA-2EA5-4C1A-95D9-0FE3A3B2F166}"/>
              </a:ext>
            </a:extLst>
          </p:cNvPr>
          <p:cNvSpPr/>
          <p:nvPr/>
        </p:nvSpPr>
        <p:spPr>
          <a:xfrm rot="16200000">
            <a:off x="2294214" y="4666773"/>
            <a:ext cx="125503" cy="87284"/>
          </a:xfrm>
          <a:prstGeom prst="rtTriangle">
            <a:avLst/>
          </a:prstGeom>
          <a:solidFill>
            <a:srgbClr val="102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786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C13E34BB-EDF6-49FF-B35F-2213F2B025CC}"/>
              </a:ext>
            </a:extLst>
          </p:cNvPr>
          <p:cNvSpPr txBox="1"/>
          <p:nvPr/>
        </p:nvSpPr>
        <p:spPr>
          <a:xfrm>
            <a:off x="93921" y="209305"/>
            <a:ext cx="2514178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ko-KR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나눔바른고딕" panose="020B0603020101020101"/>
              </a:rPr>
              <a:t>2  </a:t>
            </a:r>
            <a:r>
              <a:rPr lang="ko-KR" altLang="en-US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나눔바른고딕" panose="020B0603020101020101"/>
              </a:rPr>
              <a:t>시스템 구성도</a:t>
            </a:r>
          </a:p>
        </p:txBody>
      </p:sp>
      <p:sp>
        <p:nvSpPr>
          <p:cNvPr id="38" name="구름 37">
            <a:extLst>
              <a:ext uri="{FF2B5EF4-FFF2-40B4-BE49-F238E27FC236}">
                <a16:creationId xmlns:a16="http://schemas.microsoft.com/office/drawing/2014/main" xmlns="" id="{BFF62C40-D56B-49F0-AA4C-BB5E83829B7B}"/>
              </a:ext>
            </a:extLst>
          </p:cNvPr>
          <p:cNvSpPr/>
          <p:nvPr/>
        </p:nvSpPr>
        <p:spPr>
          <a:xfrm rot="247795">
            <a:off x="1872875" y="3971735"/>
            <a:ext cx="2468298" cy="159269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b="1" dirty="0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4F318729-A1B8-4D8B-9E61-D5968ECFAA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322" y="4659692"/>
            <a:ext cx="614679" cy="614679"/>
          </a:xfrm>
          <a:prstGeom prst="rect">
            <a:avLst/>
          </a:prstGeom>
        </p:spPr>
      </p:pic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xmlns="" id="{BCBBC160-1C84-4EB8-89EA-10412DEEE4D6}"/>
              </a:ext>
            </a:extLst>
          </p:cNvPr>
          <p:cNvSpPr/>
          <p:nvPr/>
        </p:nvSpPr>
        <p:spPr>
          <a:xfrm>
            <a:off x="6688355" y="5267855"/>
            <a:ext cx="1358484" cy="38893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Lora Module</a:t>
            </a:r>
            <a:endParaRPr lang="ko-KR" altLang="en-US" sz="16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3A226825-C910-4C58-B249-87B8A986955C}"/>
              </a:ext>
            </a:extLst>
          </p:cNvPr>
          <p:cNvSpPr/>
          <p:nvPr/>
        </p:nvSpPr>
        <p:spPr>
          <a:xfrm>
            <a:off x="6174236" y="4650614"/>
            <a:ext cx="2358939" cy="162680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19B91D8C-2162-457F-98EC-DE6B2798AEB9}"/>
              </a:ext>
            </a:extLst>
          </p:cNvPr>
          <p:cNvSpPr txBox="1"/>
          <p:nvPr/>
        </p:nvSpPr>
        <p:spPr>
          <a:xfrm>
            <a:off x="6677412" y="6112181"/>
            <a:ext cx="1358484" cy="338554"/>
          </a:xfrm>
          <a:prstGeom prst="rect">
            <a:avLst/>
          </a:prstGeom>
          <a:solidFill>
            <a:srgbClr val="F3F3F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Lora gateway</a:t>
            </a:r>
            <a:endParaRPr lang="ko-KR" altLang="en-US" sz="1600" b="1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198FB295-019C-4A8B-BAD5-3DE05BB2EEE4}"/>
              </a:ext>
            </a:extLst>
          </p:cNvPr>
          <p:cNvSpPr/>
          <p:nvPr/>
        </p:nvSpPr>
        <p:spPr>
          <a:xfrm>
            <a:off x="6732975" y="5712785"/>
            <a:ext cx="1247359" cy="338555"/>
          </a:xfrm>
          <a:prstGeom prst="rect">
            <a:avLst/>
          </a:prstGeom>
          <a:ln>
            <a:solidFill>
              <a:srgbClr val="102B4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Raspberry Pi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28E078A1-048A-4E8F-8DB3-55B9990CE568}"/>
              </a:ext>
            </a:extLst>
          </p:cNvPr>
          <p:cNvSpPr txBox="1"/>
          <p:nvPr/>
        </p:nvSpPr>
        <p:spPr>
          <a:xfrm>
            <a:off x="2470550" y="5610057"/>
            <a:ext cx="1507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Network Server</a:t>
            </a:r>
            <a:endParaRPr lang="ko-KR" altLang="en-US" sz="1600" b="1" dirty="0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xmlns="" id="{4F44C0D8-61FF-4097-A6AB-EDF843CA8A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033" y="4383294"/>
            <a:ext cx="241099" cy="241099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91BE10F5-AFB2-4B57-B336-51851C162A3B}"/>
              </a:ext>
            </a:extLst>
          </p:cNvPr>
          <p:cNvSpPr txBox="1"/>
          <p:nvPr/>
        </p:nvSpPr>
        <p:spPr>
          <a:xfrm>
            <a:off x="2211783" y="4306088"/>
            <a:ext cx="1826408" cy="110799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AWS</a:t>
            </a:r>
            <a:r>
              <a:rPr lang="ko-KR" altLang="en-US" b="1" dirty="0"/>
              <a:t> </a:t>
            </a:r>
            <a:r>
              <a:rPr lang="en-US" altLang="ko-KR" b="1" dirty="0"/>
              <a:t>IOT</a:t>
            </a:r>
            <a:r>
              <a:rPr lang="ko-KR" altLang="en-US" b="1" dirty="0"/>
              <a:t> </a:t>
            </a:r>
            <a:r>
              <a:rPr lang="en-US" altLang="ko-KR" b="1" dirty="0"/>
              <a:t>cloud</a:t>
            </a:r>
          </a:p>
          <a:p>
            <a:pPr marL="171450" indent="-171450" algn="ctr">
              <a:buFontTx/>
              <a:buChar char="-"/>
            </a:pPr>
            <a:r>
              <a:rPr lang="en-US" altLang="ko-KR" b="1" dirty="0"/>
              <a:t>MQTT broker</a:t>
            </a:r>
          </a:p>
          <a:p>
            <a:pPr marL="171450" indent="-171450" algn="ctr">
              <a:buFontTx/>
              <a:buChar char="-"/>
            </a:pPr>
            <a:r>
              <a:rPr lang="en-US" altLang="ko-KR" b="1" dirty="0"/>
              <a:t>Database</a:t>
            </a:r>
          </a:p>
          <a:p>
            <a:pPr marL="171450" indent="-171450" algn="ctr">
              <a:buFontTx/>
              <a:buChar char="-"/>
            </a:pPr>
            <a:endParaRPr lang="en-US" altLang="ko-KR" sz="12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44CC8EC5-6C41-47BA-B7C5-D042A2CCB44B}"/>
              </a:ext>
            </a:extLst>
          </p:cNvPr>
          <p:cNvSpPr txBox="1"/>
          <p:nvPr/>
        </p:nvSpPr>
        <p:spPr>
          <a:xfrm>
            <a:off x="7396566" y="3512264"/>
            <a:ext cx="921467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err="1"/>
              <a:t>LoRa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 </a:t>
            </a:r>
            <a:endParaRPr lang="en-US" altLang="ko-KR" sz="1800" b="1" dirty="0"/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xmlns="" id="{CD36A849-E2F6-4957-A673-EF0C0EB4C7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608" y="1741116"/>
            <a:ext cx="241099" cy="241099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B333C549-2210-402E-8A0D-679DA66DA7F9}"/>
              </a:ext>
            </a:extLst>
          </p:cNvPr>
          <p:cNvSpPr txBox="1"/>
          <p:nvPr/>
        </p:nvSpPr>
        <p:spPr>
          <a:xfrm>
            <a:off x="4572671" y="5196811"/>
            <a:ext cx="921467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/>
              <a:t>MQTT </a:t>
            </a:r>
          </a:p>
          <a:p>
            <a:pPr algn="ctr"/>
            <a:r>
              <a:rPr lang="en-US" altLang="ko-KR" sz="1800" b="1" dirty="0"/>
              <a:t>/</a:t>
            </a:r>
            <a:r>
              <a:rPr lang="en-US" altLang="ko-KR" sz="1800" b="1" dirty="0" err="1"/>
              <a:t>WiFi</a:t>
            </a:r>
            <a:r>
              <a:rPr lang="ko-KR" altLang="en-US" sz="1800" b="1" dirty="0"/>
              <a:t> </a:t>
            </a:r>
            <a:endParaRPr lang="en-US" altLang="ko-KR" sz="18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36DB914-F851-4AA7-B7AC-84C68C92AC50}"/>
              </a:ext>
            </a:extLst>
          </p:cNvPr>
          <p:cNvSpPr txBox="1"/>
          <p:nvPr/>
        </p:nvSpPr>
        <p:spPr>
          <a:xfrm>
            <a:off x="890276" y="3512264"/>
            <a:ext cx="921467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/>
              <a:t>MQTT</a:t>
            </a:r>
          </a:p>
          <a:p>
            <a:pPr algn="ctr"/>
            <a:r>
              <a:rPr lang="en-US" altLang="ko-KR" sz="1800" b="1" dirty="0"/>
              <a:t>/</a:t>
            </a:r>
            <a:r>
              <a:rPr lang="en-US" altLang="ko-KR" sz="1800" b="1" dirty="0" err="1"/>
              <a:t>WiFi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 </a:t>
            </a:r>
            <a:endParaRPr lang="en-US" altLang="ko-KR" sz="1800" b="1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51AA8017-071A-4384-AB3B-948383F3E4A6}"/>
              </a:ext>
            </a:extLst>
          </p:cNvPr>
          <p:cNvSpPr/>
          <p:nvPr/>
        </p:nvSpPr>
        <p:spPr>
          <a:xfrm>
            <a:off x="404105" y="1975212"/>
            <a:ext cx="1507194" cy="89247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DE9749D9-F232-4ED5-8AE9-CEEFE7A0FAD2}"/>
              </a:ext>
            </a:extLst>
          </p:cNvPr>
          <p:cNvSpPr txBox="1"/>
          <p:nvPr/>
        </p:nvSpPr>
        <p:spPr>
          <a:xfrm>
            <a:off x="576907" y="1812938"/>
            <a:ext cx="1114534" cy="338554"/>
          </a:xfrm>
          <a:prstGeom prst="rect">
            <a:avLst/>
          </a:prstGeom>
          <a:solidFill>
            <a:srgbClr val="F3F3F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Web Client</a:t>
            </a:r>
            <a:endParaRPr lang="ko-KR" altLang="en-US" sz="16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D0CEDA1E-B845-4A86-AF24-8C03CB59D30C}"/>
              </a:ext>
            </a:extLst>
          </p:cNvPr>
          <p:cNvSpPr txBox="1"/>
          <p:nvPr/>
        </p:nvSpPr>
        <p:spPr>
          <a:xfrm>
            <a:off x="382396" y="2129021"/>
            <a:ext cx="15446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- </a:t>
            </a:r>
            <a:r>
              <a:rPr lang="ko-KR" altLang="en-US" sz="1400" b="1" dirty="0"/>
              <a:t>모니터링시스템 </a:t>
            </a:r>
            <a:endParaRPr lang="en-US" altLang="ko-KR" sz="1400" b="1" dirty="0"/>
          </a:p>
          <a:p>
            <a:pPr marL="171450" indent="-171450" algn="ctr">
              <a:buFontTx/>
              <a:buChar char="-"/>
            </a:pPr>
            <a:r>
              <a:rPr lang="en-US" altLang="ko-KR" sz="1400" b="1" dirty="0" smtClean="0"/>
              <a:t>Spring</a:t>
            </a:r>
          </a:p>
          <a:p>
            <a:pPr marL="171450" indent="-171450" algn="ctr">
              <a:buFontTx/>
              <a:buChar char="-"/>
            </a:pPr>
            <a:r>
              <a:rPr lang="en-US" altLang="ko-KR" sz="1400" b="1" dirty="0" smtClean="0"/>
              <a:t>Framework</a:t>
            </a:r>
            <a:endParaRPr lang="ko-KR" altLang="en-US" sz="1400" b="1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5DD90757-05EF-4105-B5BA-0F552DE4F082}"/>
              </a:ext>
            </a:extLst>
          </p:cNvPr>
          <p:cNvSpPr/>
          <p:nvPr/>
        </p:nvSpPr>
        <p:spPr>
          <a:xfrm>
            <a:off x="2725507" y="1460639"/>
            <a:ext cx="1229070" cy="965869"/>
          </a:xfrm>
          <a:prstGeom prst="rect">
            <a:avLst/>
          </a:prstGeom>
          <a:ln>
            <a:solidFill>
              <a:srgbClr val="102B4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0A318A80-E340-4BC1-836B-890CB8D29484}"/>
              </a:ext>
            </a:extLst>
          </p:cNvPr>
          <p:cNvSpPr txBox="1"/>
          <p:nvPr/>
        </p:nvSpPr>
        <p:spPr>
          <a:xfrm>
            <a:off x="2669692" y="1595887"/>
            <a:ext cx="1357817" cy="73866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/>
              <a:t>온습도</a:t>
            </a:r>
            <a:r>
              <a:rPr lang="ko-KR" altLang="en-US" sz="1400" b="1" dirty="0"/>
              <a:t> 센서</a:t>
            </a:r>
            <a:endParaRPr lang="en-US" altLang="ko-KR" sz="1400" b="1" dirty="0"/>
          </a:p>
          <a:p>
            <a:pPr algn="ctr"/>
            <a:r>
              <a:rPr lang="en-US" altLang="ko-KR" sz="1400" b="1" dirty="0"/>
              <a:t>Co2 </a:t>
            </a:r>
            <a:r>
              <a:rPr lang="ko-KR" altLang="en-US" sz="1400" b="1" dirty="0"/>
              <a:t>센서</a:t>
            </a:r>
            <a:endParaRPr lang="en-US" altLang="ko-KR" sz="1400" b="1" dirty="0"/>
          </a:p>
          <a:p>
            <a:pPr algn="ctr"/>
            <a:r>
              <a:rPr lang="ko-KR" altLang="en-US" sz="1400" b="1" dirty="0"/>
              <a:t>유해가스 센서</a:t>
            </a:r>
            <a:endParaRPr lang="en-US" altLang="ko-KR" sz="1400" b="1" dirty="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xmlns="" id="{8D8AF4DF-7E70-4B9B-95DE-1C6CF7031C47}"/>
              </a:ext>
            </a:extLst>
          </p:cNvPr>
          <p:cNvSpPr/>
          <p:nvPr/>
        </p:nvSpPr>
        <p:spPr>
          <a:xfrm>
            <a:off x="2685285" y="2441403"/>
            <a:ext cx="2703751" cy="35180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Lora Module</a:t>
            </a:r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249DDCB1-B415-41BC-8A87-0B31886608DF}"/>
              </a:ext>
            </a:extLst>
          </p:cNvPr>
          <p:cNvSpPr/>
          <p:nvPr/>
        </p:nvSpPr>
        <p:spPr>
          <a:xfrm>
            <a:off x="2465387" y="1247943"/>
            <a:ext cx="3108439" cy="162680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F2C9476A-4ACC-4565-9710-F418CDD17615}"/>
              </a:ext>
            </a:extLst>
          </p:cNvPr>
          <p:cNvSpPr/>
          <p:nvPr/>
        </p:nvSpPr>
        <p:spPr>
          <a:xfrm>
            <a:off x="3986573" y="1906587"/>
            <a:ext cx="1402464" cy="521921"/>
          </a:xfrm>
          <a:prstGeom prst="rect">
            <a:avLst/>
          </a:prstGeom>
          <a:ln>
            <a:solidFill>
              <a:srgbClr val="102B4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A5A93778-A585-4E44-A45F-FBA106F7AD30}"/>
              </a:ext>
            </a:extLst>
          </p:cNvPr>
          <p:cNvSpPr txBox="1"/>
          <p:nvPr/>
        </p:nvSpPr>
        <p:spPr>
          <a:xfrm>
            <a:off x="3926125" y="1877293"/>
            <a:ext cx="1504616" cy="584775"/>
          </a:xfrm>
          <a:prstGeom prst="rect">
            <a:avLst/>
          </a:prstGeom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Warning Light</a:t>
            </a:r>
          </a:p>
          <a:p>
            <a:pPr algn="ctr"/>
            <a:r>
              <a:rPr lang="en-US" altLang="ko-KR" sz="1600" b="1" dirty="0"/>
              <a:t>Alarm sound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F1F2F26C-17DB-4061-B753-01B0B282A0AD}"/>
              </a:ext>
            </a:extLst>
          </p:cNvPr>
          <p:cNvSpPr/>
          <p:nvPr/>
        </p:nvSpPr>
        <p:spPr>
          <a:xfrm>
            <a:off x="3992272" y="1454400"/>
            <a:ext cx="1402465" cy="418186"/>
          </a:xfrm>
          <a:prstGeom prst="rect">
            <a:avLst/>
          </a:prstGeom>
          <a:ln>
            <a:solidFill>
              <a:srgbClr val="102B4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818E4CF2-BD87-4698-BDB9-C54960D56AC3}"/>
              </a:ext>
            </a:extLst>
          </p:cNvPr>
          <p:cNvSpPr txBox="1"/>
          <p:nvPr/>
        </p:nvSpPr>
        <p:spPr>
          <a:xfrm>
            <a:off x="3975102" y="1477622"/>
            <a:ext cx="138206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/>
              <a:t>Cooling FAN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2234E171-FD43-45A4-8AC9-358F7703955F}"/>
              </a:ext>
            </a:extLst>
          </p:cNvPr>
          <p:cNvSpPr txBox="1"/>
          <p:nvPr/>
        </p:nvSpPr>
        <p:spPr>
          <a:xfrm>
            <a:off x="2495700" y="1085733"/>
            <a:ext cx="961049" cy="307777"/>
          </a:xfrm>
          <a:prstGeom prst="rect">
            <a:avLst/>
          </a:prstGeom>
          <a:solidFill>
            <a:srgbClr val="F3F3F3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작업장</a:t>
            </a:r>
            <a:r>
              <a:rPr lang="en-US" altLang="ko-KR" sz="1400" dirty="0"/>
              <a:t>#1</a:t>
            </a:r>
            <a:endParaRPr lang="ko-KR" altLang="en-US" sz="1400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9B20E667-1501-43BF-A335-6899294EBB15}"/>
              </a:ext>
            </a:extLst>
          </p:cNvPr>
          <p:cNvSpPr/>
          <p:nvPr/>
        </p:nvSpPr>
        <p:spPr>
          <a:xfrm>
            <a:off x="5649157" y="1247943"/>
            <a:ext cx="1399836" cy="162680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2294051D-E5BD-498A-864B-5FD9CD9DB07C}"/>
              </a:ext>
            </a:extLst>
          </p:cNvPr>
          <p:cNvSpPr txBox="1"/>
          <p:nvPr/>
        </p:nvSpPr>
        <p:spPr>
          <a:xfrm>
            <a:off x="5679469" y="1085733"/>
            <a:ext cx="936709" cy="307777"/>
          </a:xfrm>
          <a:prstGeom prst="rect">
            <a:avLst/>
          </a:prstGeom>
          <a:solidFill>
            <a:srgbClr val="F3F3F3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작업장</a:t>
            </a:r>
            <a:r>
              <a:rPr lang="en-US" altLang="ko-KR" sz="1400" dirty="0"/>
              <a:t>#2</a:t>
            </a:r>
            <a:endParaRPr lang="ko-KR" altLang="en-US" sz="1400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3863F6A2-6B3C-4AF5-A86D-413559B02232}"/>
              </a:ext>
            </a:extLst>
          </p:cNvPr>
          <p:cNvSpPr/>
          <p:nvPr/>
        </p:nvSpPr>
        <p:spPr>
          <a:xfrm>
            <a:off x="7154636" y="1239621"/>
            <a:ext cx="1399836" cy="162680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9B5472CB-5867-4952-A504-A51FBFA82586}"/>
              </a:ext>
            </a:extLst>
          </p:cNvPr>
          <p:cNvSpPr txBox="1"/>
          <p:nvPr/>
        </p:nvSpPr>
        <p:spPr>
          <a:xfrm>
            <a:off x="7270499" y="1095072"/>
            <a:ext cx="961049" cy="307777"/>
          </a:xfrm>
          <a:prstGeom prst="rect">
            <a:avLst/>
          </a:prstGeom>
          <a:solidFill>
            <a:srgbClr val="F3F3F3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작업장</a:t>
            </a:r>
            <a:r>
              <a:rPr lang="en-US" altLang="ko-KR" sz="1400" dirty="0"/>
              <a:t>#3</a:t>
            </a:r>
            <a:endParaRPr lang="ko-KR" altLang="en-US" sz="1400" dirty="0"/>
          </a:p>
        </p:txBody>
      </p:sp>
      <p:sp>
        <p:nvSpPr>
          <p:cNvPr id="105" name="화살표: 왼쪽/오른쪽 104">
            <a:extLst>
              <a:ext uri="{FF2B5EF4-FFF2-40B4-BE49-F238E27FC236}">
                <a16:creationId xmlns:a16="http://schemas.microsoft.com/office/drawing/2014/main" xmlns="" id="{B2FD99DA-FE85-4E03-875F-36262CC26EA9}"/>
              </a:ext>
            </a:extLst>
          </p:cNvPr>
          <p:cNvSpPr/>
          <p:nvPr/>
        </p:nvSpPr>
        <p:spPr>
          <a:xfrm rot="2522043">
            <a:off x="1380031" y="3367746"/>
            <a:ext cx="1101961" cy="306201"/>
          </a:xfrm>
          <a:prstGeom prst="leftRightArrow">
            <a:avLst/>
          </a:prstGeom>
          <a:ln>
            <a:solidFill>
              <a:srgbClr val="102B4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화살표: 왼쪽/오른쪽 105">
            <a:extLst>
              <a:ext uri="{FF2B5EF4-FFF2-40B4-BE49-F238E27FC236}">
                <a16:creationId xmlns:a16="http://schemas.microsoft.com/office/drawing/2014/main" xmlns="" id="{0B04C580-187D-4BF0-8925-60F6FF38A8E1}"/>
              </a:ext>
            </a:extLst>
          </p:cNvPr>
          <p:cNvSpPr/>
          <p:nvPr/>
        </p:nvSpPr>
        <p:spPr>
          <a:xfrm rot="787049">
            <a:off x="4549158" y="4769560"/>
            <a:ext cx="1101961" cy="306201"/>
          </a:xfrm>
          <a:prstGeom prst="leftRightArrow">
            <a:avLst/>
          </a:prstGeom>
          <a:ln>
            <a:solidFill>
              <a:srgbClr val="102B4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화살표: 왼쪽/오른쪽 106">
            <a:extLst>
              <a:ext uri="{FF2B5EF4-FFF2-40B4-BE49-F238E27FC236}">
                <a16:creationId xmlns:a16="http://schemas.microsoft.com/office/drawing/2014/main" xmlns="" id="{C71D9140-0C55-4372-83AA-BD290239F735}"/>
              </a:ext>
            </a:extLst>
          </p:cNvPr>
          <p:cNvSpPr/>
          <p:nvPr/>
        </p:nvSpPr>
        <p:spPr>
          <a:xfrm rot="5400000">
            <a:off x="6775432" y="3559649"/>
            <a:ext cx="1107826" cy="306201"/>
          </a:xfrm>
          <a:prstGeom prst="leftRightArrow">
            <a:avLst/>
          </a:prstGeom>
          <a:ln>
            <a:solidFill>
              <a:srgbClr val="102B4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64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C13E34BB-EDF6-49FF-B35F-2213F2B025CC}"/>
              </a:ext>
            </a:extLst>
          </p:cNvPr>
          <p:cNvSpPr txBox="1"/>
          <p:nvPr/>
        </p:nvSpPr>
        <p:spPr>
          <a:xfrm>
            <a:off x="93920" y="209305"/>
            <a:ext cx="2835785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ko-KR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나눔바른고딕" panose="020B0603020101020101"/>
              </a:rPr>
              <a:t>3  </a:t>
            </a:r>
            <a:r>
              <a:rPr lang="ko-KR" altLang="en-US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나눔바른고딕" panose="020B0603020101020101"/>
              </a:rPr>
              <a:t>시스템 시나리오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04EBDA33-C264-4F5C-A52F-1151E2584D0F}"/>
              </a:ext>
            </a:extLst>
          </p:cNvPr>
          <p:cNvSpPr txBox="1"/>
          <p:nvPr/>
        </p:nvSpPr>
        <p:spPr>
          <a:xfrm>
            <a:off x="227968" y="3358455"/>
            <a:ext cx="1588325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1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Lora</a:t>
            </a:r>
            <a:r>
              <a:rPr lang="ko-KR" altLang="en-US" sz="1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1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End node</a:t>
            </a:r>
            <a:r>
              <a:rPr lang="ko-KR" altLang="en-US" sz="1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endParaRPr lang="en-US" altLang="ko-KR" sz="1800" b="1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algn="ctr"/>
            <a:r>
              <a:rPr lang="en-US" altLang="ko-KR" sz="1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</a:t>
            </a:r>
            <a:r>
              <a:rPr lang="ko-KR" altLang="en-US" sz="1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센서</a:t>
            </a:r>
            <a:r>
              <a:rPr lang="en-US" altLang="ko-KR" sz="1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sz="1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설비</a:t>
            </a:r>
            <a:r>
              <a:rPr lang="en-US" altLang="ko-KR" sz="1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  <a:endParaRPr lang="ko-KR" altLang="en-US" sz="1800" b="1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8C702CA5-2B7D-4EB3-BF9D-FA5D94AF5050}"/>
              </a:ext>
            </a:extLst>
          </p:cNvPr>
          <p:cNvSpPr/>
          <p:nvPr/>
        </p:nvSpPr>
        <p:spPr>
          <a:xfrm>
            <a:off x="156518" y="1670730"/>
            <a:ext cx="8830963" cy="2798855"/>
          </a:xfrm>
          <a:prstGeom prst="rect">
            <a:avLst/>
          </a:prstGeom>
          <a:noFill/>
          <a:ln cmpd="sng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xmlns="" id="{2DAF9C4C-B8F1-4C04-B6B4-11CC62290800}"/>
              </a:ext>
            </a:extLst>
          </p:cNvPr>
          <p:cNvSpPr/>
          <p:nvPr/>
        </p:nvSpPr>
        <p:spPr>
          <a:xfrm>
            <a:off x="1890897" y="2720851"/>
            <a:ext cx="693992" cy="36109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FEBE6670-980F-4FFF-9491-422BBDB3044E}"/>
              </a:ext>
            </a:extLst>
          </p:cNvPr>
          <p:cNvSpPr txBox="1"/>
          <p:nvPr/>
        </p:nvSpPr>
        <p:spPr>
          <a:xfrm>
            <a:off x="587001" y="4881432"/>
            <a:ext cx="8284356" cy="1107996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2400" b="1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1. </a:t>
            </a:r>
            <a:r>
              <a:rPr lang="ko-KR" altLang="en-US" sz="2400" b="1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로라 단말 노드에서 센서 값을 </a:t>
            </a:r>
            <a:r>
              <a:rPr lang="en-US" altLang="ko-KR" sz="2400" b="1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1</a:t>
            </a:r>
            <a:r>
              <a:rPr lang="ko-KR" altLang="en-US" sz="2400" b="1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초에 한번씩  </a:t>
            </a:r>
            <a:r>
              <a:rPr lang="ko-KR" altLang="en-US" sz="2400" b="1" spc="-36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로라망을</a:t>
            </a:r>
            <a:r>
              <a:rPr lang="ko-KR" altLang="en-US" sz="2400" b="1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 통해 전송</a:t>
            </a:r>
            <a:endParaRPr lang="en-US" altLang="ko-KR" sz="2400" b="1" spc="-36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나눔바른고딕" panose="020B0603020101020101"/>
            </a:endParaRPr>
          </a:p>
          <a:p>
            <a:pPr algn="ctr"/>
            <a:r>
              <a:rPr lang="en-US" altLang="ko-KR" sz="2400" b="1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2. </a:t>
            </a:r>
            <a:r>
              <a:rPr lang="ko-KR" altLang="en-US" sz="2400" b="1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로라 게이트웨이에서 </a:t>
            </a:r>
            <a:r>
              <a:rPr lang="en-US" altLang="ko-KR" sz="2400" b="1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MQTT</a:t>
            </a:r>
            <a:r>
              <a:rPr lang="ko-KR" altLang="en-US" sz="2400" b="1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메세지로 변환해 </a:t>
            </a:r>
            <a:r>
              <a:rPr lang="en-US" altLang="ko-KR" sz="2400" b="1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AWS</a:t>
            </a:r>
            <a:r>
              <a:rPr lang="ko-KR" altLang="en-US" sz="2400" b="1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로 전송</a:t>
            </a:r>
            <a:endParaRPr lang="en-US" altLang="ko-KR" sz="2400" b="1" spc="-36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나눔바른고딕" panose="020B0603020101020101"/>
            </a:endParaRPr>
          </a:p>
          <a:p>
            <a:pPr algn="ctr"/>
            <a:r>
              <a:rPr lang="en-US" altLang="ko-KR" sz="2400" b="1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3. </a:t>
            </a:r>
            <a:r>
              <a:rPr lang="ko-KR" altLang="en-US" sz="2400" b="1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센서 값을 구독하고 있던 웹페이지에서 </a:t>
            </a:r>
            <a:r>
              <a:rPr lang="en-US" altLang="ko-KR" sz="2400" b="1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AWS</a:t>
            </a:r>
            <a:r>
              <a:rPr lang="ko-KR" altLang="en-US" sz="2400" b="1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에 저장된 데이터를 수신  </a:t>
            </a:r>
            <a:endParaRPr lang="en-US" altLang="ko-KR" sz="2400" b="1" spc="-36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나눔바른고딕" panose="020B0603020101020101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F2204217-43C7-4913-9587-1E820CCB613A}"/>
              </a:ext>
            </a:extLst>
          </p:cNvPr>
          <p:cNvSpPr txBox="1"/>
          <p:nvPr/>
        </p:nvSpPr>
        <p:spPr>
          <a:xfrm>
            <a:off x="2614758" y="3392046"/>
            <a:ext cx="1802109" cy="553998"/>
          </a:xfrm>
          <a:prstGeom prst="rect">
            <a:avLst/>
          </a:prstGeom>
          <a:solidFill>
            <a:srgbClr val="F3F3F3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1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Lora</a:t>
            </a:r>
            <a:r>
              <a:rPr lang="ko-KR" altLang="en-US" sz="1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1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gateway</a:t>
            </a:r>
            <a:r>
              <a:rPr lang="ko-KR" altLang="en-US" sz="1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endParaRPr lang="en-US" altLang="ko-KR" sz="1800" b="1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algn="ctr"/>
            <a:r>
              <a:rPr lang="en-US" altLang="ko-KR" sz="1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 Raspberry Pi)</a:t>
            </a:r>
            <a:endParaRPr lang="ko-KR" altLang="en-US" sz="1800" b="1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F10F5EB8-B90D-4528-84E0-2B7FDA2C81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9217" y="2173916"/>
            <a:ext cx="1186704" cy="1107455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xmlns="" id="{3F7D1970-A98E-462E-ABA3-520F536C80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53849" y="2193023"/>
            <a:ext cx="1002279" cy="1069243"/>
          </a:xfrm>
          <a:prstGeom prst="rect">
            <a:avLst/>
          </a:prstGeom>
        </p:spPr>
      </p:pic>
      <p:pic>
        <p:nvPicPr>
          <p:cNvPr id="67" name="Picture 2" descr="관련 이미지">
            <a:extLst>
              <a:ext uri="{FF2B5EF4-FFF2-40B4-BE49-F238E27FC236}">
                <a16:creationId xmlns:a16="http://schemas.microsoft.com/office/drawing/2014/main" xmlns="" id="{62874AD9-D3FF-434B-BCAD-8546952C8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025" y="2194565"/>
            <a:ext cx="1099191" cy="118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1D0B084E-AB9A-442B-A06F-628DB0A4FE60}"/>
              </a:ext>
            </a:extLst>
          </p:cNvPr>
          <p:cNvSpPr txBox="1"/>
          <p:nvPr/>
        </p:nvSpPr>
        <p:spPr>
          <a:xfrm>
            <a:off x="4885453" y="3508912"/>
            <a:ext cx="1741904" cy="276999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1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AWS</a:t>
            </a: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xmlns="" id="{B4A5B393-4AD1-423C-9304-E39ED6B97270}"/>
              </a:ext>
            </a:extLst>
          </p:cNvPr>
          <p:cNvGrpSpPr/>
          <p:nvPr/>
        </p:nvGrpSpPr>
        <p:grpSpPr>
          <a:xfrm>
            <a:off x="7496741" y="2453640"/>
            <a:ext cx="1058808" cy="668553"/>
            <a:chOff x="4655487" y="2024433"/>
            <a:chExt cx="5220580" cy="2850711"/>
          </a:xfrm>
        </p:grpSpPr>
        <p:pic>
          <p:nvPicPr>
            <p:cNvPr id="70" name="Picture 2" descr="http://www.graphicsfuel.com/wp-content/uploads/2013/03/mackbook-pro-retina.png">
              <a:extLst>
                <a:ext uri="{FF2B5EF4-FFF2-40B4-BE49-F238E27FC236}">
                  <a16:creationId xmlns:a16="http://schemas.microsoft.com/office/drawing/2014/main" xmlns="" id="{61965D16-92F0-44ED-81B4-DCDD974DF51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408"/>
            <a:stretch/>
          </p:blipFill>
          <p:spPr bwMode="auto">
            <a:xfrm>
              <a:off x="4655487" y="2024433"/>
              <a:ext cx="5220580" cy="285071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4000"/>
                </a:prstClr>
              </a:outerShdw>
              <a:reflection blurRad="6350" stA="35000" endPos="28000" dir="5400000" sy="-100000" algn="bl" rotWithShape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xmlns="" id="{4D6AAAEE-1735-41B1-8975-E1879B635002}"/>
                </a:ext>
              </a:extLst>
            </p:cNvPr>
            <p:cNvSpPr/>
            <p:nvPr/>
          </p:nvSpPr>
          <p:spPr>
            <a:xfrm>
              <a:off x="5764075" y="2569467"/>
              <a:ext cx="3016802" cy="1908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F2D3D43B-433C-411A-8AF8-DAB7652AA967}"/>
              </a:ext>
            </a:extLst>
          </p:cNvPr>
          <p:cNvSpPr txBox="1"/>
          <p:nvPr/>
        </p:nvSpPr>
        <p:spPr>
          <a:xfrm>
            <a:off x="7274402" y="3350462"/>
            <a:ext cx="1536561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ko-KR" altLang="en-US" sz="1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모니터링 웹페이지</a:t>
            </a:r>
            <a:endParaRPr lang="en-US" altLang="ko-KR" sz="1800" b="1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algn="ctr"/>
            <a:r>
              <a:rPr lang="ko-KR" altLang="en-US" sz="1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</a:p>
        </p:txBody>
      </p:sp>
      <p:sp>
        <p:nvSpPr>
          <p:cNvPr id="73" name="화살표: 오른쪽 72">
            <a:extLst>
              <a:ext uri="{FF2B5EF4-FFF2-40B4-BE49-F238E27FC236}">
                <a16:creationId xmlns:a16="http://schemas.microsoft.com/office/drawing/2014/main" xmlns="" id="{D83364A8-6A1D-4970-A47D-60D38A6B1125}"/>
              </a:ext>
            </a:extLst>
          </p:cNvPr>
          <p:cNvSpPr/>
          <p:nvPr/>
        </p:nvSpPr>
        <p:spPr>
          <a:xfrm>
            <a:off x="6510900" y="2680401"/>
            <a:ext cx="693992" cy="36109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화살표: 오른쪽 73">
            <a:extLst>
              <a:ext uri="{FF2B5EF4-FFF2-40B4-BE49-F238E27FC236}">
                <a16:creationId xmlns:a16="http://schemas.microsoft.com/office/drawing/2014/main" xmlns="" id="{8D8FB2E2-495C-4953-A380-23E90BB4ED90}"/>
              </a:ext>
            </a:extLst>
          </p:cNvPr>
          <p:cNvSpPr/>
          <p:nvPr/>
        </p:nvSpPr>
        <p:spPr>
          <a:xfrm>
            <a:off x="4325089" y="2667471"/>
            <a:ext cx="693992" cy="36109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FDC158BB-8EF6-4776-B4B3-03A53BEEECC6}"/>
              </a:ext>
            </a:extLst>
          </p:cNvPr>
          <p:cNvSpPr txBox="1"/>
          <p:nvPr/>
        </p:nvSpPr>
        <p:spPr>
          <a:xfrm>
            <a:off x="-124691" y="1310918"/>
            <a:ext cx="2964222" cy="30777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02B40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시나리오 </a:t>
            </a:r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02B40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1 : </a:t>
            </a:r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02B40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센서 값  모니터링 </a:t>
            </a:r>
          </a:p>
        </p:txBody>
      </p:sp>
    </p:spTree>
    <p:extLst>
      <p:ext uri="{BB962C8B-B14F-4D97-AF65-F5344CB8AC3E}">
        <p14:creationId xmlns:p14="http://schemas.microsoft.com/office/powerpoint/2010/main" val="407476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C13E34BB-EDF6-49FF-B35F-2213F2B025CC}"/>
              </a:ext>
            </a:extLst>
          </p:cNvPr>
          <p:cNvSpPr txBox="1"/>
          <p:nvPr/>
        </p:nvSpPr>
        <p:spPr>
          <a:xfrm>
            <a:off x="93920" y="209305"/>
            <a:ext cx="2835785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ko-KR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나눔바른고딕" panose="020B0603020101020101"/>
              </a:rPr>
              <a:t>3  </a:t>
            </a:r>
            <a:r>
              <a:rPr lang="ko-KR" altLang="en-US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나눔바른고딕" panose="020B0603020101020101"/>
              </a:rPr>
              <a:t>시스템 시나리오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5CFC4BC-C673-4E76-8DDE-ABFA91E27519}"/>
              </a:ext>
            </a:extLst>
          </p:cNvPr>
          <p:cNvSpPr txBox="1"/>
          <p:nvPr/>
        </p:nvSpPr>
        <p:spPr>
          <a:xfrm>
            <a:off x="0" y="1406836"/>
            <a:ext cx="3732794" cy="30777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02B40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시나리오 </a:t>
            </a:r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02B40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2 : </a:t>
            </a:r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02B40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임계 값 설정 후 설비 자동제어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4311561D-8ACD-4323-BF8E-AF64067B00D9}"/>
              </a:ext>
            </a:extLst>
          </p:cNvPr>
          <p:cNvSpPr/>
          <p:nvPr/>
        </p:nvSpPr>
        <p:spPr>
          <a:xfrm>
            <a:off x="156518" y="1787237"/>
            <a:ext cx="8830963" cy="2718262"/>
          </a:xfrm>
          <a:prstGeom prst="rect">
            <a:avLst/>
          </a:prstGeom>
          <a:noFill/>
          <a:ln cmpd="sng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B7C84E3A-F3AE-4EAD-8C38-434E38B83498}"/>
              </a:ext>
            </a:extLst>
          </p:cNvPr>
          <p:cNvSpPr txBox="1"/>
          <p:nvPr/>
        </p:nvSpPr>
        <p:spPr>
          <a:xfrm>
            <a:off x="429821" y="4860761"/>
            <a:ext cx="8284356" cy="147732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2400" b="1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1. </a:t>
            </a:r>
            <a:r>
              <a:rPr lang="ko-KR" altLang="en-US" sz="2400" b="1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웹페이지에서 사용자가 특정 센서의 임계 값 설정 </a:t>
            </a:r>
            <a:endParaRPr lang="en-US" altLang="ko-KR" sz="2400" b="1" spc="-36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나눔바른고딕" panose="020B0603020101020101"/>
            </a:endParaRPr>
          </a:p>
          <a:p>
            <a:pPr algn="ctr"/>
            <a:r>
              <a:rPr lang="en-US" altLang="ko-KR" sz="2400" b="1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2. </a:t>
            </a:r>
            <a:r>
              <a:rPr lang="ko-KR" altLang="en-US" sz="2400" b="1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웹 어플리케이션에서 </a:t>
            </a:r>
            <a:r>
              <a:rPr lang="en-US" altLang="ko-KR" sz="2400" b="1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AWS</a:t>
            </a:r>
            <a:r>
              <a:rPr lang="ko-KR" altLang="en-US" sz="2400" b="1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를 거쳐 </a:t>
            </a:r>
            <a:r>
              <a:rPr lang="en-US" altLang="ko-KR" sz="2400" b="1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Gateway</a:t>
            </a:r>
            <a:r>
              <a:rPr lang="ko-KR" altLang="en-US" sz="2400" b="1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로 임계 값 전달</a:t>
            </a:r>
            <a:endParaRPr lang="en-US" altLang="ko-KR" sz="2400" b="1" spc="-36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나눔바른고딕" panose="020B0603020101020101"/>
            </a:endParaRPr>
          </a:p>
          <a:p>
            <a:pPr algn="ctr"/>
            <a:r>
              <a:rPr lang="en-US" altLang="ko-KR" sz="2400" b="1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3. Gateway</a:t>
            </a:r>
            <a:r>
              <a:rPr lang="ko-KR" altLang="en-US" sz="2400" b="1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가 수신 한 </a:t>
            </a:r>
            <a:r>
              <a:rPr lang="en-US" altLang="ko-KR" sz="2400" b="1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MQTT</a:t>
            </a:r>
            <a:r>
              <a:rPr lang="ko-KR" altLang="en-US" sz="2400" b="1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메세지를 변환해 센서보드에 전송 </a:t>
            </a:r>
            <a:endParaRPr lang="en-US" altLang="ko-KR" sz="2400" b="1" spc="-36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나눔바른고딕" panose="020B0603020101020101"/>
            </a:endParaRPr>
          </a:p>
          <a:p>
            <a:pPr algn="ctr"/>
            <a:r>
              <a:rPr lang="en-US" altLang="ko-KR" sz="2400" b="1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4. </a:t>
            </a:r>
            <a:r>
              <a:rPr lang="ko-KR" altLang="en-US" sz="2400" b="1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임계 값에서 현재 센서 값이 벗어나면 자동으로 설비 제어</a:t>
            </a:r>
            <a:endParaRPr lang="en-US" altLang="ko-KR" sz="2400" b="1" spc="-36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나눔바른고딕" panose="020B0603020101020101"/>
            </a:endParaRPr>
          </a:p>
        </p:txBody>
      </p:sp>
      <p:pic>
        <p:nvPicPr>
          <p:cNvPr id="22" name="Picture 2" descr="관련 이미지">
            <a:extLst>
              <a:ext uri="{FF2B5EF4-FFF2-40B4-BE49-F238E27FC236}">
                <a16:creationId xmlns:a16="http://schemas.microsoft.com/office/drawing/2014/main" xmlns="" id="{CF1E2112-8A4C-4F4A-B78F-5931F1185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706" y="2455789"/>
            <a:ext cx="1099191" cy="118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ACCAA3FF-B997-47A5-966E-FBAA6BC26BE6}"/>
              </a:ext>
            </a:extLst>
          </p:cNvPr>
          <p:cNvSpPr txBox="1"/>
          <p:nvPr/>
        </p:nvSpPr>
        <p:spPr>
          <a:xfrm>
            <a:off x="2241021" y="3672646"/>
            <a:ext cx="1741904" cy="276999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1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AWS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DC6DC1D8-D86F-4442-9524-88BDD0FA4042}"/>
              </a:ext>
            </a:extLst>
          </p:cNvPr>
          <p:cNvGrpSpPr/>
          <p:nvPr/>
        </p:nvGrpSpPr>
        <p:grpSpPr>
          <a:xfrm>
            <a:off x="498532" y="2639042"/>
            <a:ext cx="1058808" cy="668553"/>
            <a:chOff x="4655487" y="2024433"/>
            <a:chExt cx="5220580" cy="2850711"/>
          </a:xfrm>
        </p:grpSpPr>
        <p:pic>
          <p:nvPicPr>
            <p:cNvPr id="26" name="Picture 2" descr="http://www.graphicsfuel.com/wp-content/uploads/2013/03/mackbook-pro-retina.png">
              <a:extLst>
                <a:ext uri="{FF2B5EF4-FFF2-40B4-BE49-F238E27FC236}">
                  <a16:creationId xmlns:a16="http://schemas.microsoft.com/office/drawing/2014/main" xmlns="" id="{709C19AB-A434-4C29-BCE9-06DBB21A08B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408"/>
            <a:stretch/>
          </p:blipFill>
          <p:spPr bwMode="auto">
            <a:xfrm>
              <a:off x="4655487" y="2024433"/>
              <a:ext cx="5220580" cy="285071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4000"/>
                </a:prstClr>
              </a:outerShdw>
              <a:reflection blurRad="6350" stA="35000" endPos="28000" dir="5400000" sy="-100000" algn="bl" rotWithShape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xmlns="" id="{A3DDFE20-89EA-4A74-A4AC-75E7F879E338}"/>
                </a:ext>
              </a:extLst>
            </p:cNvPr>
            <p:cNvSpPr/>
            <p:nvPr/>
          </p:nvSpPr>
          <p:spPr>
            <a:xfrm>
              <a:off x="5764075" y="2569467"/>
              <a:ext cx="3016802" cy="1908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973355C3-6B28-4C89-AB54-AAC3BFF939AD}"/>
              </a:ext>
            </a:extLst>
          </p:cNvPr>
          <p:cNvSpPr txBox="1"/>
          <p:nvPr/>
        </p:nvSpPr>
        <p:spPr>
          <a:xfrm>
            <a:off x="259655" y="3516384"/>
            <a:ext cx="1536561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ko-KR" altLang="en-US" sz="1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임계 값 설정</a:t>
            </a:r>
            <a:endParaRPr lang="en-US" altLang="ko-KR" sz="1800" b="1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algn="ctr"/>
            <a:r>
              <a:rPr lang="ko-KR" altLang="en-US" sz="1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웹페이지</a:t>
            </a:r>
            <a:endParaRPr lang="en-US" altLang="ko-KR" sz="1800" b="1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xmlns="" id="{93E42C52-F553-4A5F-B387-00E75FAB6684}"/>
              </a:ext>
            </a:extLst>
          </p:cNvPr>
          <p:cNvSpPr/>
          <p:nvPr/>
        </p:nvSpPr>
        <p:spPr>
          <a:xfrm>
            <a:off x="1785903" y="2943551"/>
            <a:ext cx="693992" cy="36109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5241877B-36FC-4B53-BDF9-9AA80A673144}"/>
              </a:ext>
            </a:extLst>
          </p:cNvPr>
          <p:cNvSpPr txBox="1"/>
          <p:nvPr/>
        </p:nvSpPr>
        <p:spPr>
          <a:xfrm>
            <a:off x="7125852" y="3539142"/>
            <a:ext cx="1588325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1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Lora</a:t>
            </a:r>
            <a:r>
              <a:rPr lang="ko-KR" altLang="en-US" sz="1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1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End node</a:t>
            </a:r>
            <a:r>
              <a:rPr lang="ko-KR" altLang="en-US" sz="1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endParaRPr lang="en-US" altLang="ko-KR" sz="1800" b="1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algn="ctr"/>
            <a:r>
              <a:rPr lang="en-US" altLang="ko-KR" sz="1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</a:t>
            </a:r>
            <a:r>
              <a:rPr lang="ko-KR" altLang="en-US" sz="1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센서</a:t>
            </a:r>
            <a:r>
              <a:rPr lang="en-US" altLang="ko-KR" sz="1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sz="1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설비</a:t>
            </a:r>
            <a:r>
              <a:rPr lang="en-US" altLang="ko-KR" sz="1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  <a:endParaRPr lang="ko-KR" altLang="en-US" sz="1800" b="1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xmlns="" id="{64822A9B-4277-4624-9F80-DC75FD171688}"/>
              </a:ext>
            </a:extLst>
          </p:cNvPr>
          <p:cNvSpPr/>
          <p:nvPr/>
        </p:nvSpPr>
        <p:spPr>
          <a:xfrm>
            <a:off x="3901001" y="2936757"/>
            <a:ext cx="693992" cy="36109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F12BEDFC-F9E8-4209-9350-DBB0675B3783}"/>
              </a:ext>
            </a:extLst>
          </p:cNvPr>
          <p:cNvSpPr txBox="1"/>
          <p:nvPr/>
        </p:nvSpPr>
        <p:spPr>
          <a:xfrm>
            <a:off x="4593084" y="3539142"/>
            <a:ext cx="1802109" cy="553998"/>
          </a:xfrm>
          <a:prstGeom prst="rect">
            <a:avLst/>
          </a:prstGeom>
          <a:solidFill>
            <a:srgbClr val="F3F3F3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1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Lora</a:t>
            </a:r>
            <a:r>
              <a:rPr lang="ko-KR" altLang="en-US" sz="1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1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gateway</a:t>
            </a:r>
            <a:r>
              <a:rPr lang="ko-KR" altLang="en-US" sz="1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endParaRPr lang="en-US" altLang="ko-KR" sz="1800" b="1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algn="ctr"/>
            <a:r>
              <a:rPr lang="en-US" altLang="ko-KR" sz="1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 Raspberry Pi)</a:t>
            </a:r>
            <a:endParaRPr lang="ko-KR" altLang="en-US" sz="1800" b="1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xmlns="" id="{61639684-11FB-4759-8D3C-B831040117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63578" y="2408929"/>
            <a:ext cx="1186704" cy="1107455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xmlns="" id="{335976E9-5438-4986-94BE-A634E5AE42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27041" y="2408929"/>
            <a:ext cx="1002279" cy="1069243"/>
          </a:xfrm>
          <a:prstGeom prst="rect">
            <a:avLst/>
          </a:prstGeom>
        </p:spPr>
      </p:pic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xmlns="" id="{089BF35D-EB37-4DA2-B6B6-1562961C733C}"/>
              </a:ext>
            </a:extLst>
          </p:cNvPr>
          <p:cNvSpPr/>
          <p:nvPr/>
        </p:nvSpPr>
        <p:spPr>
          <a:xfrm>
            <a:off x="6299453" y="2990622"/>
            <a:ext cx="693992" cy="36109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8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C13E34BB-EDF6-49FF-B35F-2213F2B025CC}"/>
              </a:ext>
            </a:extLst>
          </p:cNvPr>
          <p:cNvSpPr txBox="1"/>
          <p:nvPr/>
        </p:nvSpPr>
        <p:spPr>
          <a:xfrm>
            <a:off x="93920" y="209305"/>
            <a:ext cx="2835785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ko-KR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나눔바른고딕" panose="020B0603020101020101"/>
              </a:rPr>
              <a:t>3  </a:t>
            </a:r>
            <a:r>
              <a:rPr lang="ko-KR" altLang="en-US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나눔바른고딕" panose="020B0603020101020101"/>
              </a:rPr>
              <a:t>시스템 시나리오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98FE1451-A764-4F0E-983C-0FB9A434D642}"/>
              </a:ext>
            </a:extLst>
          </p:cNvPr>
          <p:cNvSpPr txBox="1"/>
          <p:nvPr/>
        </p:nvSpPr>
        <p:spPr>
          <a:xfrm>
            <a:off x="-20681" y="1403499"/>
            <a:ext cx="3732794" cy="30777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02B40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시나리오 </a:t>
            </a:r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02B40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3 : </a:t>
            </a:r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02B40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임계 값 설정 후 설비 수동제어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9E433719-933B-4C07-BB7C-A5649FB0A167}"/>
              </a:ext>
            </a:extLst>
          </p:cNvPr>
          <p:cNvSpPr txBox="1"/>
          <p:nvPr/>
        </p:nvSpPr>
        <p:spPr>
          <a:xfrm>
            <a:off x="429821" y="4926247"/>
            <a:ext cx="8284356" cy="147732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2400" b="1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1.</a:t>
            </a:r>
            <a:r>
              <a:rPr lang="ko-KR" altLang="en-US" sz="2400" b="1" spc="-36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웹 페이지에서  사용자가  설비  제어  요청</a:t>
            </a:r>
            <a:endParaRPr lang="en-US" altLang="ko-KR" sz="2400" b="1" spc="-36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나눔바른고딕" panose="020B0603020101020101"/>
            </a:endParaRPr>
          </a:p>
          <a:p>
            <a:pPr algn="ctr"/>
            <a:r>
              <a:rPr lang="en-US" altLang="ko-KR" sz="2400" b="1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2. </a:t>
            </a:r>
            <a:r>
              <a:rPr lang="ko-KR" altLang="en-US" sz="2400" b="1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웹 </a:t>
            </a:r>
            <a:r>
              <a:rPr lang="ko-KR" altLang="en-US" sz="2400" b="1" spc="-36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어플리케이션에서  </a:t>
            </a:r>
            <a:r>
              <a:rPr lang="en-US" altLang="ko-KR" sz="2400" b="1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AWS</a:t>
            </a:r>
            <a:r>
              <a:rPr lang="ko-KR" altLang="en-US" sz="2400" b="1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를 </a:t>
            </a:r>
            <a:r>
              <a:rPr lang="ko-KR" altLang="en-US" sz="2400" b="1" spc="-36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거쳐  </a:t>
            </a:r>
            <a:r>
              <a:rPr lang="en-US" altLang="ko-KR" sz="2400" b="1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Gateway</a:t>
            </a:r>
            <a:r>
              <a:rPr lang="ko-KR" altLang="en-US" sz="2400" b="1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로  요청 </a:t>
            </a:r>
            <a:r>
              <a:rPr lang="ko-KR" altLang="en-US" sz="2400" b="1" spc="-36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메시지  </a:t>
            </a:r>
            <a:r>
              <a:rPr lang="ko-KR" altLang="en-US" sz="2400" b="1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전달</a:t>
            </a:r>
            <a:endParaRPr lang="en-US" altLang="ko-KR" sz="2400" b="1" spc="-36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나눔바른고딕" panose="020B0603020101020101"/>
            </a:endParaRPr>
          </a:p>
          <a:p>
            <a:pPr algn="ctr"/>
            <a:r>
              <a:rPr lang="en-US" altLang="ko-KR" sz="2400" b="1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3. Gateway</a:t>
            </a:r>
            <a:r>
              <a:rPr lang="ko-KR" altLang="en-US" sz="2400" b="1" spc="-36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가  </a:t>
            </a:r>
            <a:r>
              <a:rPr lang="ko-KR" altLang="en-US" sz="2400" b="1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수신 </a:t>
            </a:r>
            <a:r>
              <a:rPr lang="ko-KR" altLang="en-US" sz="2400" b="1" spc="-36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한  </a:t>
            </a:r>
            <a:r>
              <a:rPr lang="en-US" altLang="ko-KR" sz="2400" b="1" spc="-36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MQTT </a:t>
            </a:r>
            <a:r>
              <a:rPr lang="ko-KR" altLang="en-US" sz="2400" b="1" spc="-36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메세지를</a:t>
            </a:r>
            <a:r>
              <a:rPr lang="ko-KR" altLang="en-US" sz="2400" b="1" spc="-36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  </a:t>
            </a:r>
            <a:r>
              <a:rPr lang="ko-KR" altLang="en-US" sz="2400" b="1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변환해 </a:t>
            </a:r>
            <a:r>
              <a:rPr lang="ko-KR" altLang="en-US" sz="2400" b="1" spc="-36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 센서보드에  전송 </a:t>
            </a:r>
            <a:endParaRPr lang="en-US" altLang="ko-KR" sz="2400" b="1" spc="-36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나눔바른고딕" panose="020B0603020101020101"/>
            </a:endParaRPr>
          </a:p>
          <a:p>
            <a:pPr algn="ctr"/>
            <a:r>
              <a:rPr lang="en-US" altLang="ko-KR" sz="2400" b="1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4. </a:t>
            </a:r>
            <a:r>
              <a:rPr lang="ko-KR" altLang="en-US" sz="2400" b="1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로라 </a:t>
            </a:r>
            <a:r>
              <a:rPr lang="ko-KR" altLang="en-US" sz="2400" b="1" spc="-36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나눔바른고딕" panose="020B0603020101020101"/>
              </a:rPr>
              <a:t>보드에서  해당 설비 수동  제어</a:t>
            </a:r>
            <a:endParaRPr lang="en-US" altLang="ko-KR" sz="2400" b="1" spc="-36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나눔바른고딕" panose="020B0603020101020101"/>
            </a:endParaRPr>
          </a:p>
        </p:txBody>
      </p:sp>
      <p:pic>
        <p:nvPicPr>
          <p:cNvPr id="39" name="Picture 2" descr="관련 이미지">
            <a:extLst>
              <a:ext uri="{FF2B5EF4-FFF2-40B4-BE49-F238E27FC236}">
                <a16:creationId xmlns:a16="http://schemas.microsoft.com/office/drawing/2014/main" xmlns="" id="{5289BE81-FB2F-4B2C-9563-D323FFD34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19" y="2430853"/>
            <a:ext cx="1099191" cy="118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05757655-3F76-49D2-B242-7F13B7E215FE}"/>
              </a:ext>
            </a:extLst>
          </p:cNvPr>
          <p:cNvSpPr txBox="1"/>
          <p:nvPr/>
        </p:nvSpPr>
        <p:spPr>
          <a:xfrm>
            <a:off x="2300834" y="3647710"/>
            <a:ext cx="1741904" cy="276999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1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AWS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xmlns="" id="{D5E51687-8851-4041-9570-DCAE203DEE52}"/>
              </a:ext>
            </a:extLst>
          </p:cNvPr>
          <p:cNvGrpSpPr/>
          <p:nvPr/>
        </p:nvGrpSpPr>
        <p:grpSpPr>
          <a:xfrm>
            <a:off x="558345" y="2614106"/>
            <a:ext cx="1058808" cy="668553"/>
            <a:chOff x="4655487" y="2024433"/>
            <a:chExt cx="5220580" cy="2850711"/>
          </a:xfrm>
        </p:grpSpPr>
        <p:pic>
          <p:nvPicPr>
            <p:cNvPr id="42" name="Picture 2" descr="http://www.graphicsfuel.com/wp-content/uploads/2013/03/mackbook-pro-retina.png">
              <a:extLst>
                <a:ext uri="{FF2B5EF4-FFF2-40B4-BE49-F238E27FC236}">
                  <a16:creationId xmlns:a16="http://schemas.microsoft.com/office/drawing/2014/main" xmlns="" id="{54F00754-C103-410F-BD7F-794B48F7D9F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408"/>
            <a:stretch/>
          </p:blipFill>
          <p:spPr bwMode="auto">
            <a:xfrm>
              <a:off x="4655487" y="2024433"/>
              <a:ext cx="5220580" cy="285071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4000"/>
                </a:prstClr>
              </a:outerShdw>
              <a:reflection blurRad="6350" stA="35000" endPos="28000" dir="5400000" sy="-100000" algn="bl" rotWithShape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xmlns="" id="{86E111FE-309C-4093-AA69-71600D042571}"/>
                </a:ext>
              </a:extLst>
            </p:cNvPr>
            <p:cNvSpPr/>
            <p:nvPr/>
          </p:nvSpPr>
          <p:spPr>
            <a:xfrm>
              <a:off x="5764075" y="2569467"/>
              <a:ext cx="3016802" cy="1908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F428EA0A-B663-4D36-ADD8-7742ED4A1F4D}"/>
              </a:ext>
            </a:extLst>
          </p:cNvPr>
          <p:cNvSpPr txBox="1"/>
          <p:nvPr/>
        </p:nvSpPr>
        <p:spPr>
          <a:xfrm>
            <a:off x="319468" y="3470220"/>
            <a:ext cx="1536561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ko-KR" altLang="en-US" sz="1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설비 수동제어</a:t>
            </a:r>
            <a:endParaRPr lang="en-US" altLang="ko-KR" sz="1800" b="1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algn="ctr"/>
            <a:r>
              <a:rPr lang="ko-KR" altLang="en-US" sz="1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웹페이지</a:t>
            </a:r>
            <a:endParaRPr lang="en-US" altLang="ko-KR" sz="1800" b="1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xmlns="" id="{B48E5851-AC58-41B9-8801-6268704C2903}"/>
              </a:ext>
            </a:extLst>
          </p:cNvPr>
          <p:cNvSpPr/>
          <p:nvPr/>
        </p:nvSpPr>
        <p:spPr>
          <a:xfrm>
            <a:off x="1845716" y="2918615"/>
            <a:ext cx="693992" cy="36109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C923F5D3-B5FE-48F5-BBBD-DA67ED390FF7}"/>
              </a:ext>
            </a:extLst>
          </p:cNvPr>
          <p:cNvSpPr txBox="1"/>
          <p:nvPr/>
        </p:nvSpPr>
        <p:spPr>
          <a:xfrm>
            <a:off x="7227894" y="3524039"/>
            <a:ext cx="1588325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1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Lora</a:t>
            </a:r>
            <a:r>
              <a:rPr lang="ko-KR" altLang="en-US" sz="1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1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End node</a:t>
            </a:r>
            <a:r>
              <a:rPr lang="ko-KR" altLang="en-US" sz="1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endParaRPr lang="en-US" altLang="ko-KR" sz="1800" b="1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algn="ctr"/>
            <a:r>
              <a:rPr lang="en-US" altLang="ko-KR" sz="1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</a:t>
            </a:r>
            <a:r>
              <a:rPr lang="ko-KR" altLang="en-US" sz="1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센서</a:t>
            </a:r>
            <a:r>
              <a:rPr lang="en-US" altLang="ko-KR" sz="1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sz="1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설비</a:t>
            </a:r>
            <a:r>
              <a:rPr lang="en-US" altLang="ko-KR" sz="1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  <a:endParaRPr lang="ko-KR" altLang="en-US" sz="1800" b="1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xmlns="" id="{59E8F8DA-5483-4491-B88E-6AED99A501C2}"/>
              </a:ext>
            </a:extLst>
          </p:cNvPr>
          <p:cNvSpPr/>
          <p:nvPr/>
        </p:nvSpPr>
        <p:spPr>
          <a:xfrm>
            <a:off x="3960814" y="2911821"/>
            <a:ext cx="693992" cy="36109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0D040C82-8B0C-41BD-B3ED-66A754C1293B}"/>
              </a:ext>
            </a:extLst>
          </p:cNvPr>
          <p:cNvSpPr txBox="1"/>
          <p:nvPr/>
        </p:nvSpPr>
        <p:spPr>
          <a:xfrm>
            <a:off x="4652897" y="3514206"/>
            <a:ext cx="1802109" cy="553998"/>
          </a:xfrm>
          <a:prstGeom prst="rect">
            <a:avLst/>
          </a:prstGeom>
          <a:solidFill>
            <a:srgbClr val="F3F3F3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1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Lora</a:t>
            </a:r>
            <a:r>
              <a:rPr lang="ko-KR" altLang="en-US" sz="1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1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gateway</a:t>
            </a:r>
            <a:r>
              <a:rPr lang="ko-KR" altLang="en-US" sz="1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endParaRPr lang="en-US" altLang="ko-KR" sz="1800" b="1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algn="ctr"/>
            <a:r>
              <a:rPr lang="en-US" altLang="ko-KR" sz="1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 Raspberry Pi)</a:t>
            </a:r>
            <a:endParaRPr lang="ko-KR" altLang="en-US" sz="1800" b="1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xmlns="" id="{849CDE73-85E1-4067-A14F-4D1D246CE9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52290" y="2411958"/>
            <a:ext cx="1186704" cy="1107455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xmlns="" id="{F7150266-9107-4D68-9936-7B96D3C917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86854" y="2383993"/>
            <a:ext cx="1002279" cy="1069243"/>
          </a:xfrm>
          <a:prstGeom prst="rect">
            <a:avLst/>
          </a:prstGeom>
        </p:spPr>
      </p:pic>
      <p:sp>
        <p:nvSpPr>
          <p:cNvPr id="51" name="화살표: 오른쪽 50">
            <a:extLst>
              <a:ext uri="{FF2B5EF4-FFF2-40B4-BE49-F238E27FC236}">
                <a16:creationId xmlns:a16="http://schemas.microsoft.com/office/drawing/2014/main" xmlns="" id="{44C95E91-D8AB-4354-BF96-7520F8B59440}"/>
              </a:ext>
            </a:extLst>
          </p:cNvPr>
          <p:cNvSpPr/>
          <p:nvPr/>
        </p:nvSpPr>
        <p:spPr>
          <a:xfrm>
            <a:off x="6359266" y="2965686"/>
            <a:ext cx="693992" cy="36109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BC590E90-E114-45E9-87F5-5F7C7DEDD368}"/>
              </a:ext>
            </a:extLst>
          </p:cNvPr>
          <p:cNvSpPr/>
          <p:nvPr/>
        </p:nvSpPr>
        <p:spPr>
          <a:xfrm>
            <a:off x="156518" y="1787237"/>
            <a:ext cx="8830963" cy="2718262"/>
          </a:xfrm>
          <a:prstGeom prst="rect">
            <a:avLst/>
          </a:prstGeom>
          <a:noFill/>
          <a:ln cmpd="sng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308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C13E34BB-EDF6-49FF-B35F-2213F2B025CC}"/>
              </a:ext>
            </a:extLst>
          </p:cNvPr>
          <p:cNvSpPr txBox="1"/>
          <p:nvPr/>
        </p:nvSpPr>
        <p:spPr>
          <a:xfrm>
            <a:off x="93920" y="209305"/>
            <a:ext cx="2835785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ko-KR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나눔바른고딕" panose="020B0603020101020101"/>
              </a:rPr>
              <a:t>4  </a:t>
            </a:r>
            <a:r>
              <a:rPr lang="ko-KR" altLang="en-US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나눔바른고딕" panose="020B0603020101020101"/>
              </a:rPr>
              <a:t>개발 환경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xmlns="" id="{5AFEA41D-1E46-481A-9311-2A629DFD32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899804"/>
              </p:ext>
            </p:extLst>
          </p:nvPr>
        </p:nvGraphicFramePr>
        <p:xfrm>
          <a:off x="356990" y="1064817"/>
          <a:ext cx="8430019" cy="5493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2564">
                  <a:extLst>
                    <a:ext uri="{9D8B030D-6E8A-4147-A177-3AD203B41FA5}">
                      <a16:colId xmlns:a16="http://schemas.microsoft.com/office/drawing/2014/main" xmlns="" val="2016280661"/>
                    </a:ext>
                  </a:extLst>
                </a:gridCol>
                <a:gridCol w="3626423">
                  <a:extLst>
                    <a:ext uri="{9D8B030D-6E8A-4147-A177-3AD203B41FA5}">
                      <a16:colId xmlns:a16="http://schemas.microsoft.com/office/drawing/2014/main" xmlns="" val="338019975"/>
                    </a:ext>
                  </a:extLst>
                </a:gridCol>
                <a:gridCol w="3631032">
                  <a:extLst>
                    <a:ext uri="{9D8B030D-6E8A-4147-A177-3AD203B41FA5}">
                      <a16:colId xmlns:a16="http://schemas.microsoft.com/office/drawing/2014/main" xmlns="" val="2765529686"/>
                    </a:ext>
                  </a:extLst>
                </a:gridCol>
              </a:tblGrid>
              <a:tr h="326857">
                <a:tc rowSpan="7">
                  <a:txBody>
                    <a:bodyPr/>
                    <a:lstStyle/>
                    <a:p>
                      <a:pPr algn="ctr" latinLnBrk="1"/>
                      <a:endParaRPr lang="en-US" altLang="ko-KR" sz="1800" b="1" spc="-150" dirty="0">
                        <a:solidFill>
                          <a:sysClr val="windowText" lastClr="000000"/>
                        </a:solidFill>
                        <a:latin typeface="Yoon 윤고딕 530_TT" panose="02090603020101020101" pitchFamily="18" charset="-127"/>
                        <a:ea typeface="나눔바른고딕" panose="020B0603020101020101"/>
                      </a:endParaRPr>
                    </a:p>
                    <a:p>
                      <a:pPr algn="ctr" latinLnBrk="1"/>
                      <a:endParaRPr lang="en-US" altLang="ko-KR" sz="1800" b="1" spc="-150" dirty="0">
                        <a:solidFill>
                          <a:sysClr val="windowText" lastClr="000000"/>
                        </a:solidFill>
                        <a:latin typeface="Yoon 윤고딕 530_TT" panose="02090603020101020101" pitchFamily="18" charset="-127"/>
                        <a:ea typeface="나눔바른고딕" panose="020B0603020101020101"/>
                      </a:endParaRPr>
                    </a:p>
                    <a:p>
                      <a:pPr algn="ctr" latinLnBrk="1"/>
                      <a:endParaRPr lang="en-US" altLang="ko-KR" sz="1800" b="1" spc="-150" dirty="0">
                        <a:solidFill>
                          <a:sysClr val="windowText" lastClr="000000"/>
                        </a:solidFill>
                        <a:latin typeface="Yoon 윤고딕 530_TT" panose="02090603020101020101" pitchFamily="18" charset="-127"/>
                        <a:ea typeface="나눔바른고딕" panose="020B0603020101020101"/>
                      </a:endParaRPr>
                    </a:p>
                    <a:p>
                      <a:pPr algn="ctr" latinLnBrk="1"/>
                      <a:r>
                        <a:rPr lang="en-US" altLang="ko-KR" sz="1800" b="1" spc="-150" dirty="0">
                          <a:solidFill>
                            <a:sysClr val="windowText" lastClr="000000"/>
                          </a:solidFill>
                          <a:latin typeface="Yoon 윤고딕 530_TT" panose="02090603020101020101" pitchFamily="18" charset="-127"/>
                          <a:ea typeface="나눔바른고딕" panose="020B0603020101020101"/>
                        </a:rPr>
                        <a:t>HW</a:t>
                      </a:r>
                      <a:endParaRPr lang="ko-KR" altLang="en-US" sz="1800" b="1" spc="-150" dirty="0">
                        <a:solidFill>
                          <a:sysClr val="windowText" lastClr="000000"/>
                        </a:solidFill>
                        <a:latin typeface="Yoon 윤고딕 530_TT" panose="02090603020101020101" pitchFamily="18" charset="-127"/>
                        <a:ea typeface="나눔바른고딕" panose="020B0603020101020101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spc="0" dirty="0" err="1">
                          <a:latin typeface="+mj-ea"/>
                          <a:ea typeface="+mj-ea"/>
                        </a:rPr>
                        <a:t>Waspmote</a:t>
                      </a:r>
                      <a:endParaRPr lang="ko-KR" altLang="en-US" sz="1600" b="0" spc="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spc="-150" dirty="0" err="1">
                          <a:latin typeface="Yoon 윤고딕 530_TT" panose="02090603020101020101" pitchFamily="18" charset="-127"/>
                          <a:ea typeface="나눔바른고딕" panose="020B0603020101020101"/>
                        </a:rPr>
                        <a:t>센서보드</a:t>
                      </a:r>
                      <a:endParaRPr lang="ko-KR" altLang="en-US" sz="1600" b="0" spc="-150" dirty="0">
                        <a:latin typeface="Yoon 윤고딕 530_TT" panose="02090603020101020101" pitchFamily="18" charset="-127"/>
                        <a:ea typeface="나눔바른고딕" panose="020B0603020101020101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65223835"/>
                  </a:ext>
                </a:extLst>
              </a:tr>
              <a:tr h="32685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spc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Raspberry Pi 3 </a:t>
                      </a:r>
                      <a:endParaRPr lang="ko-KR" altLang="en-US" sz="1600" b="0" spc="0" dirty="0">
                        <a:solidFill>
                          <a:sysClr val="windowText" lastClr="000000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spc="-15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Lora</a:t>
                      </a:r>
                      <a:r>
                        <a:rPr lang="en-US" altLang="ko-KR" sz="1600" b="0" spc="-150" baseline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 gateway  </a:t>
                      </a:r>
                      <a:endParaRPr lang="ko-KR" altLang="en-US" sz="1600" b="0" spc="-15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572235488"/>
                  </a:ext>
                </a:extLst>
              </a:tr>
              <a:tr h="39682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spc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SX1272</a:t>
                      </a:r>
                      <a:r>
                        <a:rPr lang="en-US" altLang="ko-KR" sz="1600" b="0" spc="0" baseline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 Lora shield for Raspberry Pi</a:t>
                      </a:r>
                      <a:endParaRPr lang="ko-KR" altLang="en-US" sz="1600" b="0" spc="0" dirty="0">
                        <a:solidFill>
                          <a:sysClr val="windowText" lastClr="000000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spc="-150" dirty="0">
                          <a:solidFill>
                            <a:sysClr val="windowText" lastClr="000000"/>
                          </a:solidFill>
                          <a:latin typeface="Yoon 윤고딕 530_TT" panose="02090603020101020101" pitchFamily="18" charset="-127"/>
                          <a:ea typeface="나눔바른고딕" panose="020B0603020101020101"/>
                        </a:rPr>
                        <a:t>게이트웨이용 로라</a:t>
                      </a:r>
                      <a:r>
                        <a:rPr lang="ko-KR" altLang="en-US" sz="1600" b="0" spc="-150" baseline="0" dirty="0">
                          <a:solidFill>
                            <a:sysClr val="windowText" lastClr="000000"/>
                          </a:solidFill>
                          <a:latin typeface="Yoon 윤고딕 530_TT" panose="02090603020101020101" pitchFamily="18" charset="-127"/>
                          <a:ea typeface="나눔바른고딕" panose="020B0603020101020101"/>
                        </a:rPr>
                        <a:t> </a:t>
                      </a:r>
                      <a:r>
                        <a:rPr lang="ko-KR" altLang="en-US" sz="1600" b="0" spc="-150" baseline="0" dirty="0" err="1">
                          <a:solidFill>
                            <a:sysClr val="windowText" lastClr="000000"/>
                          </a:solidFill>
                          <a:latin typeface="Yoon 윤고딕 530_TT" panose="02090603020101020101" pitchFamily="18" charset="-127"/>
                          <a:ea typeface="나눔바른고딕" panose="020B0603020101020101"/>
                        </a:rPr>
                        <a:t>쉴드</a:t>
                      </a:r>
                      <a:endParaRPr lang="ko-KR" altLang="en-US" sz="1600" b="0" spc="-150" dirty="0">
                        <a:solidFill>
                          <a:sysClr val="windowText" lastClr="000000"/>
                        </a:solidFill>
                        <a:latin typeface="Yoon 윤고딕 530_TT" panose="02090603020101020101" pitchFamily="18" charset="-127"/>
                        <a:ea typeface="나눔바른고딕" panose="020B0603020101020101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796210112"/>
                  </a:ext>
                </a:extLst>
              </a:tr>
              <a:tr h="32685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619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spc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SX1272</a:t>
                      </a:r>
                      <a:r>
                        <a:rPr lang="en-US" altLang="ko-KR" sz="1600" b="0" spc="0" baseline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 Lora module </a:t>
                      </a:r>
                      <a:endParaRPr lang="ko-KR" altLang="en-US" sz="1600" b="0" spc="0" dirty="0">
                        <a:solidFill>
                          <a:sysClr val="windowText" lastClr="000000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spc="-150" dirty="0">
                          <a:solidFill>
                            <a:sysClr val="windowText" lastClr="000000"/>
                          </a:solidFill>
                          <a:latin typeface="Yoon 윤고딕 530_TT" panose="02090603020101020101" pitchFamily="18" charset="-127"/>
                          <a:ea typeface="나눔바른고딕" panose="020B0603020101020101"/>
                        </a:rPr>
                        <a:t>센서 </a:t>
                      </a:r>
                      <a:r>
                        <a:rPr lang="ko-KR" altLang="en-US" sz="1600" b="0" spc="-150" dirty="0" err="1">
                          <a:solidFill>
                            <a:sysClr val="windowText" lastClr="000000"/>
                          </a:solidFill>
                          <a:latin typeface="Yoon 윤고딕 530_TT" panose="02090603020101020101" pitchFamily="18" charset="-127"/>
                          <a:ea typeface="나눔바른고딕" panose="020B0603020101020101"/>
                        </a:rPr>
                        <a:t>보드용</a:t>
                      </a:r>
                      <a:r>
                        <a:rPr lang="ko-KR" altLang="en-US" sz="1600" b="0" spc="-150" dirty="0">
                          <a:solidFill>
                            <a:sysClr val="windowText" lastClr="000000"/>
                          </a:solidFill>
                          <a:latin typeface="Yoon 윤고딕 530_TT" panose="02090603020101020101" pitchFamily="18" charset="-127"/>
                          <a:ea typeface="나눔바른고딕" panose="020B0603020101020101"/>
                        </a:rPr>
                        <a:t> 로라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74657959"/>
                  </a:ext>
                </a:extLst>
              </a:tr>
              <a:tr h="40234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spc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DHT11</a:t>
                      </a:r>
                      <a:endParaRPr lang="ko-KR" altLang="en-US" sz="1600" b="0" spc="0" dirty="0">
                        <a:solidFill>
                          <a:sysClr val="windowText" lastClr="000000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spc="-150" dirty="0">
                          <a:solidFill>
                            <a:sysClr val="windowText" lastClr="000000"/>
                          </a:solidFill>
                          <a:latin typeface="Yoon 윤고딕 530_TT" panose="02090603020101020101" pitchFamily="18" charset="-127"/>
                          <a:ea typeface="나눔바른고딕" panose="020B0603020101020101"/>
                        </a:rPr>
                        <a:t>온 습도 센서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799431614"/>
                  </a:ext>
                </a:extLst>
              </a:tr>
              <a:tr h="32685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spc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MQ-135</a:t>
                      </a:r>
                      <a:endParaRPr lang="ko-KR" altLang="en-US" sz="1600" b="0" spc="0" dirty="0">
                        <a:solidFill>
                          <a:sysClr val="windowText" lastClr="000000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spc="-150" dirty="0">
                          <a:solidFill>
                            <a:sysClr val="windowText" lastClr="000000"/>
                          </a:solidFill>
                          <a:latin typeface="Yoon 윤고딕 530_TT" panose="02090603020101020101" pitchFamily="18" charset="-127"/>
                          <a:ea typeface="나눔바른고딕" panose="020B0603020101020101"/>
                        </a:rPr>
                        <a:t>가연성 가스 센서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487194873"/>
                  </a:ext>
                </a:extLst>
              </a:tr>
              <a:tr h="32685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spc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MQ-2</a:t>
                      </a:r>
                      <a:endParaRPr lang="ko-KR" altLang="en-US" sz="1600" b="0" spc="0" dirty="0">
                        <a:solidFill>
                          <a:sysClr val="windowText" lastClr="000000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spc="-15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Co2</a:t>
                      </a:r>
                      <a:r>
                        <a:rPr lang="ko-KR" altLang="en-US" sz="1600" b="0" spc="-15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센서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512725"/>
                  </a:ext>
                </a:extLst>
              </a:tr>
              <a:tr h="326857">
                <a:tc rowSpan="9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spc="-150" dirty="0">
                        <a:solidFill>
                          <a:sysClr val="windowText" lastClr="000000"/>
                        </a:solidFill>
                        <a:latin typeface="Yoon 윤고딕 530_TT" panose="02090603020101020101" pitchFamily="18" charset="-127"/>
                        <a:ea typeface="나눔바른고딕" panose="020B0603020101020101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spc="-150" dirty="0">
                        <a:solidFill>
                          <a:sysClr val="windowText" lastClr="000000"/>
                        </a:solidFill>
                        <a:latin typeface="Yoon 윤고딕 530_TT" panose="02090603020101020101" pitchFamily="18" charset="-127"/>
                        <a:ea typeface="나눔바른고딕" panose="020B0603020101020101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spc="-150" dirty="0">
                        <a:solidFill>
                          <a:sysClr val="windowText" lastClr="000000"/>
                        </a:solidFill>
                        <a:latin typeface="Yoon 윤고딕 530_TT" panose="02090603020101020101" pitchFamily="18" charset="-127"/>
                        <a:ea typeface="나눔바른고딕" panose="020B0603020101020101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spc="-150" dirty="0">
                        <a:solidFill>
                          <a:sysClr val="windowText" lastClr="000000"/>
                        </a:solidFill>
                        <a:latin typeface="Yoon 윤고딕 530_TT" panose="02090603020101020101" pitchFamily="18" charset="-127"/>
                        <a:ea typeface="나눔바른고딕" panose="020B0603020101020101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spc="-150" dirty="0">
                          <a:solidFill>
                            <a:sysClr val="windowText" lastClr="000000"/>
                          </a:solidFill>
                          <a:latin typeface="Yoon 윤고딕 530_TT" panose="02090603020101020101" pitchFamily="18" charset="-127"/>
                          <a:ea typeface="나눔바른고딕" panose="020B0603020101020101"/>
                        </a:rPr>
                        <a:t>SW</a:t>
                      </a:r>
                      <a:endParaRPr lang="ko-KR" altLang="en-US" sz="1800" b="1" spc="-150" dirty="0">
                        <a:solidFill>
                          <a:sysClr val="windowText" lastClr="000000"/>
                        </a:solidFill>
                        <a:latin typeface="Yoon 윤고딕 530_TT" panose="02090603020101020101" pitchFamily="18" charset="-127"/>
                        <a:ea typeface="나눔바른고딕" panose="020B0603020101020101"/>
                      </a:endParaRPr>
                    </a:p>
                    <a:p>
                      <a:pPr algn="ctr" latinLnBrk="1"/>
                      <a:endParaRPr lang="ko-KR" altLang="en-US" sz="1400" b="1" spc="-150" dirty="0">
                        <a:solidFill>
                          <a:sysClr val="windowText" lastClr="000000"/>
                        </a:solidFill>
                        <a:latin typeface="Yoon 윤고딕 530_TT" panose="02090603020101020101" pitchFamily="18" charset="-127"/>
                        <a:ea typeface="나눔바른고딕" panose="020B0603020101020101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spc="0" dirty="0">
                          <a:latin typeface="+mj-ea"/>
                          <a:ea typeface="+mj-ea"/>
                        </a:rPr>
                        <a:t>AWS IOT</a:t>
                      </a:r>
                      <a:endParaRPr lang="ko-KR" altLang="en-US" sz="1600" b="0" spc="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spc="-150" dirty="0">
                          <a:latin typeface="Yoon 윤고딕 530_TT" panose="02090603020101020101" pitchFamily="18" charset="-127"/>
                          <a:ea typeface="나눔바른고딕" panose="020B0603020101020101"/>
                        </a:rPr>
                        <a:t>MQTT </a:t>
                      </a:r>
                      <a:r>
                        <a:rPr lang="ko-KR" altLang="en-US" sz="1600" b="0" spc="-150" dirty="0">
                          <a:latin typeface="Yoon 윤고딕 530_TT" panose="02090603020101020101" pitchFamily="18" charset="-127"/>
                          <a:ea typeface="나눔바른고딕" panose="020B0603020101020101"/>
                        </a:rPr>
                        <a:t>메시지 관리</a:t>
                      </a:r>
                      <a:r>
                        <a:rPr lang="en-US" altLang="ko-KR" sz="1600" b="0" spc="-150" dirty="0">
                          <a:latin typeface="Yoon 윤고딕 530_TT" panose="02090603020101020101" pitchFamily="18" charset="-127"/>
                          <a:ea typeface="나눔바른고딕" panose="020B0603020101020101"/>
                        </a:rPr>
                        <a:t>, </a:t>
                      </a:r>
                      <a:r>
                        <a:rPr lang="ko-KR" altLang="en-US" sz="1600" b="0" spc="-150" dirty="0">
                          <a:latin typeface="Yoon 윤고딕 530_TT" panose="02090603020101020101" pitchFamily="18" charset="-127"/>
                          <a:ea typeface="나눔바른고딕" panose="020B0603020101020101"/>
                        </a:rPr>
                        <a:t>기기등록관리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105539767"/>
                  </a:ext>
                </a:extLst>
              </a:tr>
              <a:tr h="3268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spc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AWS</a:t>
                      </a:r>
                      <a:r>
                        <a:rPr lang="ko-KR" altLang="en-US" sz="1600" b="0" spc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600" b="0" spc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DynamoDB</a:t>
                      </a:r>
                      <a:endParaRPr lang="ko-KR" altLang="en-US" sz="1600" b="0" spc="0" dirty="0">
                        <a:solidFill>
                          <a:sysClr val="windowText" lastClr="000000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spc="-15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NoSQL database</a:t>
                      </a:r>
                      <a:endParaRPr lang="ko-KR" altLang="en-US" sz="1600" b="0" spc="-150" dirty="0">
                        <a:solidFill>
                          <a:sysClr val="windowText" lastClr="000000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378701931"/>
                  </a:ext>
                </a:extLst>
              </a:tr>
              <a:tr h="3268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spc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AWS</a:t>
                      </a:r>
                      <a:r>
                        <a:rPr lang="ko-KR" altLang="en-US" sz="1600" b="0" spc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600" b="0" spc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Lambda</a:t>
                      </a:r>
                      <a:endParaRPr lang="ko-KR" altLang="en-US" sz="1600" b="0" spc="0" dirty="0">
                        <a:solidFill>
                          <a:sysClr val="windowText" lastClr="000000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spc="-150" dirty="0">
                          <a:solidFill>
                            <a:sysClr val="windowText" lastClr="000000"/>
                          </a:solidFill>
                          <a:latin typeface="Yoon 윤고딕 530_TT" panose="02090603020101020101" pitchFamily="18" charset="-127"/>
                          <a:ea typeface="나눔바른고딕" panose="020B0603020101020101"/>
                        </a:rPr>
                        <a:t>실시간 처리 플랫폼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150673033"/>
                  </a:ext>
                </a:extLst>
              </a:tr>
              <a:tr h="3268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spc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AWS</a:t>
                      </a:r>
                      <a:r>
                        <a:rPr lang="ko-KR" altLang="en-US" sz="1600" b="0" spc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600" b="0" spc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API</a:t>
                      </a:r>
                      <a:r>
                        <a:rPr lang="ko-KR" altLang="en-US" sz="1600" b="0" spc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600" b="0" spc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gateway</a:t>
                      </a:r>
                      <a:endParaRPr lang="ko-KR" altLang="en-US" sz="1600" b="0" spc="0" dirty="0">
                        <a:solidFill>
                          <a:sysClr val="windowText" lastClr="000000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spc="-150" dirty="0">
                          <a:solidFill>
                            <a:sysClr val="windowText" lastClr="000000"/>
                          </a:solidFill>
                          <a:latin typeface="Yoon 윤고딕 530_TT" panose="02090603020101020101" pitchFamily="18" charset="-127"/>
                          <a:ea typeface="나눔바른고딕" panose="020B0603020101020101"/>
                        </a:rPr>
                        <a:t>API </a:t>
                      </a:r>
                      <a:r>
                        <a:rPr lang="ko-KR" altLang="en-US" sz="1600" b="0" spc="-150" dirty="0">
                          <a:solidFill>
                            <a:sysClr val="windowText" lastClr="000000"/>
                          </a:solidFill>
                          <a:latin typeface="Yoon 윤고딕 530_TT" panose="02090603020101020101" pitchFamily="18" charset="-127"/>
                          <a:ea typeface="나눔바른고딕" panose="020B0603020101020101"/>
                        </a:rPr>
                        <a:t>개발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821871709"/>
                  </a:ext>
                </a:extLst>
              </a:tr>
              <a:tr h="32685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spc="0" dirty="0" err="1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Waspmote</a:t>
                      </a:r>
                      <a:r>
                        <a:rPr lang="en-US" altLang="ko-KR" sz="1600" b="0" spc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 Pro IDE</a:t>
                      </a:r>
                      <a:endParaRPr lang="ko-KR" altLang="en-US" sz="1600" b="0" spc="0" dirty="0">
                        <a:solidFill>
                          <a:sysClr val="windowText" lastClr="000000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spc="-150" dirty="0">
                          <a:solidFill>
                            <a:sysClr val="windowText" lastClr="000000"/>
                          </a:solidFill>
                          <a:latin typeface="Yoon 윤고딕 530_TT" panose="02090603020101020101" pitchFamily="18" charset="-127"/>
                          <a:ea typeface="나눔바른고딕" panose="020B0603020101020101"/>
                        </a:rPr>
                        <a:t>센서보드 소프트웨어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606128303"/>
                  </a:ext>
                </a:extLst>
              </a:tr>
              <a:tr h="32685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spc="0" dirty="0" err="1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Paho</a:t>
                      </a:r>
                      <a:r>
                        <a:rPr lang="en-US" altLang="ko-KR" sz="1600" b="0" spc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 Eclipse Library</a:t>
                      </a:r>
                      <a:endParaRPr lang="ko-KR" altLang="en-US" sz="1600" b="0" spc="0" dirty="0">
                        <a:solidFill>
                          <a:sysClr val="windowText" lastClr="000000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spc="-15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MQTT Client Library</a:t>
                      </a:r>
                      <a:endParaRPr lang="ko-KR" altLang="en-US" sz="1600" b="0" spc="-15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821122046"/>
                  </a:ext>
                </a:extLst>
              </a:tr>
              <a:tr h="32685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spc="0" dirty="0" err="1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Javascript</a:t>
                      </a:r>
                      <a:endParaRPr lang="ko-KR" altLang="en-US" sz="1600" b="0" spc="0" dirty="0">
                        <a:solidFill>
                          <a:sysClr val="windowText" lastClr="000000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spc="-150" dirty="0">
                          <a:solidFill>
                            <a:sysClr val="windowText" lastClr="000000"/>
                          </a:solidFill>
                          <a:latin typeface="Yoon 윤고딕 530_TT" panose="02090603020101020101" pitchFamily="18" charset="-127"/>
                          <a:ea typeface="나눔바른고딕" panose="020B0603020101020101"/>
                        </a:rPr>
                        <a:t>웹페이지 제작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80283528"/>
                  </a:ext>
                </a:extLst>
              </a:tr>
              <a:tr h="32685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spc="0" dirty="0" smtClea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Spring</a:t>
                      </a:r>
                      <a:r>
                        <a:rPr lang="en-US" altLang="ko-KR" sz="1600" b="0" spc="0" baseline="0" dirty="0" smtClea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 Framework</a:t>
                      </a:r>
                      <a:endParaRPr lang="ko-KR" altLang="en-US" sz="1600" b="0" spc="0" dirty="0">
                        <a:solidFill>
                          <a:sysClr val="windowText" lastClr="000000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spc="-150" dirty="0">
                          <a:solidFill>
                            <a:sysClr val="windowText" lastClr="000000"/>
                          </a:solidFill>
                          <a:latin typeface="Yoon 윤고딕 530_TT" panose="02090603020101020101" pitchFamily="18" charset="-127"/>
                          <a:ea typeface="나눔바른고딕" panose="020B0603020101020101"/>
                        </a:rPr>
                        <a:t>웹페이지 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648843592"/>
                  </a:ext>
                </a:extLst>
              </a:tr>
              <a:tr h="32685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spc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Raspbian C++</a:t>
                      </a:r>
                      <a:endParaRPr lang="ko-KR" altLang="en-US" sz="1600" b="0" spc="0" dirty="0">
                        <a:solidFill>
                          <a:sysClr val="windowText" lastClr="000000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spc="-150" dirty="0">
                          <a:solidFill>
                            <a:sysClr val="windowText" lastClr="000000"/>
                          </a:solidFill>
                          <a:latin typeface="Yoon 윤고딕 530_TT" panose="02090603020101020101" pitchFamily="18" charset="-127"/>
                          <a:ea typeface="나눔바른고딕" panose="020B0603020101020101"/>
                        </a:rPr>
                        <a:t>게이트웨이 파싱 모듈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907030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4782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447</TotalTime>
  <Words>777</Words>
  <Application>Microsoft Office PowerPoint</Application>
  <PresentationFormat>화면 슬라이드 쇼(4:3)</PresentationFormat>
  <Paragraphs>227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YangJihoon</dc:creator>
  <cp:lastModifiedBy>하정은</cp:lastModifiedBy>
  <cp:revision>34</cp:revision>
  <dcterms:created xsi:type="dcterms:W3CDTF">2016-08-17T15:33:59Z</dcterms:created>
  <dcterms:modified xsi:type="dcterms:W3CDTF">2018-04-23T07:45:54Z</dcterms:modified>
</cp:coreProperties>
</file>