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3"/>
    <p:sldId id="339" r:id="rId4"/>
    <p:sldId id="634" r:id="rId5"/>
    <p:sldId id="631" r:id="rId6"/>
    <p:sldId id="464" r:id="rId7"/>
    <p:sldId id="340" r:id="rId8"/>
    <p:sldId id="341" r:id="rId9"/>
    <p:sldId id="342" r:id="rId10"/>
    <p:sldId id="343" r:id="rId11"/>
    <p:sldId id="448" r:id="rId12"/>
    <p:sldId id="449" r:id="rId13"/>
    <p:sldId id="452" r:id="rId14"/>
    <p:sldId id="451" r:id="rId15"/>
    <p:sldId id="450" r:id="rId16"/>
    <p:sldId id="345" r:id="rId17"/>
    <p:sldId id="346" r:id="rId18"/>
    <p:sldId id="347" r:id="rId19"/>
    <p:sldId id="455" r:id="rId20"/>
    <p:sldId id="454" r:id="rId21"/>
    <p:sldId id="465" r:id="rId22"/>
    <p:sldId id="356" r:id="rId23"/>
    <p:sldId id="305" r:id="rId24"/>
    <p:sldId id="636" r:id="rId25"/>
    <p:sldId id="379" r:id="rId26"/>
    <p:sldId id="457" r:id="rId27"/>
    <p:sldId id="366" r:id="rId28"/>
    <p:sldId id="367" r:id="rId29"/>
    <p:sldId id="368" r:id="rId30"/>
    <p:sldId id="472" r:id="rId31"/>
    <p:sldId id="473" r:id="rId32"/>
    <p:sldId id="474" r:id="rId33"/>
    <p:sldId id="475" r:id="rId34"/>
    <p:sldId id="468" r:id="rId35"/>
    <p:sldId id="469" r:id="rId36"/>
    <p:sldId id="470" r:id="rId37"/>
    <p:sldId id="471" r:id="rId38"/>
    <p:sldId id="374" r:id="rId39"/>
    <p:sldId id="375" r:id="rId40"/>
    <p:sldId id="467" r:id="rId41"/>
  </p:sldIdLst>
  <p:sldSz cx="9144000" cy="6858000" type="screen4x3"/>
  <p:notesSz cx="6858000" cy="9144000"/>
  <p:custDataLst>
    <p:tags r:id="rId47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  <a:srgbClr val="66FF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94" d="100"/>
          <a:sy n="94" d="100"/>
        </p:scale>
        <p:origin x="884" y="68"/>
      </p:cViewPr>
      <p:guideLst>
        <p:guide orient="horz" pos="20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" d="1"/>
        <a:sy n="1" d="1"/>
      </p:scale>
      <p:origin x="0" y="-40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gs" Target="tags/tag2.xml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wmf"/><Relationship Id="rId1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7750"/>
            <a:ext cx="9144000" cy="26685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图片 9"/>
          <p:cNvPicPr>
            <a:picLocks noChangeAspect="1"/>
          </p:cNvPicPr>
          <p:nvPr/>
        </p:nvPicPr>
        <p:blipFill>
          <a:blip r:embed="rId3"/>
          <a:srcRect b="66643"/>
          <a:stretch>
            <a:fillRect/>
          </a:stretch>
        </p:blipFill>
        <p:spPr>
          <a:xfrm>
            <a:off x="0" y="4508500"/>
            <a:ext cx="9144000" cy="7064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1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40325"/>
            <a:ext cx="9144000" cy="7064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2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494338"/>
            <a:ext cx="9144000" cy="5064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3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6425" y="2982913"/>
            <a:ext cx="4727575" cy="1247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4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248025"/>
            <a:ext cx="1385888" cy="463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5" name="图片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36863" y="3876675"/>
            <a:ext cx="2057400" cy="1665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6" name="文本框 1"/>
          <p:cNvSpPr txBox="1"/>
          <p:nvPr/>
        </p:nvSpPr>
        <p:spPr>
          <a:xfrm>
            <a:off x="482600" y="1449388"/>
            <a:ext cx="3053080" cy="783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GB" sz="4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一般过去时</a:t>
            </a:r>
            <a:endParaRPr lang="zh-CN" altLang="en-GB" sz="4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9922" name="Text Box 2"/>
          <p:cNvSpPr txBox="1"/>
          <p:nvPr/>
        </p:nvSpPr>
        <p:spPr>
          <a:xfrm>
            <a:off x="2697480" y="980440"/>
            <a:ext cx="714819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4400" b="1" dirty="0">
                <a:latin typeface="Times New Roman" panose="02020603050405020304" pitchFamily="18" charset="0"/>
              </a:rPr>
              <a:t>The girl 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was</a:t>
            </a:r>
            <a:r>
              <a:rPr lang="en-US" altLang="zh-CN" sz="4400" b="1" dirty="0">
                <a:latin typeface="Times New Roman" panose="02020603050405020304" pitchFamily="18" charset="0"/>
              </a:rPr>
              <a:t> </a:t>
            </a:r>
            <a:r>
              <a:rPr lang="en-US" altLang="zh-CN" sz="4400" b="1" dirty="0">
                <a:latin typeface="Times New Roman" panose="02020603050405020304" pitchFamily="18" charset="0"/>
              </a:rPr>
              <a:t>fat last year.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209923" name="Text Box 3"/>
          <p:cNvSpPr txBox="1"/>
          <p:nvPr/>
        </p:nvSpPr>
        <p:spPr>
          <a:xfrm>
            <a:off x="-317" y="143510"/>
            <a:ext cx="5976937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4400" b="1" dirty="0">
                <a:latin typeface="Times New Roman" panose="02020603050405020304" pitchFamily="18" charset="0"/>
              </a:rPr>
              <a:t>The girl 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is</a:t>
            </a:r>
            <a:r>
              <a:rPr lang="en-US" altLang="zh-CN" sz="4400" b="1" dirty="0">
                <a:latin typeface="Times New Roman" panose="02020603050405020304" pitchFamily="18" charset="0"/>
              </a:rPr>
              <a:t> thin this year.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grpSp>
        <p:nvGrpSpPr>
          <p:cNvPr id="13316" name="Group 4"/>
          <p:cNvGrpSpPr/>
          <p:nvPr/>
        </p:nvGrpSpPr>
        <p:grpSpPr>
          <a:xfrm>
            <a:off x="106998" y="908368"/>
            <a:ext cx="1944687" cy="5400675"/>
            <a:chOff x="4332" y="709"/>
            <a:chExt cx="1270" cy="3084"/>
          </a:xfrm>
        </p:grpSpPr>
        <p:pic>
          <p:nvPicPr>
            <p:cNvPr id="13320" name="Picture 5" descr="Vol_039_AP079[1]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332" y="709"/>
              <a:ext cx="1103" cy="308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3321" name="Text Box 6"/>
            <p:cNvSpPr txBox="1"/>
            <p:nvPr/>
          </p:nvSpPr>
          <p:spPr>
            <a:xfrm>
              <a:off x="4332" y="2659"/>
              <a:ext cx="1270" cy="331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b="1" dirty="0">
                  <a:solidFill>
                    <a:srgbClr val="FF0000"/>
                  </a:solidFill>
                </a:rPr>
                <a:t>this year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317" name="Group 7"/>
          <p:cNvGrpSpPr/>
          <p:nvPr/>
        </p:nvGrpSpPr>
        <p:grpSpPr>
          <a:xfrm>
            <a:off x="4895850" y="1962150"/>
            <a:ext cx="4248150" cy="4895850"/>
            <a:chOff x="521" y="618"/>
            <a:chExt cx="2495" cy="3005"/>
          </a:xfrm>
        </p:grpSpPr>
        <p:pic>
          <p:nvPicPr>
            <p:cNvPr id="13318" name="Picture 8" descr="Vol_039_AP079[1]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21" y="618"/>
              <a:ext cx="2495" cy="30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3319" name="Text Box 9"/>
            <p:cNvSpPr txBox="1"/>
            <p:nvPr/>
          </p:nvSpPr>
          <p:spPr>
            <a:xfrm>
              <a:off x="930" y="3203"/>
              <a:ext cx="1270" cy="356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b="1" dirty="0">
                  <a:solidFill>
                    <a:srgbClr val="FF0000"/>
                  </a:solidFill>
                </a:rPr>
                <a:t>last year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20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20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2" grpId="0"/>
      <p:bldP spid="2099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0946" name="Text Box 2"/>
          <p:cNvSpPr txBox="1"/>
          <p:nvPr/>
        </p:nvSpPr>
        <p:spPr>
          <a:xfrm>
            <a:off x="0" y="188913"/>
            <a:ext cx="8280400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4400" b="1" dirty="0">
                <a:latin typeface="Times New Roman" panose="02020603050405020304" pitchFamily="18" charset="0"/>
              </a:rPr>
              <a:t>The apples 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were</a:t>
            </a:r>
            <a:r>
              <a:rPr lang="en-US" altLang="zh-CN" sz="4400" b="1" dirty="0">
                <a:latin typeface="Times New Roman" panose="02020603050405020304" pitchFamily="18" charset="0"/>
              </a:rPr>
              <a:t> green last month.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210947" name="Text Box 3"/>
          <p:cNvSpPr txBox="1"/>
          <p:nvPr/>
        </p:nvSpPr>
        <p:spPr>
          <a:xfrm>
            <a:off x="1547813" y="5300663"/>
            <a:ext cx="7596187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4400" b="1" dirty="0">
                <a:latin typeface="Times New Roman" panose="02020603050405020304" pitchFamily="18" charset="0"/>
              </a:rPr>
              <a:t>The apples 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are</a:t>
            </a:r>
            <a:r>
              <a:rPr lang="en-US" altLang="zh-CN" sz="4400" b="1" dirty="0">
                <a:latin typeface="Times New Roman" panose="02020603050405020304" pitchFamily="18" charset="0"/>
              </a:rPr>
              <a:t> red this month.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grpSp>
        <p:nvGrpSpPr>
          <p:cNvPr id="14340" name="Group 4"/>
          <p:cNvGrpSpPr/>
          <p:nvPr/>
        </p:nvGrpSpPr>
        <p:grpSpPr>
          <a:xfrm>
            <a:off x="0" y="1052513"/>
            <a:ext cx="4500563" cy="4048125"/>
            <a:chOff x="0" y="663"/>
            <a:chExt cx="2835" cy="2550"/>
          </a:xfrm>
        </p:grpSpPr>
        <p:pic>
          <p:nvPicPr>
            <p:cNvPr id="14346" name="Picture 5" descr="pic824[1]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663"/>
              <a:ext cx="2835" cy="219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347" name="Text Box 6"/>
            <p:cNvSpPr txBox="1"/>
            <p:nvPr/>
          </p:nvSpPr>
          <p:spPr>
            <a:xfrm>
              <a:off x="431" y="2387"/>
              <a:ext cx="1452" cy="826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b="1" dirty="0">
                  <a:solidFill>
                    <a:srgbClr val="FF0000"/>
                  </a:solidFill>
                </a:rPr>
                <a:t>last month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b="1" dirty="0">
                  <a:solidFill>
                    <a:srgbClr val="FF0000"/>
                  </a:solidFill>
                </a:rPr>
                <a:t>上个月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341" name="Group 7"/>
          <p:cNvGrpSpPr/>
          <p:nvPr/>
        </p:nvGrpSpPr>
        <p:grpSpPr>
          <a:xfrm>
            <a:off x="4932363" y="1052513"/>
            <a:ext cx="3817937" cy="4262437"/>
            <a:chOff x="3150" y="1117"/>
            <a:chExt cx="2405" cy="2685"/>
          </a:xfrm>
        </p:grpSpPr>
        <p:pic>
          <p:nvPicPr>
            <p:cNvPr id="14342" name="Picture 8" descr="gg2_025[1]"/>
            <p:cNvPicPr>
              <a:picLocks noChangeAspect="1"/>
            </p:cNvPicPr>
            <p:nvPr/>
          </p:nvPicPr>
          <p:blipFill>
            <a:blip r:embed="rId2"/>
            <a:srcRect l="9837" t="16240" r="45859" b="14037"/>
            <a:stretch>
              <a:fillRect/>
            </a:stretch>
          </p:blipFill>
          <p:spPr>
            <a:xfrm>
              <a:off x="4076" y="1117"/>
              <a:ext cx="1388" cy="158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43" name="Picture 9" descr="gg2_025[1]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EFF3F6"/>
                </a:clrFrom>
                <a:clrTo>
                  <a:srgbClr val="EFF3F6">
                    <a:alpha val="0"/>
                  </a:srgbClr>
                </a:clrTo>
              </a:clrChange>
            </a:blip>
            <a:srcRect l="9837" t="16240" r="45859" b="14037"/>
            <a:stretch>
              <a:fillRect/>
            </a:stretch>
          </p:blipFill>
          <p:spPr>
            <a:xfrm>
              <a:off x="3150" y="1525"/>
              <a:ext cx="1388" cy="158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344" name="Text Box 10"/>
            <p:cNvSpPr txBox="1"/>
            <p:nvPr/>
          </p:nvSpPr>
          <p:spPr>
            <a:xfrm>
              <a:off x="3787" y="2976"/>
              <a:ext cx="1645" cy="826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b="1" dirty="0">
                  <a:solidFill>
                    <a:srgbClr val="FF0000"/>
                  </a:solidFill>
                </a:rPr>
                <a:t>this month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b="1" dirty="0">
                  <a:solidFill>
                    <a:srgbClr val="FF0000"/>
                  </a:solidFill>
                </a:rPr>
                <a:t>这个月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14345" name="Picture 11" descr="gg2_025[1]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EFF3F2"/>
                </a:clrFrom>
                <a:clrTo>
                  <a:srgbClr val="EFF3F2">
                    <a:alpha val="0"/>
                  </a:srgbClr>
                </a:clrTo>
              </a:clrChange>
            </a:blip>
            <a:srcRect l="9837" t="16240" r="45859" b="14037"/>
            <a:stretch>
              <a:fillRect/>
            </a:stretch>
          </p:blipFill>
          <p:spPr>
            <a:xfrm>
              <a:off x="4330" y="1661"/>
              <a:ext cx="1225" cy="1361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21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6" grpId="0"/>
      <p:bldP spid="2109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107315" y="0"/>
            <a:ext cx="8229600" cy="1371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be </a:t>
            </a:r>
            <a:r>
              <a:rPr lang="zh-CN" altLang="en-US" dirty="0"/>
              <a:t>动词的过去时形式</a:t>
            </a:r>
            <a:endParaRPr lang="zh-CN" altLang="en-US" dirty="0"/>
          </a:p>
        </p:txBody>
      </p:sp>
      <p:sp>
        <p:nvSpPr>
          <p:cNvPr id="214019" name="Rectangle 3"/>
          <p:cNvSpPr>
            <a:spLocks noGrp="1"/>
          </p:cNvSpPr>
          <p:nvPr>
            <p:ph sz="half" idx="4294967295"/>
          </p:nvPr>
        </p:nvSpPr>
        <p:spPr>
          <a:xfrm>
            <a:off x="5105400" y="980440"/>
            <a:ext cx="4038600" cy="127063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am, is ---- was              are ----were</a:t>
            </a:r>
            <a:endParaRPr lang="en-US" altLang="zh-CN" sz="4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4020" name="Text Box 4"/>
          <p:cNvSpPr txBox="1"/>
          <p:nvPr/>
        </p:nvSpPr>
        <p:spPr>
          <a:xfrm>
            <a:off x="0" y="1557338"/>
            <a:ext cx="9144000" cy="42462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用</a:t>
            </a:r>
            <a:r>
              <a:rPr lang="en-US" altLang="zh-CN" sz="3600" b="1" dirty="0">
                <a:latin typeface="Times New Roman" panose="02020603050405020304" pitchFamily="18" charset="0"/>
              </a:rPr>
              <a:t>be</a:t>
            </a:r>
            <a:r>
              <a:rPr lang="zh-CN" altLang="en-US" sz="3600" b="1" dirty="0">
                <a:latin typeface="Times New Roman" panose="02020603050405020304" pitchFamily="18" charset="0"/>
              </a:rPr>
              <a:t>的适当形式填空。</a:t>
            </a:r>
            <a:endParaRPr lang="zh-CN" altLang="en-US" sz="36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1. I ____ in a primary school last year .</a:t>
            </a:r>
            <a:endParaRPr lang="en-US" altLang="zh-CN" sz="36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2. They _____ happy today, but they _______ sad last week.</a:t>
            </a:r>
            <a:endParaRPr lang="en-US" altLang="zh-CN" sz="36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3. My brother _____ tall this year, but he ______ short two years ago.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  <p:sp>
        <p:nvSpPr>
          <p:cNvPr id="214021" name="Text Box 5"/>
          <p:cNvSpPr txBox="1"/>
          <p:nvPr/>
        </p:nvSpPr>
        <p:spPr>
          <a:xfrm>
            <a:off x="755650" y="2363788"/>
            <a:ext cx="1368425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rgbClr val="FF0000"/>
                </a:solidFill>
              </a:rPr>
              <a:t>was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  <p:sp>
        <p:nvSpPr>
          <p:cNvPr id="214022" name="Text Box 6"/>
          <p:cNvSpPr txBox="1"/>
          <p:nvPr/>
        </p:nvSpPr>
        <p:spPr>
          <a:xfrm>
            <a:off x="1692275" y="3195638"/>
            <a:ext cx="1368425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4000" b="1" dirty="0">
                <a:solidFill>
                  <a:srgbClr val="FF0000"/>
                </a:solidFill>
              </a:rPr>
              <a:t>are</a:t>
            </a:r>
            <a:endParaRPr lang="en-US" altLang="zh-CN" sz="4000" b="1" dirty="0">
              <a:solidFill>
                <a:srgbClr val="FF0000"/>
              </a:solidFill>
            </a:endParaRPr>
          </a:p>
        </p:txBody>
      </p:sp>
      <p:sp>
        <p:nvSpPr>
          <p:cNvPr id="214023" name="Text Box 7"/>
          <p:cNvSpPr txBox="1"/>
          <p:nvPr/>
        </p:nvSpPr>
        <p:spPr>
          <a:xfrm>
            <a:off x="7164705" y="3119755"/>
            <a:ext cx="1368425" cy="75184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4000" b="1" dirty="0">
                <a:solidFill>
                  <a:srgbClr val="FF0000"/>
                </a:solidFill>
              </a:rPr>
              <a:t>were</a:t>
            </a:r>
            <a:endParaRPr lang="en-US" altLang="zh-CN" sz="4000" b="1" dirty="0">
              <a:solidFill>
                <a:srgbClr val="FF0000"/>
              </a:solidFill>
            </a:endParaRPr>
          </a:p>
        </p:txBody>
      </p:sp>
      <p:sp>
        <p:nvSpPr>
          <p:cNvPr id="214024" name="Text Box 8"/>
          <p:cNvSpPr txBox="1"/>
          <p:nvPr/>
        </p:nvSpPr>
        <p:spPr>
          <a:xfrm>
            <a:off x="3203575" y="4508500"/>
            <a:ext cx="8636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4000" b="1" dirty="0">
                <a:solidFill>
                  <a:srgbClr val="FF0000"/>
                </a:solidFill>
              </a:rPr>
              <a:t>is</a:t>
            </a:r>
            <a:endParaRPr lang="en-US" altLang="zh-CN" sz="4000" b="1" dirty="0">
              <a:solidFill>
                <a:srgbClr val="FF0000"/>
              </a:solidFill>
            </a:endParaRPr>
          </a:p>
        </p:txBody>
      </p:sp>
      <p:sp>
        <p:nvSpPr>
          <p:cNvPr id="214025" name="Text Box 9"/>
          <p:cNvSpPr txBox="1"/>
          <p:nvPr/>
        </p:nvSpPr>
        <p:spPr>
          <a:xfrm>
            <a:off x="233363" y="5102225"/>
            <a:ext cx="1368425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4000" b="1" dirty="0">
                <a:solidFill>
                  <a:srgbClr val="FF0000"/>
                </a:solidFill>
              </a:rPr>
              <a:t>was</a:t>
            </a:r>
            <a:endParaRPr lang="en-US" altLang="zh-CN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4019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1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  <p:bldP spid="214020" grpId="0"/>
      <p:bldP spid="214021" grpId="0"/>
      <p:bldP spid="214022" grpId="0"/>
      <p:bldP spid="214023" grpId="0"/>
      <p:bldP spid="214024" grpId="0"/>
      <p:bldP spid="2140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文本框 3"/>
          <p:cNvSpPr txBox="1"/>
          <p:nvPr/>
        </p:nvSpPr>
        <p:spPr>
          <a:xfrm>
            <a:off x="95250" y="1144588"/>
            <a:ext cx="8804275" cy="47078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685800" eaLnBrk="1" hangingPunct="1">
              <a:lnSpc>
                <a:spcPts val="4500"/>
              </a:lnSpc>
              <a:spcBef>
                <a:spcPct val="0"/>
              </a:spcBef>
              <a:buNone/>
            </a:pPr>
            <a:r>
              <a:rPr lang="en-US" altLang="zh-CN" sz="3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 ____(am) in Beijing </a:t>
            </a:r>
            <a:r>
              <a:rPr lang="en-US" altLang="zh-CN" sz="3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last week</a:t>
            </a:r>
            <a:r>
              <a:rPr lang="en-US" altLang="zh-CN" sz="3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.</a:t>
            </a:r>
            <a:endParaRPr lang="en-US" altLang="zh-CN" sz="30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lvl="0" indent="0" defTabSz="685800" eaLnBrk="1" hangingPunct="1">
              <a:lnSpc>
                <a:spcPts val="4500"/>
              </a:lnSpc>
              <a:spcBef>
                <a:spcPct val="0"/>
              </a:spcBef>
              <a:buNone/>
            </a:pPr>
            <a:r>
              <a:rPr lang="en-US" altLang="zh-CN" sz="3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 ____(am) very happy </a:t>
            </a:r>
            <a:r>
              <a:rPr lang="en-US" altLang="zh-CN" sz="3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yesterday</a:t>
            </a:r>
            <a:r>
              <a:rPr lang="en-US" altLang="zh-CN" sz="3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.</a:t>
            </a:r>
            <a:endParaRPr lang="en-US" altLang="zh-CN" sz="30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lvl="0" indent="0" defTabSz="685800" eaLnBrk="1" hangingPunct="1">
              <a:lnSpc>
                <a:spcPts val="4500"/>
              </a:lnSpc>
              <a:spcBef>
                <a:spcPct val="0"/>
              </a:spcBef>
              <a:buNone/>
            </a:pPr>
            <a:r>
              <a:rPr lang="en-US" altLang="zh-CN" sz="3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 ____(am) in America </a:t>
            </a:r>
            <a:r>
              <a:rPr lang="en-US" altLang="zh-CN" sz="3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10 years ago</a:t>
            </a:r>
            <a:r>
              <a:rPr lang="en-US" altLang="zh-CN" sz="3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.</a:t>
            </a:r>
            <a:endParaRPr lang="en-US" altLang="zh-CN" sz="30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lvl="0" indent="0" defTabSz="685800" eaLnBrk="1" hangingPunct="1">
              <a:lnSpc>
                <a:spcPts val="4500"/>
              </a:lnSpc>
              <a:spcBef>
                <a:spcPct val="0"/>
              </a:spcBef>
              <a:buNone/>
            </a:pPr>
            <a:r>
              <a:rPr lang="en-US" altLang="zh-CN" sz="3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He____(is) at the radio station </a:t>
            </a:r>
            <a:r>
              <a:rPr lang="en-US" altLang="zh-CN" sz="3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the day before yesterday</a:t>
            </a:r>
            <a:r>
              <a:rPr lang="en-US" altLang="zh-CN" sz="3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.</a:t>
            </a:r>
            <a:endParaRPr lang="en-US" altLang="zh-CN" sz="30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lvl="0" indent="0" defTabSz="685800" eaLnBrk="1" hangingPunct="1">
              <a:lnSpc>
                <a:spcPts val="4500"/>
              </a:lnSpc>
              <a:spcBef>
                <a:spcPct val="0"/>
              </a:spcBef>
              <a:buNone/>
            </a:pPr>
            <a:r>
              <a:rPr lang="en-US" altLang="zh-CN" sz="3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Carol ____(is) in the farm </a:t>
            </a:r>
            <a:r>
              <a:rPr lang="en-US" altLang="zh-CN" sz="3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yesterday</a:t>
            </a:r>
            <a:r>
              <a:rPr lang="en-US" altLang="zh-CN" sz="3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.</a:t>
            </a:r>
            <a:endParaRPr lang="en-US" altLang="zh-CN" sz="30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lvl="0" indent="0" defTabSz="685800" eaLnBrk="1" hangingPunct="1">
              <a:lnSpc>
                <a:spcPts val="4500"/>
              </a:lnSpc>
              <a:spcBef>
                <a:spcPct val="0"/>
              </a:spcBef>
              <a:buNone/>
            </a:pPr>
            <a:r>
              <a:rPr lang="en-US" altLang="zh-CN" sz="3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Jenny ____(is) was in primary school </a:t>
            </a:r>
            <a:r>
              <a:rPr lang="en-US" altLang="zh-CN" sz="3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 year ago</a:t>
            </a:r>
            <a:r>
              <a:rPr lang="en-US" altLang="zh-CN" sz="3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.</a:t>
            </a:r>
            <a:endParaRPr lang="en-US" altLang="zh-CN" sz="30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lvl="0" indent="0" defTabSz="685800" eaLnBrk="1" hangingPunct="1">
              <a:lnSpc>
                <a:spcPts val="4500"/>
              </a:lnSpc>
              <a:spcBef>
                <a:spcPct val="0"/>
              </a:spcBef>
              <a:buNone/>
            </a:pPr>
            <a:r>
              <a:rPr lang="en-US" altLang="zh-CN" sz="3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They _____(are) very good </a:t>
            </a:r>
            <a:r>
              <a:rPr lang="en-US" altLang="zh-CN" sz="3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in the show</a:t>
            </a:r>
            <a:r>
              <a:rPr lang="en-US" altLang="zh-CN" sz="3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.</a:t>
            </a:r>
            <a:endParaRPr lang="en-US" altLang="zh-CN" sz="30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lvl="0" indent="0" defTabSz="685800" eaLnBrk="1" hangingPunct="1">
              <a:lnSpc>
                <a:spcPts val="4500"/>
              </a:lnSpc>
              <a:spcBef>
                <a:spcPct val="0"/>
              </a:spcBef>
              <a:buNone/>
            </a:pPr>
            <a:r>
              <a:rPr lang="en-US" altLang="zh-CN" sz="3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Students_____(are) on the playground </a:t>
            </a:r>
            <a:r>
              <a:rPr lang="en-US" altLang="zh-CN" sz="30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just now</a:t>
            </a:r>
            <a:r>
              <a:rPr lang="en-US" altLang="zh-CN" sz="3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.</a:t>
            </a:r>
            <a:endParaRPr lang="zh-CN" altLang="en-US" sz="3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1000" y="1217613"/>
            <a:ext cx="798513" cy="5530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was</a:t>
            </a:r>
            <a:endParaRPr kumimoji="0" lang="zh-CN" altLang="en-US" sz="1350" kern="1200" cap="none" spc="0" normalizeH="0" baseline="0" noProof="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1000" y="1785938"/>
            <a:ext cx="798513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685800" eaLnBrk="1" hangingPunct="1">
              <a:spcBef>
                <a:spcPct val="0"/>
              </a:spcBef>
              <a:buNone/>
            </a:pPr>
            <a:r>
              <a:rPr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was</a:t>
            </a:r>
            <a:endParaRPr lang="zh-CN" altLang="en-US" sz="30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1000" y="2354263"/>
            <a:ext cx="798513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685800" eaLnBrk="1" hangingPunct="1">
              <a:spcBef>
                <a:spcPct val="0"/>
              </a:spcBef>
              <a:buNone/>
            </a:pPr>
            <a:r>
              <a:rPr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was</a:t>
            </a:r>
            <a:endParaRPr lang="zh-CN" altLang="en-US" sz="30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6425" y="2930525"/>
            <a:ext cx="800100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685800" eaLnBrk="1" hangingPunct="1">
              <a:spcBef>
                <a:spcPct val="0"/>
              </a:spcBef>
              <a:buNone/>
            </a:pPr>
            <a:r>
              <a:rPr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was</a:t>
            </a:r>
            <a:endParaRPr lang="zh-CN" altLang="en-US" sz="30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77913" y="3492500"/>
            <a:ext cx="798512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685800" eaLnBrk="1" hangingPunct="1">
              <a:spcBef>
                <a:spcPct val="0"/>
              </a:spcBef>
              <a:buNone/>
            </a:pPr>
            <a:r>
              <a:rPr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was</a:t>
            </a:r>
            <a:endParaRPr lang="zh-CN" altLang="en-US" sz="30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08075" y="4054475"/>
            <a:ext cx="800100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685800" eaLnBrk="1" hangingPunct="1">
              <a:spcBef>
                <a:spcPct val="0"/>
              </a:spcBef>
              <a:buNone/>
            </a:pPr>
            <a:r>
              <a:rPr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was</a:t>
            </a:r>
            <a:endParaRPr lang="zh-CN" altLang="en-US" sz="30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12825" y="4640263"/>
            <a:ext cx="1038225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685800" eaLnBrk="1" hangingPunct="1">
              <a:spcBef>
                <a:spcPct val="0"/>
              </a:spcBef>
              <a:buNone/>
            </a:pPr>
            <a:r>
              <a:rPr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were</a:t>
            </a:r>
            <a:endParaRPr lang="zh-CN" altLang="en-US" sz="30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00188" y="5200650"/>
            <a:ext cx="1200150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685800" eaLnBrk="1" hangingPunct="1">
              <a:spcBef>
                <a:spcPct val="0"/>
              </a:spcBef>
              <a:buNone/>
            </a:pPr>
            <a:r>
              <a:rPr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were</a:t>
            </a:r>
            <a:endParaRPr lang="zh-CN" altLang="en-US" sz="30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6395" name="文本框 1"/>
          <p:cNvSpPr txBox="1"/>
          <p:nvPr/>
        </p:nvSpPr>
        <p:spPr>
          <a:xfrm>
            <a:off x="174625" y="906463"/>
            <a:ext cx="2463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Exercises:</a:t>
            </a:r>
            <a:endParaRPr lang="zh-CN" altLang="en-US" sz="2400" i="1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ext Box 2"/>
          <p:cNvSpPr txBox="1"/>
          <p:nvPr/>
        </p:nvSpPr>
        <p:spPr>
          <a:xfrm>
            <a:off x="762000" y="2590800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7411" name="Rectangle 3"/>
          <p:cNvSpPr/>
          <p:nvPr/>
        </p:nvSpPr>
        <p:spPr>
          <a:xfrm>
            <a:off x="304800" y="381000"/>
            <a:ext cx="8443913" cy="64516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1: </a:t>
            </a:r>
            <a:r>
              <a:rPr lang="zh-CN" altLang="en-US" sz="3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肯定句： </a:t>
            </a:r>
            <a:r>
              <a:rPr lang="en-US" altLang="zh-CN" sz="3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was / were +</a:t>
            </a:r>
            <a:r>
              <a:rPr lang="zh-CN" altLang="en-US" sz="3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其他成分</a:t>
            </a:r>
            <a:endParaRPr lang="en-US" altLang="zh-CN" sz="3600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500063" y="1268413"/>
            <a:ext cx="7391400" cy="47999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我上个周末在家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昨天多云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去年他们十二岁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39750" y="1944688"/>
            <a:ext cx="73914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    I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was</a:t>
            </a:r>
            <a:r>
              <a:rPr lang="en-US" altLang="zh-CN" sz="3600" b="1" dirty="0">
                <a:latin typeface="Times New Roman" panose="02020603050405020304" pitchFamily="18" charset="0"/>
              </a:rPr>
              <a:t> at home last weekend .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  <p:sp>
        <p:nvSpPr>
          <p:cNvPr id="6" name="Text Box 4"/>
          <p:cNvSpPr txBox="1"/>
          <p:nvPr/>
        </p:nvSpPr>
        <p:spPr>
          <a:xfrm>
            <a:off x="946150" y="3705225"/>
            <a:ext cx="73914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It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was</a:t>
            </a:r>
            <a:r>
              <a:rPr lang="en-US" altLang="zh-CN" sz="3600" b="1" dirty="0">
                <a:latin typeface="Times New Roman" panose="02020603050405020304" pitchFamily="18" charset="0"/>
              </a:rPr>
              <a:t> cloudy yesterday.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  <p:sp>
        <p:nvSpPr>
          <p:cNvPr id="7" name="Text Box 4"/>
          <p:cNvSpPr txBox="1"/>
          <p:nvPr/>
        </p:nvSpPr>
        <p:spPr>
          <a:xfrm>
            <a:off x="723900" y="5464175"/>
            <a:ext cx="73914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   They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were</a:t>
            </a:r>
            <a:r>
              <a:rPr lang="en-US" altLang="zh-CN" sz="3600" b="1" dirty="0">
                <a:latin typeface="Times New Roman" panose="02020603050405020304" pitchFamily="18" charset="0"/>
              </a:rPr>
              <a:t> twelve last year. 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ext Box 2"/>
          <p:cNvSpPr txBox="1"/>
          <p:nvPr/>
        </p:nvSpPr>
        <p:spPr>
          <a:xfrm>
            <a:off x="762000" y="2590800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8435" name="Rectangle 3"/>
          <p:cNvSpPr/>
          <p:nvPr/>
        </p:nvSpPr>
        <p:spPr>
          <a:xfrm>
            <a:off x="395288" y="260350"/>
            <a:ext cx="8610600" cy="64516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2.</a:t>
            </a:r>
            <a:r>
              <a:rPr lang="zh-CN" altLang="en-US" sz="3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否定句：</a:t>
            </a:r>
            <a:r>
              <a:rPr lang="en-US" altLang="zh-CN" sz="3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was / were not +</a:t>
            </a:r>
            <a:r>
              <a:rPr lang="zh-CN" altLang="en-US" sz="3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其他成分</a:t>
            </a:r>
            <a:endParaRPr lang="zh-CN" altLang="en-US" sz="3600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 Box 4"/>
          <p:cNvSpPr txBox="1"/>
          <p:nvPr/>
        </p:nvSpPr>
        <p:spPr>
          <a:xfrm>
            <a:off x="395288" y="965200"/>
            <a:ext cx="7391400" cy="56311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 </a:t>
            </a:r>
            <a:r>
              <a:rPr lang="zh-CN" altLang="en-US" sz="3600" b="1" dirty="0">
                <a:latin typeface="Times New Roman" panose="02020603050405020304" pitchFamily="18" charset="0"/>
              </a:rPr>
              <a:t>把下列句子改为否定句：</a:t>
            </a:r>
            <a:endParaRPr lang="en-US" altLang="zh-CN" sz="36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  I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was</a:t>
            </a:r>
            <a:r>
              <a:rPr lang="en-US" altLang="zh-CN" sz="3600" b="1" dirty="0">
                <a:latin typeface="Times New Roman" panose="02020603050405020304" pitchFamily="18" charset="0"/>
              </a:rPr>
              <a:t> at home last weekend .</a:t>
            </a:r>
            <a:endParaRPr lang="en-US" altLang="zh-CN" sz="36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 --- I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wasn’t</a:t>
            </a:r>
            <a:r>
              <a:rPr lang="en-US" altLang="zh-CN" sz="3600" b="1" dirty="0">
                <a:latin typeface="Times New Roman" panose="02020603050405020304" pitchFamily="18" charset="0"/>
              </a:rPr>
              <a:t> at home last weekend.</a:t>
            </a:r>
            <a:endParaRPr lang="en-US" altLang="zh-CN" sz="36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 It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was</a:t>
            </a:r>
            <a:r>
              <a:rPr lang="en-US" altLang="zh-CN" sz="3600" b="1" dirty="0">
                <a:latin typeface="Times New Roman" panose="02020603050405020304" pitchFamily="18" charset="0"/>
              </a:rPr>
              <a:t> cloudy yesterday.</a:t>
            </a:r>
            <a:endParaRPr lang="en-US" altLang="zh-CN" sz="36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---It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wasn’t</a:t>
            </a:r>
            <a:r>
              <a:rPr lang="en-US" altLang="zh-CN" sz="3600" b="1" dirty="0">
                <a:latin typeface="Times New Roman" panose="02020603050405020304" pitchFamily="18" charset="0"/>
              </a:rPr>
              <a:t> cloudy yesterday.</a:t>
            </a:r>
            <a:endParaRPr lang="en-US" altLang="zh-CN" sz="36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 They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were</a:t>
            </a:r>
            <a:r>
              <a:rPr lang="en-US" altLang="zh-CN" sz="3600" b="1" dirty="0">
                <a:latin typeface="Times New Roman" panose="02020603050405020304" pitchFamily="18" charset="0"/>
              </a:rPr>
              <a:t> twelve last year.</a:t>
            </a:r>
            <a:endParaRPr lang="en-US" altLang="zh-CN" sz="36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---They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weren’t</a:t>
            </a:r>
            <a:r>
              <a:rPr lang="en-US" altLang="zh-CN" sz="3600" b="1" dirty="0">
                <a:latin typeface="Times New Roman" panose="02020603050405020304" pitchFamily="18" charset="0"/>
              </a:rPr>
              <a:t> twelve last year. 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4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06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66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ext Box 2"/>
          <p:cNvSpPr txBox="1"/>
          <p:nvPr/>
        </p:nvSpPr>
        <p:spPr>
          <a:xfrm>
            <a:off x="762000" y="2590800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9459" name="Rectangle 3"/>
          <p:cNvSpPr/>
          <p:nvPr/>
        </p:nvSpPr>
        <p:spPr>
          <a:xfrm>
            <a:off x="179388" y="84138"/>
            <a:ext cx="9001125" cy="10763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一般疑问句及回答：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Was /Were + </a:t>
            </a:r>
            <a:r>
              <a:rPr lang="zh-CN" altLang="en-US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主语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+ </a:t>
            </a:r>
            <a:r>
              <a:rPr lang="zh-CN" altLang="en-US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其他成分？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Yes, ….was / were.   No, … wasn’t / weren’t. </a:t>
            </a:r>
            <a:endParaRPr lang="zh-CN" altLang="en-US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0" y="1187450"/>
            <a:ext cx="9036050" cy="5692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把下列句子改为一般疑问句并回答：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I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was</a:t>
            </a:r>
            <a:r>
              <a:rPr lang="en-US" altLang="zh-CN" sz="2800" b="1" dirty="0">
                <a:latin typeface="Times New Roman" panose="02020603050405020304" pitchFamily="18" charset="0"/>
              </a:rPr>
              <a:t> at home last weekend .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---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Were</a:t>
            </a:r>
            <a:r>
              <a:rPr lang="en-US" altLang="zh-CN" sz="2800" b="1" dirty="0">
                <a:latin typeface="Times New Roman" panose="02020603050405020304" pitchFamily="18" charset="0"/>
              </a:rPr>
              <a:t> you at home last weekend?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Yes</a:t>
            </a:r>
            <a:r>
              <a:rPr lang="en-US" altLang="zh-CN" sz="2800" b="1" dirty="0">
                <a:latin typeface="Times New Roman" panose="02020603050405020304" pitchFamily="18" charset="0"/>
              </a:rPr>
              <a:t>, I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was</a:t>
            </a:r>
            <a:r>
              <a:rPr lang="en-US" altLang="zh-CN" sz="2800" b="1" dirty="0">
                <a:latin typeface="Times New Roman" panose="02020603050405020304" pitchFamily="18" charset="0"/>
              </a:rPr>
              <a:t>. /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No</a:t>
            </a:r>
            <a:r>
              <a:rPr lang="en-US" altLang="zh-CN" sz="2800" b="1" dirty="0">
                <a:latin typeface="Times New Roman" panose="02020603050405020304" pitchFamily="18" charset="0"/>
              </a:rPr>
              <a:t>, I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wasn’t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It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was</a:t>
            </a:r>
            <a:r>
              <a:rPr lang="en-US" altLang="zh-CN" sz="2800" b="1" dirty="0">
                <a:latin typeface="Times New Roman" panose="02020603050405020304" pitchFamily="18" charset="0"/>
              </a:rPr>
              <a:t> cloudy yesterday.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--- Was it cloudy yesterday?  Yes, it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was</a:t>
            </a:r>
            <a:r>
              <a:rPr lang="en-US" altLang="zh-CN" sz="2800" b="1" dirty="0">
                <a:latin typeface="Times New Roman" panose="02020603050405020304" pitchFamily="18" charset="0"/>
              </a:rPr>
              <a:t>. /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No</a:t>
            </a:r>
            <a:r>
              <a:rPr lang="en-US" altLang="zh-CN" sz="2800" b="1" dirty="0">
                <a:latin typeface="Times New Roman" panose="02020603050405020304" pitchFamily="18" charset="0"/>
              </a:rPr>
              <a:t>, it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wasn’t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They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were</a:t>
            </a:r>
            <a:r>
              <a:rPr lang="en-US" altLang="zh-CN" sz="2800" b="1" dirty="0">
                <a:latin typeface="Times New Roman" panose="02020603050405020304" pitchFamily="18" charset="0"/>
              </a:rPr>
              <a:t> twelve last year.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---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Were</a:t>
            </a:r>
            <a:r>
              <a:rPr lang="en-US" altLang="zh-CN" sz="2800" b="1" dirty="0">
                <a:latin typeface="Times New Roman" panose="02020603050405020304" pitchFamily="18" charset="0"/>
              </a:rPr>
              <a:t> they twelve last year?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Yes</a:t>
            </a:r>
            <a:r>
              <a:rPr lang="en-US" altLang="zh-CN" sz="2800" b="1" dirty="0">
                <a:latin typeface="Times New Roman" panose="02020603050405020304" pitchFamily="18" charset="0"/>
              </a:rPr>
              <a:t>, they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were</a:t>
            </a:r>
            <a:r>
              <a:rPr lang="en-US" altLang="zh-CN" sz="2800" b="1" dirty="0">
                <a:latin typeface="Times New Roman" panose="02020603050405020304" pitchFamily="18" charset="0"/>
              </a:rPr>
              <a:t>. /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No</a:t>
            </a:r>
            <a:r>
              <a:rPr lang="en-US" altLang="zh-CN" sz="2800" b="1" dirty="0">
                <a:latin typeface="Times New Roman" panose="02020603050405020304" pitchFamily="18" charset="0"/>
              </a:rPr>
              <a:t>, they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weren’t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9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85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47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37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69" end="3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ext Box 2"/>
          <p:cNvSpPr txBox="1"/>
          <p:nvPr/>
        </p:nvSpPr>
        <p:spPr>
          <a:xfrm>
            <a:off x="762000" y="2590800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20483" name="Rectangle 3"/>
          <p:cNvSpPr/>
          <p:nvPr/>
        </p:nvSpPr>
        <p:spPr>
          <a:xfrm>
            <a:off x="223838" y="115888"/>
            <a:ext cx="8610600" cy="10763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4. </a:t>
            </a:r>
            <a:r>
              <a:rPr lang="zh-CN" altLang="en-US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特殊疑问句： 特殊疑问词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+ was / were + </a:t>
            </a:r>
            <a:r>
              <a:rPr lang="zh-CN" altLang="en-US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主语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+ </a:t>
            </a:r>
            <a:r>
              <a:rPr lang="zh-CN" altLang="en-US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其他成分？</a:t>
            </a:r>
            <a:endParaRPr lang="zh-CN" altLang="en-US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95288" y="1193800"/>
            <a:ext cx="7391400" cy="43999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对划线部分提问：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I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was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u="sng" dirty="0">
                <a:latin typeface="Times New Roman" panose="02020603050405020304" pitchFamily="18" charset="0"/>
              </a:rPr>
              <a:t>at home </a:t>
            </a:r>
            <a:r>
              <a:rPr lang="en-US" altLang="zh-CN" sz="2800" b="1" dirty="0">
                <a:latin typeface="Times New Roman" panose="02020603050405020304" pitchFamily="18" charset="0"/>
              </a:rPr>
              <a:t>last weekend .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---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Where were </a:t>
            </a:r>
            <a:r>
              <a:rPr lang="en-US" altLang="zh-CN" sz="2800" b="1" dirty="0">
                <a:latin typeface="Times New Roman" panose="02020603050405020304" pitchFamily="18" charset="0"/>
              </a:rPr>
              <a:t>you last weekend?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It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was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u="sng" dirty="0">
                <a:latin typeface="Times New Roman" panose="02020603050405020304" pitchFamily="18" charset="0"/>
              </a:rPr>
              <a:t>cloudy</a:t>
            </a:r>
            <a:r>
              <a:rPr lang="en-US" altLang="zh-CN" sz="2800" b="1" dirty="0">
                <a:latin typeface="Times New Roman" panose="02020603050405020304" pitchFamily="18" charset="0"/>
              </a:rPr>
              <a:t> yesterday.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---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How was </a:t>
            </a:r>
            <a:r>
              <a:rPr lang="en-US" altLang="zh-CN" sz="2800" b="1" dirty="0">
                <a:latin typeface="Times New Roman" panose="02020603050405020304" pitchFamily="18" charset="0"/>
              </a:rPr>
              <a:t>the weather yesterday?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They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were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u="sng" dirty="0">
                <a:latin typeface="Times New Roman" panose="02020603050405020304" pitchFamily="18" charset="0"/>
              </a:rPr>
              <a:t>twelve</a:t>
            </a:r>
            <a:r>
              <a:rPr lang="en-US" altLang="zh-CN" sz="2800" b="1" dirty="0">
                <a:latin typeface="Times New Roman" panose="02020603050405020304" pitchFamily="18" charset="0"/>
              </a:rPr>
              <a:t> last year.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---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How old were </a:t>
            </a:r>
            <a:r>
              <a:rPr lang="en-US" altLang="zh-CN" sz="2800" b="1" dirty="0">
                <a:latin typeface="Times New Roman" panose="02020603050405020304" pitchFamily="18" charset="0"/>
              </a:rPr>
              <a:t>they last year?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1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01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65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/>
          <p:nvPr/>
        </p:nvSpPr>
        <p:spPr>
          <a:xfrm>
            <a:off x="-39370" y="44450"/>
            <a:ext cx="9396095" cy="660654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Exercises: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汉译英：</a:t>
            </a:r>
            <a:b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1.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昨天我妈妈很忙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My mother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was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busy yesterday.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b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2.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上周五是阴天，今天下雨。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It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was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cloudy last Friday and it is rainy today. 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b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3. Tom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的哥哥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年前在上海。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Tom’s brother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was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in Shanghai three years ago.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b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4.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昨天下午所有的学生都在教室里。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All the students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were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in the classroom yesterday afternoon.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b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5.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去年这家公园里有很多树。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There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were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a lot of trees in the park last year.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ext Box 2"/>
          <p:cNvSpPr txBox="1"/>
          <p:nvPr/>
        </p:nvSpPr>
        <p:spPr>
          <a:xfrm>
            <a:off x="762000" y="2590800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217091" name="Rectangle 3"/>
          <p:cNvSpPr/>
          <p:nvPr/>
        </p:nvSpPr>
        <p:spPr>
          <a:xfrm>
            <a:off x="2700338" y="2276475"/>
            <a:ext cx="4262437" cy="82994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Period Two</a:t>
            </a:r>
            <a:endParaRPr lang="en-US" altLang="zh-CN" sz="4800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ext Box 3"/>
          <p:cNvSpPr txBox="1"/>
          <p:nvPr/>
        </p:nvSpPr>
        <p:spPr>
          <a:xfrm>
            <a:off x="762000" y="2590800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92164" name="Rectangle 4"/>
          <p:cNvSpPr/>
          <p:nvPr/>
        </p:nvSpPr>
        <p:spPr>
          <a:xfrm>
            <a:off x="2124075" y="2082800"/>
            <a:ext cx="4392613" cy="101473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6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Period One</a:t>
            </a:r>
            <a:endParaRPr lang="en-US" altLang="zh-CN" sz="6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ext Box 3"/>
          <p:cNvSpPr txBox="1"/>
          <p:nvPr/>
        </p:nvSpPr>
        <p:spPr>
          <a:xfrm>
            <a:off x="762000" y="2590800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25603" name="文本框 2"/>
          <p:cNvSpPr txBox="1"/>
          <p:nvPr/>
        </p:nvSpPr>
        <p:spPr>
          <a:xfrm>
            <a:off x="539750" y="765175"/>
            <a:ext cx="77597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四</a:t>
            </a:r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含有</a:t>
            </a: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行为动词（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-ed</a:t>
            </a: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的句子 </a:t>
            </a:r>
            <a:endParaRPr lang="en-US" altLang="zh-CN" sz="4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602" name="Text Box 10"/>
          <p:cNvSpPr txBox="1"/>
          <p:nvPr/>
        </p:nvSpPr>
        <p:spPr>
          <a:xfrm>
            <a:off x="1403350" y="2990850"/>
            <a:ext cx="6913563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Last year</a:t>
            </a:r>
            <a:r>
              <a:rPr lang="en-US" altLang="zh-CN" b="1" dirty="0">
                <a:latin typeface="Times New Roman" panose="02020603050405020304" pitchFamily="18" charset="0"/>
              </a:rPr>
              <a:t>, I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went</a:t>
            </a:r>
            <a:r>
              <a:rPr lang="en-US" altLang="zh-CN" b="1" dirty="0">
                <a:latin typeface="Times New Roman" panose="02020603050405020304" pitchFamily="18" charset="0"/>
              </a:rPr>
              <a:t> to school on foot.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6627" name="Text Box 10"/>
          <p:cNvSpPr txBox="1"/>
          <p:nvPr/>
        </p:nvSpPr>
        <p:spPr>
          <a:xfrm>
            <a:off x="1619250" y="125413"/>
            <a:ext cx="6192838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4000" b="1" dirty="0">
                <a:latin typeface="Times New Roman" panose="02020603050405020304" pitchFamily="18" charset="0"/>
              </a:rPr>
              <a:t>We</a:t>
            </a:r>
            <a:r>
              <a:rPr lang="en-US" altLang="zh-CN" sz="4000" b="1" dirty="0">
                <a:latin typeface="Times New Roman" panose="02020603050405020304" pitchFamily="18" charset="0"/>
              </a:rPr>
              <a:t>all changed a lot.</a:t>
            </a:r>
            <a:endParaRPr lang="en-US" altLang="zh-CN" sz="4000" b="1" dirty="0">
              <a:latin typeface="Times New Roman" panose="02020603050405020304" pitchFamily="18" charset="0"/>
            </a:endParaRPr>
          </a:p>
        </p:txBody>
      </p:sp>
      <p:sp>
        <p:nvSpPr>
          <p:cNvPr id="6" name="Text Box 10"/>
          <p:cNvSpPr txBox="1"/>
          <p:nvPr/>
        </p:nvSpPr>
        <p:spPr>
          <a:xfrm>
            <a:off x="1397000" y="5805488"/>
            <a:ext cx="677545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Now </a:t>
            </a:r>
            <a:r>
              <a:rPr lang="en-US" altLang="zh-CN" b="1" dirty="0">
                <a:latin typeface="Times New Roman" panose="02020603050405020304" pitchFamily="18" charset="0"/>
              </a:rPr>
              <a:t>I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go</a:t>
            </a:r>
            <a:r>
              <a:rPr lang="en-US" altLang="zh-CN" b="1" dirty="0">
                <a:latin typeface="Times New Roman" panose="02020603050405020304" pitchFamily="18" charset="0"/>
              </a:rPr>
              <a:t> to school by car.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pic>
        <p:nvPicPr>
          <p:cNvPr id="26629" name="Picture 16" descr="t010d5a1b56c0e266c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8575" y="1039813"/>
            <a:ext cx="2408238" cy="20177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0" name="Picture 9" descr="j02129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3" y="3819525"/>
            <a:ext cx="3455987" cy="17414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2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42" name="Text Box 2"/>
          <p:cNvSpPr txBox="1"/>
          <p:nvPr/>
        </p:nvSpPr>
        <p:spPr>
          <a:xfrm>
            <a:off x="1187450" y="5373688"/>
            <a:ext cx="6948488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Now</a:t>
            </a:r>
            <a:r>
              <a:rPr lang="en-US" altLang="zh-CN" sz="3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Jim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gets</a:t>
            </a:r>
            <a:r>
              <a:rPr lang="en-US" altLang="zh-CN" sz="3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up at 6:00.</a:t>
            </a:r>
            <a:endParaRPr lang="en-US" altLang="zh-CN" sz="36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7651" name="Rectangle 16"/>
          <p:cNvSpPr/>
          <p:nvPr/>
        </p:nvSpPr>
        <p:spPr>
          <a:xfrm>
            <a:off x="4760913" y="546100"/>
            <a:ext cx="92773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8:00</a:t>
            </a:r>
            <a:endParaRPr lang="en-US" altLang="zh-CN" b="1" dirty="0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" name="Text Box 2"/>
          <p:cNvSpPr txBox="1"/>
          <p:nvPr/>
        </p:nvSpPr>
        <p:spPr>
          <a:xfrm>
            <a:off x="1187133" y="2493010"/>
            <a:ext cx="801211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Last year</a:t>
            </a:r>
            <a:r>
              <a:rPr lang="en-US" altLang="zh-CN" sz="3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Jim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got</a:t>
            </a:r>
            <a:r>
              <a:rPr lang="en-US" altLang="zh-CN" sz="3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up at 8:00.</a:t>
            </a:r>
            <a:endParaRPr lang="en-US" altLang="zh-CN" sz="36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pic>
        <p:nvPicPr>
          <p:cNvPr id="27653" name="Picture 12" descr="get 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885" y="3284538"/>
            <a:ext cx="2705100" cy="18049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4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885" y="334645"/>
            <a:ext cx="2033270" cy="21583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5" name="Rectangle 16"/>
          <p:cNvSpPr/>
          <p:nvPr/>
        </p:nvSpPr>
        <p:spPr>
          <a:xfrm>
            <a:off x="4646613" y="3744913"/>
            <a:ext cx="92773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6:00</a:t>
            </a:r>
            <a:endParaRPr lang="en-US" altLang="zh-CN" b="1" dirty="0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2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42" name="Text Box 2"/>
          <p:cNvSpPr txBox="1"/>
          <p:nvPr/>
        </p:nvSpPr>
        <p:spPr>
          <a:xfrm>
            <a:off x="1689100" y="5948045"/>
            <a:ext cx="62884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Now</a:t>
            </a:r>
            <a:r>
              <a:rPr lang="en-US" altLang="zh-CN" sz="3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they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live</a:t>
            </a:r>
            <a:r>
              <a:rPr lang="en-US" altLang="zh-CN" sz="3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in </a:t>
            </a:r>
            <a:r>
              <a:rPr lang="en-US" altLang="zh-CN" sz="3600" b="1" dirty="0"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Chongqing</a:t>
            </a:r>
            <a:r>
              <a:rPr lang="en-US" altLang="zh-CN" sz="3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.</a:t>
            </a:r>
            <a:endParaRPr lang="en-US" altLang="zh-CN" sz="36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8" name="Text Box 2"/>
          <p:cNvSpPr txBox="1"/>
          <p:nvPr/>
        </p:nvSpPr>
        <p:spPr>
          <a:xfrm>
            <a:off x="1726565" y="2275840"/>
            <a:ext cx="676084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Last year</a:t>
            </a:r>
            <a:r>
              <a:rPr lang="en-US" altLang="zh-CN" sz="3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they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lived </a:t>
            </a:r>
            <a:r>
              <a:rPr lang="en-US" altLang="zh-CN" sz="3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in S</a:t>
            </a:r>
            <a:r>
              <a:rPr lang="en-US" altLang="zh-CN" sz="3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hanghai.</a:t>
            </a:r>
            <a:endParaRPr lang="en-US" altLang="zh-CN" sz="36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27630" y="3211830"/>
            <a:ext cx="3300730" cy="26879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75" y="332105"/>
            <a:ext cx="3269615" cy="1819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2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Text Box 2"/>
          <p:cNvSpPr txBox="1"/>
          <p:nvPr/>
        </p:nvSpPr>
        <p:spPr>
          <a:xfrm>
            <a:off x="381000" y="685800"/>
            <a:ext cx="8223250" cy="479996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AutoNum type="arabicPeriod"/>
            </a:pPr>
            <a:r>
              <a:rPr lang="en-US" altLang="zh-CN" sz="3600" b="1" dirty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Now</a:t>
            </a:r>
            <a:r>
              <a:rPr lang="en-US" altLang="zh-CN" sz="3600" b="1" dirty="0">
                <a:latin typeface="Times New Roman" panose="02020603050405020304" pitchFamily="18" charset="0"/>
              </a:rPr>
              <a:t> I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go</a:t>
            </a:r>
            <a:r>
              <a:rPr lang="en-US" altLang="zh-CN" sz="3600" b="1" dirty="0">
                <a:latin typeface="Times New Roman" panose="02020603050405020304" pitchFamily="18" charset="0"/>
              </a:rPr>
              <a:t> to school by car.</a:t>
            </a:r>
            <a:endParaRPr lang="en-US" altLang="zh-CN" sz="36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    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Last year</a:t>
            </a:r>
            <a:r>
              <a:rPr lang="en-US" altLang="zh-CN" sz="3600" b="1" dirty="0">
                <a:latin typeface="Times New Roman" panose="02020603050405020304" pitchFamily="18" charset="0"/>
              </a:rPr>
              <a:t>, I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went</a:t>
            </a:r>
            <a:r>
              <a:rPr lang="en-US" altLang="zh-CN" sz="3600" b="1" dirty="0">
                <a:latin typeface="Times New Roman" panose="02020603050405020304" pitchFamily="18" charset="0"/>
              </a:rPr>
              <a:t> to school on foot.</a:t>
            </a:r>
            <a:endParaRPr lang="en-US" altLang="zh-CN" sz="3600" b="1" dirty="0">
              <a:latin typeface="Times New Roman" panose="02020603050405020304" pitchFamily="18" charset="0"/>
            </a:endParaRP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2.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Now</a:t>
            </a:r>
            <a:r>
              <a:rPr lang="en-US" altLang="zh-CN" sz="3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Jim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gets</a:t>
            </a:r>
            <a:r>
              <a:rPr lang="en-US" altLang="zh-CN" sz="3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up at 6:00.</a:t>
            </a:r>
            <a:endParaRPr lang="en-US" altLang="zh-CN" sz="36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Last year</a:t>
            </a:r>
            <a:r>
              <a:rPr lang="en-US" altLang="zh-CN" sz="3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Jim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got</a:t>
            </a:r>
            <a:r>
              <a:rPr lang="en-US" altLang="zh-CN" sz="3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up at 8:00.</a:t>
            </a:r>
            <a:endParaRPr lang="en-US" altLang="zh-CN" sz="36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3.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Now</a:t>
            </a:r>
            <a:r>
              <a:rPr lang="en-US" altLang="zh-CN" sz="3600" b="1" dirty="0">
                <a:latin typeface="Times New Roman" panose="02020603050405020304" pitchFamily="18" charset="0"/>
              </a:rPr>
              <a:t> they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live</a:t>
            </a:r>
            <a:r>
              <a:rPr lang="en-US" altLang="zh-CN" sz="3600" b="1" dirty="0">
                <a:latin typeface="Times New Roman" panose="02020603050405020304" pitchFamily="18" charset="0"/>
              </a:rPr>
              <a:t> in Chongqing.</a:t>
            </a:r>
            <a:endParaRPr lang="en-US" altLang="zh-CN" sz="3600" b="1" dirty="0">
              <a:latin typeface="Times New Roman" panose="02020603050405020304" pitchFamily="18" charset="0"/>
            </a:endParaRP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  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Last year</a:t>
            </a:r>
            <a:r>
              <a:rPr lang="en-US" altLang="zh-CN" sz="3600" b="1" dirty="0">
                <a:latin typeface="Times New Roman" panose="02020603050405020304" pitchFamily="18" charset="0"/>
              </a:rPr>
              <a:t>, they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lived</a:t>
            </a:r>
            <a:r>
              <a:rPr lang="en-US" altLang="zh-CN" sz="3600" b="1" dirty="0">
                <a:latin typeface="Times New Roman" panose="02020603050405020304" pitchFamily="18" charset="0"/>
              </a:rPr>
              <a:t> in Shanghai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  <p:sp>
        <p:nvSpPr>
          <p:cNvPr id="29699" name="Text Box 3"/>
          <p:cNvSpPr txBox="1"/>
          <p:nvPr/>
        </p:nvSpPr>
        <p:spPr>
          <a:xfrm>
            <a:off x="1219200" y="5334000"/>
            <a:ext cx="55626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zh-CN"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0162" name="Text Box 2"/>
          <p:cNvSpPr txBox="1"/>
          <p:nvPr/>
        </p:nvSpPr>
        <p:spPr>
          <a:xfrm>
            <a:off x="0" y="2819400"/>
            <a:ext cx="9144000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1.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went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to school on foot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last year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sz="3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2.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Jim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got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up at 8:00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last year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.</a:t>
            </a:r>
            <a:endParaRPr lang="en-US" altLang="zh-CN" sz="3600" b="1" dirty="0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3. They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lived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in Jiangbei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last year</a:t>
            </a:r>
            <a:r>
              <a:rPr lang="en-US" altLang="zh-CN" sz="3600" b="1" dirty="0">
                <a:latin typeface="Times New Roman" panose="02020603050405020304" pitchFamily="18" charset="0"/>
              </a:rPr>
              <a:t>.</a:t>
            </a:r>
            <a:endParaRPr lang="en-US" altLang="zh-CN" sz="3600" dirty="0"/>
          </a:p>
        </p:txBody>
      </p:sp>
      <p:sp>
        <p:nvSpPr>
          <p:cNvPr id="30723" name="Text Box 3"/>
          <p:cNvSpPr txBox="1"/>
          <p:nvPr/>
        </p:nvSpPr>
        <p:spPr>
          <a:xfrm>
            <a:off x="1219200" y="5334000"/>
            <a:ext cx="55626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zh-CN" sz="1800" dirty="0"/>
          </a:p>
        </p:txBody>
      </p:sp>
      <p:sp>
        <p:nvSpPr>
          <p:cNvPr id="220164" name="Rectangle 4"/>
          <p:cNvSpPr/>
          <p:nvPr/>
        </p:nvSpPr>
        <p:spPr>
          <a:xfrm>
            <a:off x="0" y="188913"/>
            <a:ext cx="8915400" cy="255333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None/>
            </a:pPr>
            <a:r>
              <a:rPr lang="en-US" altLang="zh-CN" sz="4000" b="1" dirty="0"/>
              <a:t>1.</a:t>
            </a:r>
            <a:r>
              <a:rPr lang="zh-CN" altLang="en-US" sz="4000" b="1" dirty="0"/>
              <a:t>肯定句</a:t>
            </a:r>
            <a:r>
              <a:rPr lang="en-US" altLang="zh-CN" sz="4000" b="1" dirty="0"/>
              <a:t>: </a:t>
            </a:r>
            <a:endParaRPr lang="en-US" altLang="zh-CN" sz="4000" b="1" dirty="0"/>
          </a:p>
          <a:p>
            <a:pPr marL="342900" lvl="0" indent="-342900" eaLnBrk="1" hangingPunct="1"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FF0000"/>
                </a:solidFill>
              </a:rPr>
              <a:t>主语</a:t>
            </a:r>
            <a:r>
              <a:rPr lang="en-US" altLang="zh-CN" sz="4000" b="1" dirty="0">
                <a:solidFill>
                  <a:srgbClr val="FF0000"/>
                </a:solidFill>
              </a:rPr>
              <a:t>+ </a:t>
            </a:r>
            <a:r>
              <a:rPr lang="zh-CN" altLang="en-US" sz="4000" b="1" dirty="0">
                <a:solidFill>
                  <a:srgbClr val="FF0000"/>
                </a:solidFill>
              </a:rPr>
              <a:t>行为动词</a:t>
            </a:r>
            <a:r>
              <a:rPr lang="en-US" altLang="zh-CN" sz="4000" b="1" dirty="0">
                <a:solidFill>
                  <a:srgbClr val="FF0000"/>
                </a:solidFill>
              </a:rPr>
              <a:t>(-ed) +</a:t>
            </a:r>
            <a:r>
              <a:rPr lang="zh-CN" altLang="en-US" sz="4000" b="1" dirty="0">
                <a:solidFill>
                  <a:srgbClr val="FF0000"/>
                </a:solidFill>
              </a:rPr>
              <a:t>其它成份</a:t>
            </a:r>
            <a:r>
              <a:rPr lang="en-US" altLang="zh-CN" sz="6000" b="1" dirty="0">
                <a:solidFill>
                  <a:srgbClr val="FF0000"/>
                </a:solidFill>
              </a:rPr>
              <a:t>.</a:t>
            </a:r>
            <a:endParaRPr lang="en-US" altLang="zh-CN" sz="6000" b="1" dirty="0">
              <a:solidFill>
                <a:srgbClr val="FF0000"/>
              </a:solidFill>
            </a:endParaRPr>
          </a:p>
          <a:p>
            <a:pPr marL="342900" lvl="0" indent="-342900" eaLnBrk="1" hangingPunct="1">
              <a:spcBef>
                <a:spcPct val="0"/>
              </a:spcBef>
              <a:buNone/>
            </a:pPr>
            <a:endParaRPr lang="en-US" altLang="zh-CN" sz="6000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2" grpId="0"/>
      <p:bldP spid="220164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0" y="2068513"/>
            <a:ext cx="9144000" cy="47999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742950" marR="0" lvl="0" indent="-7429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went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to school on foot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last year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--- I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didn’t go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to school on foot last year.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Jim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got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up at 8:00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last year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--- Jim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didn’t get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up at 8:00 last year.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 They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lived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in </a:t>
            </a: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Jiangbei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last year.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--- They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didn’t live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 </a:t>
            </a: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Jiangbei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last year.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7" name="Rectangle 6"/>
          <p:cNvSpPr/>
          <p:nvPr/>
        </p:nvSpPr>
        <p:spPr>
          <a:xfrm>
            <a:off x="107950" y="128588"/>
            <a:ext cx="8610600" cy="193802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000" b="1" dirty="0"/>
              <a:t>2.</a:t>
            </a:r>
            <a:r>
              <a:rPr lang="zh-CN" altLang="en-US" sz="4000" b="1" dirty="0"/>
              <a:t>否定句</a:t>
            </a:r>
            <a:r>
              <a:rPr lang="en-US" altLang="zh-CN" sz="4000" b="1" dirty="0"/>
              <a:t>:</a:t>
            </a:r>
            <a:endParaRPr lang="en-US" altLang="zh-CN" sz="40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FF0000"/>
                </a:solidFill>
              </a:rPr>
              <a:t>主语</a:t>
            </a:r>
            <a:r>
              <a:rPr lang="en-US" altLang="zh-CN" sz="4000" b="1" dirty="0">
                <a:solidFill>
                  <a:srgbClr val="FF0000"/>
                </a:solidFill>
              </a:rPr>
              <a:t>+didn’t +</a:t>
            </a:r>
            <a:r>
              <a:rPr lang="zh-CN" altLang="en-US" sz="4000" b="1" dirty="0">
                <a:solidFill>
                  <a:srgbClr val="FF0000"/>
                </a:solidFill>
              </a:rPr>
              <a:t>行为动词</a:t>
            </a:r>
            <a:r>
              <a:rPr lang="en-US" altLang="zh-CN" sz="4000" b="1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zh-CN" altLang="en-US" sz="4000" b="1" dirty="0">
                <a:solidFill>
                  <a:srgbClr val="FF0000"/>
                </a:solidFill>
                <a:highlight>
                  <a:srgbClr val="FFFF00"/>
                </a:highlight>
              </a:rPr>
              <a:t>原形</a:t>
            </a:r>
            <a:r>
              <a:rPr lang="en-US" altLang="zh-CN" sz="4000" b="1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r>
              <a:rPr lang="en-US" altLang="zh-CN" sz="4000" b="1" dirty="0">
                <a:solidFill>
                  <a:srgbClr val="FF0000"/>
                </a:solidFill>
              </a:rPr>
              <a:t> +</a:t>
            </a:r>
            <a:r>
              <a:rPr lang="zh-CN" altLang="en-US" sz="4000" b="1" dirty="0">
                <a:solidFill>
                  <a:srgbClr val="FF0000"/>
                </a:solidFill>
              </a:rPr>
              <a:t>其它成份</a:t>
            </a:r>
            <a:r>
              <a:rPr lang="en-US" altLang="zh-CN" sz="4000" b="1" dirty="0">
                <a:solidFill>
                  <a:srgbClr val="FF0000"/>
                </a:solidFill>
              </a:rPr>
              <a:t>.</a:t>
            </a:r>
            <a:endParaRPr lang="en-US" altLang="zh-CN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charRg st="36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charRg st="116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charRg st="196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2" name="Text Box 2"/>
          <p:cNvSpPr txBox="1"/>
          <p:nvPr/>
        </p:nvSpPr>
        <p:spPr>
          <a:xfrm>
            <a:off x="0" y="1384300"/>
            <a:ext cx="9144000" cy="56159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ts val="3000"/>
              </a:lnSpc>
              <a:spcBef>
                <a:spcPts val="1200"/>
              </a:spcBef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1. I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went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to school on foot </a:t>
            </a:r>
            <a:r>
              <a:rPr lang="en-US" altLang="zh-CN" sz="2800" b="1" dirty="0">
                <a:latin typeface="Times New Roman" panose="02020603050405020304" pitchFamily="18" charset="0"/>
              </a:rPr>
              <a:t>last year.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3000"/>
              </a:lnSpc>
              <a:spcBef>
                <a:spcPts val="1200"/>
              </a:spcBef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---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Did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you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go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to school on foot last year?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3000"/>
              </a:lnSpc>
              <a:spcBef>
                <a:spcPts val="1200"/>
              </a:spcBef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---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Yes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I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did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 /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No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I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didn’t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3000"/>
              </a:lnSpc>
              <a:spcBef>
                <a:spcPts val="1200"/>
              </a:spcBef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2.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Jim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got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up at 8:00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last year.</a:t>
            </a: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spcBef>
                <a:spcPts val="1200"/>
              </a:spcBef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---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Did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Jim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get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up at 8:00 last year?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spcBef>
                <a:spcPts val="1200"/>
              </a:spcBef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---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Yes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he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did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. /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No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he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didn’t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. 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spcBef>
                <a:spcPts val="1200"/>
              </a:spcBef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3. They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lived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in Jiangbei </a:t>
            </a:r>
            <a:r>
              <a:rPr lang="en-US" altLang="zh-CN" sz="2800" b="1" dirty="0">
                <a:latin typeface="Times New Roman" panose="02020603050405020304" pitchFamily="18" charset="0"/>
              </a:rPr>
              <a:t>last year.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3000"/>
              </a:lnSpc>
              <a:spcBef>
                <a:spcPts val="1200"/>
              </a:spcBef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---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Did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they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live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in Jiangbei last year?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3000"/>
              </a:lnSpc>
              <a:spcBef>
                <a:spcPts val="1200"/>
              </a:spcBef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---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Yes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they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did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 /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No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they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didn’t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3600" dirty="0">
              <a:solidFill>
                <a:srgbClr val="000000"/>
              </a:solidFill>
            </a:endParaRPr>
          </a:p>
        </p:txBody>
      </p:sp>
      <p:sp>
        <p:nvSpPr>
          <p:cNvPr id="32771" name="Rectangle 5"/>
          <p:cNvSpPr/>
          <p:nvPr/>
        </p:nvSpPr>
        <p:spPr>
          <a:xfrm>
            <a:off x="0" y="-53975"/>
            <a:ext cx="8610600" cy="138366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/>
              <a:t>3.</a:t>
            </a:r>
            <a:r>
              <a:rPr lang="zh-CN" altLang="en-US" sz="2800" b="1" dirty="0"/>
              <a:t>一般疑问句及回答</a:t>
            </a:r>
            <a:r>
              <a:rPr lang="en-US" altLang="zh-CN" sz="2800" b="1" dirty="0"/>
              <a:t>.</a:t>
            </a:r>
            <a:endParaRPr lang="en-US" altLang="zh-CN" sz="28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Did +</a:t>
            </a:r>
            <a:r>
              <a:rPr lang="zh-CN" altLang="en-US" sz="2800" b="1" dirty="0">
                <a:solidFill>
                  <a:srgbClr val="FF0000"/>
                </a:solidFill>
              </a:rPr>
              <a:t>主语</a:t>
            </a:r>
            <a:r>
              <a:rPr lang="en-US" altLang="zh-CN" sz="2800" b="1" dirty="0">
                <a:solidFill>
                  <a:srgbClr val="FF0000"/>
                </a:solidFill>
              </a:rPr>
              <a:t>+</a:t>
            </a:r>
            <a:r>
              <a:rPr lang="zh-CN" altLang="en-US" sz="2800" b="1" dirty="0">
                <a:solidFill>
                  <a:srgbClr val="FF0000"/>
                </a:solidFill>
              </a:rPr>
              <a:t>行为动词</a:t>
            </a:r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原形</a:t>
            </a:r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r>
              <a:rPr lang="en-US" altLang="zh-CN" sz="2800" b="1" dirty="0">
                <a:solidFill>
                  <a:srgbClr val="FF0000"/>
                </a:solidFill>
              </a:rPr>
              <a:t> +</a:t>
            </a:r>
            <a:r>
              <a:rPr lang="zh-CN" altLang="en-US" sz="2800" b="1" dirty="0">
                <a:solidFill>
                  <a:srgbClr val="FF0000"/>
                </a:solidFill>
              </a:rPr>
              <a:t>其它成份</a:t>
            </a:r>
            <a:r>
              <a:rPr lang="en-US" altLang="zh-CN" sz="2800" b="1" dirty="0">
                <a:solidFill>
                  <a:srgbClr val="FF0000"/>
                </a:solidFill>
              </a:rPr>
              <a:t>? 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Yes, …did.  /  No, …didn’t. 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charRg st="39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2">
                                            <p:txEl>
                                              <p:charRg st="39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charRg st="83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882">
                                            <p:txEl>
                                              <p:charRg st="83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charRg st="149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882">
                                            <p:txEl>
                                              <p:charRg st="149" end="1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charRg st="186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882">
                                            <p:txEl>
                                              <p:charRg st="186" end="2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charRg st="257" end="2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882">
                                            <p:txEl>
                                              <p:charRg st="257" end="2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charRg st="297" end="3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882">
                                            <p:txEl>
                                              <p:charRg st="297" end="3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4925" y="2243138"/>
            <a:ext cx="9144000" cy="432308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742950" marR="0" lvl="0" indent="-742950" algn="l" defTabSz="914400" rtl="0" eaLnBrk="1" fontAlgn="base" latinLnBrk="0" hangingPunct="1">
              <a:lnSpc>
                <a:spcPts val="37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went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to school </a:t>
            </a:r>
            <a:r>
              <a:rPr kumimoji="0" lang="en-US" altLang="zh-CN" sz="3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on foot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last year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7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---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How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did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you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go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to school last year?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7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Jim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got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up </a:t>
            </a:r>
            <a:r>
              <a:rPr kumimoji="1" lang="en-US" altLang="zh-CN" sz="3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at 8:00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last year.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37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---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What time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did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Jim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get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up last year?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37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 They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lived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3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 </a:t>
            </a:r>
            <a:r>
              <a:rPr kumimoji="0" lang="en-US" altLang="zh-CN" sz="3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Jiangbei</a:t>
            </a:r>
            <a:r>
              <a:rPr kumimoji="0" lang="en-US" altLang="zh-CN" sz="3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last year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7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---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Where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did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they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live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last year?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5" name="Text Box 3"/>
          <p:cNvSpPr txBox="1"/>
          <p:nvPr/>
        </p:nvSpPr>
        <p:spPr>
          <a:xfrm>
            <a:off x="1219200" y="5334000"/>
            <a:ext cx="55626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zh-CN" sz="1800" dirty="0"/>
          </a:p>
        </p:txBody>
      </p:sp>
      <p:sp>
        <p:nvSpPr>
          <p:cNvPr id="33796" name="Rectangle 5"/>
          <p:cNvSpPr/>
          <p:nvPr/>
        </p:nvSpPr>
        <p:spPr>
          <a:xfrm>
            <a:off x="0" y="333375"/>
            <a:ext cx="8610600" cy="193802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000" b="1" dirty="0"/>
              <a:t>4. </a:t>
            </a:r>
            <a:r>
              <a:rPr lang="zh-CN" altLang="en-US" sz="4000" b="1" dirty="0"/>
              <a:t>特殊疑问句</a:t>
            </a:r>
            <a:r>
              <a:rPr lang="en-US" altLang="zh-CN" sz="4000" b="1" dirty="0"/>
              <a:t>.</a:t>
            </a:r>
            <a:endParaRPr lang="en-US" altLang="zh-CN" sz="40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FF0000"/>
                </a:solidFill>
              </a:rPr>
              <a:t>特殊疑问词 </a:t>
            </a:r>
            <a:r>
              <a:rPr lang="en-US" altLang="zh-CN" sz="4000" b="1" dirty="0">
                <a:solidFill>
                  <a:srgbClr val="FF0000"/>
                </a:solidFill>
              </a:rPr>
              <a:t>+did +</a:t>
            </a:r>
            <a:r>
              <a:rPr lang="zh-CN" altLang="en-US" sz="4000" b="1" dirty="0">
                <a:solidFill>
                  <a:srgbClr val="FF0000"/>
                </a:solidFill>
              </a:rPr>
              <a:t>主语</a:t>
            </a:r>
            <a:r>
              <a:rPr lang="en-US" altLang="zh-CN" sz="4000" b="1" dirty="0">
                <a:solidFill>
                  <a:srgbClr val="FF0000"/>
                </a:solidFill>
              </a:rPr>
              <a:t>+</a:t>
            </a:r>
            <a:r>
              <a:rPr lang="zh-CN" altLang="en-US" sz="4000" b="1" dirty="0">
                <a:solidFill>
                  <a:srgbClr val="FF0000"/>
                </a:solidFill>
              </a:rPr>
              <a:t>行为动词</a:t>
            </a:r>
            <a:r>
              <a:rPr lang="en-US" altLang="zh-CN" sz="4000" b="1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zh-CN" altLang="en-US" sz="4000" b="1" dirty="0">
                <a:solidFill>
                  <a:srgbClr val="FF0000"/>
                </a:solidFill>
                <a:highlight>
                  <a:srgbClr val="FFFF00"/>
                </a:highlight>
              </a:rPr>
              <a:t>原形</a:t>
            </a:r>
            <a:r>
              <a:rPr lang="en-US" altLang="zh-CN" sz="4000" b="1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r>
              <a:rPr lang="en-US" altLang="zh-CN" sz="4000" b="1" dirty="0">
                <a:solidFill>
                  <a:srgbClr val="FF0000"/>
                </a:solidFill>
              </a:rPr>
              <a:t> +</a:t>
            </a:r>
            <a:r>
              <a:rPr lang="zh-CN" altLang="en-US" sz="4000" b="1" dirty="0">
                <a:solidFill>
                  <a:srgbClr val="FF0000"/>
                </a:solidFill>
              </a:rPr>
              <a:t>其它成份</a:t>
            </a:r>
            <a:r>
              <a:rPr lang="en-US" altLang="zh-CN" sz="4000" b="1" dirty="0">
                <a:solidFill>
                  <a:srgbClr val="FF0000"/>
                </a:solidFill>
              </a:rPr>
              <a:t>?</a:t>
            </a:r>
            <a:endParaRPr lang="en-US" altLang="zh-CN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charRg st="36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charRg st="111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charRg st="189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177800"/>
            <a:ext cx="9144000" cy="700405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五：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规则动词的过去式的构成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</p:txBody>
      </p:sp>
      <p:sp>
        <p:nvSpPr>
          <p:cNvPr id="7171" name="Rectangle 3"/>
          <p:cNvSpPr/>
          <p:nvPr/>
        </p:nvSpPr>
        <p:spPr>
          <a:xfrm>
            <a:off x="307975" y="833438"/>
            <a:ext cx="73914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1.</a:t>
            </a:r>
            <a:r>
              <a:rPr lang="zh-CN" altLang="en-US" sz="3600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一般加</a:t>
            </a:r>
            <a:r>
              <a:rPr lang="en-US" altLang="zh-CN" sz="3600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ed</a:t>
            </a:r>
            <a:endParaRPr lang="en-US" altLang="zh-CN" sz="3600" dirty="0">
              <a:solidFill>
                <a:srgbClr val="0000FF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3600" dirty="0">
              <a:solidFill>
                <a:srgbClr val="0000FF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444500" y="3108325"/>
            <a:ext cx="32004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2.</a:t>
            </a:r>
            <a:r>
              <a:rPr lang="zh-CN" altLang="en-US" sz="3600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以</a:t>
            </a:r>
            <a:r>
              <a:rPr lang="en-US" altLang="zh-CN" sz="3600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e</a:t>
            </a:r>
            <a:r>
              <a:rPr lang="zh-CN" altLang="en-US" sz="3600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结尾加</a:t>
            </a:r>
            <a:r>
              <a:rPr lang="en-US" altLang="zh-CN" sz="3600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d</a:t>
            </a:r>
            <a:endParaRPr lang="en-US" altLang="zh-CN" sz="3600" dirty="0">
              <a:solidFill>
                <a:srgbClr val="0000FF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270250" y="798513"/>
            <a:ext cx="1743710" cy="230695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work —</a:t>
            </a:r>
            <a:endParaRPr kumimoji="0" lang="en-US" altLang="zh-CN" sz="36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play--</a:t>
            </a:r>
            <a:endParaRPr kumimoji="0" lang="en-US" altLang="zh-CN" sz="36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enjoy--</a:t>
            </a:r>
            <a:endParaRPr kumimoji="0" lang="en-US" altLang="zh-CN" sz="36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start--</a:t>
            </a:r>
            <a:endParaRPr kumimoji="0" lang="en-US" altLang="zh-CN" sz="36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5029200" y="754063"/>
            <a:ext cx="1854200" cy="230695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work</a:t>
            </a:r>
            <a:r>
              <a:rPr kumimoji="0" lang="en-US" altLang="zh-CN" sz="3600" kern="1200" cap="none" spc="0" normalizeH="0" baseline="0" noProof="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ed</a:t>
            </a:r>
            <a:endParaRPr kumimoji="0" lang="en-US" altLang="zh-CN" sz="3600" kern="1200" cap="none" spc="0" normalizeH="0" baseline="0" noProof="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play</a:t>
            </a:r>
            <a:r>
              <a:rPr kumimoji="0" lang="en-US" altLang="zh-CN" sz="3600" kern="1200" cap="none" spc="0" normalizeH="0" baseline="0" noProof="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ed</a:t>
            </a:r>
            <a:endParaRPr kumimoji="0" lang="en-US" altLang="zh-CN" sz="3600" kern="1200" cap="none" spc="0" normalizeH="0" baseline="0" noProof="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enjoy</a:t>
            </a:r>
            <a:r>
              <a:rPr kumimoji="0" lang="en-US" altLang="zh-CN" sz="3600" kern="1200" cap="none" spc="0" normalizeH="0" baseline="0" noProof="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ed</a:t>
            </a:r>
            <a:endParaRPr kumimoji="0" lang="en-US" altLang="zh-CN" sz="3600" kern="1200" cap="none" spc="0" normalizeH="0" baseline="0" noProof="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start</a:t>
            </a:r>
            <a:r>
              <a:rPr kumimoji="0" lang="en-US" altLang="zh-CN" sz="3600" kern="1200" cap="none" spc="0" normalizeH="0" baseline="0" noProof="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ed</a:t>
            </a:r>
            <a:endParaRPr kumimoji="0" lang="en-US" altLang="zh-CN" sz="3600" kern="1200" cap="none" spc="0" normalizeH="0" baseline="0" noProof="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3714750" y="3086100"/>
            <a:ext cx="2325370" cy="341503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live — </a:t>
            </a:r>
            <a:endParaRPr kumimoji="0" lang="en-US" altLang="zh-CN" sz="36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arrive--</a:t>
            </a:r>
            <a:endParaRPr kumimoji="0" lang="en-US" altLang="zh-CN" sz="36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like--</a:t>
            </a:r>
            <a:endParaRPr kumimoji="0" lang="en-US" altLang="zh-CN" sz="36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hope--</a:t>
            </a:r>
            <a:endParaRPr kumimoji="0" lang="en-US" altLang="zh-CN" sz="36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move--</a:t>
            </a:r>
            <a:endParaRPr kumimoji="0" lang="en-US" altLang="zh-CN" sz="36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practice--</a:t>
            </a:r>
            <a:endParaRPr kumimoji="0" lang="en-US" altLang="zh-CN" sz="36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6078538" y="3105150"/>
            <a:ext cx="2212975" cy="341503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live</a:t>
            </a:r>
            <a:r>
              <a:rPr kumimoji="0" lang="en-US" altLang="zh-CN" sz="3600" kern="1200" cap="none" spc="0" normalizeH="0" baseline="0" noProof="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d</a:t>
            </a:r>
            <a:endParaRPr kumimoji="0" lang="en-US" altLang="zh-CN" sz="3600" kern="1200" cap="none" spc="0" normalizeH="0" baseline="0" noProof="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arrive</a:t>
            </a:r>
            <a:r>
              <a:rPr kumimoji="0" lang="en-US" altLang="zh-CN" sz="3600" kern="1200" cap="none" spc="0" normalizeH="0" baseline="0" noProof="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d</a:t>
            </a:r>
            <a:endParaRPr kumimoji="0" lang="en-US" altLang="zh-CN" sz="3600" kern="1200" cap="none" spc="0" normalizeH="0" baseline="0" noProof="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like</a:t>
            </a:r>
            <a:r>
              <a:rPr kumimoji="0" lang="en-US" altLang="zh-CN" sz="3600" kern="1200" cap="none" spc="0" normalizeH="0" baseline="0" noProof="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d</a:t>
            </a:r>
            <a:endParaRPr kumimoji="0" lang="en-US" altLang="zh-CN" sz="3600" kern="1200" cap="none" spc="0" normalizeH="0" baseline="0" noProof="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hope</a:t>
            </a:r>
            <a:r>
              <a:rPr kumimoji="0" lang="en-US" altLang="zh-CN" sz="3600" kern="1200" cap="none" spc="0" normalizeH="0" baseline="0" noProof="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d</a:t>
            </a:r>
            <a:endParaRPr kumimoji="0" lang="en-US" altLang="zh-CN" sz="3600" kern="1200" cap="none" spc="0" normalizeH="0" baseline="0" noProof="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move</a:t>
            </a:r>
            <a:r>
              <a:rPr kumimoji="0" lang="en-US" altLang="zh-CN" sz="3600" kern="1200" cap="none" spc="0" normalizeH="0" baseline="0" noProof="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d</a:t>
            </a:r>
            <a:endParaRPr kumimoji="0" lang="en-US" altLang="zh-CN" sz="3600" kern="1200" cap="none" spc="0" normalizeH="0" baseline="0" noProof="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practice</a:t>
            </a:r>
            <a:r>
              <a:rPr kumimoji="0" lang="en-US" altLang="zh-CN" sz="3600" kern="1200" cap="none" spc="0" normalizeH="0" baseline="0" noProof="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d</a:t>
            </a:r>
            <a:endParaRPr kumimoji="0" lang="en-US" altLang="zh-CN" sz="3600" kern="1200" cap="none" spc="0" normalizeH="0" baseline="0" noProof="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2" grpId="0"/>
      <p:bldP spid="7174" grpId="0" bldLvl="0" animBg="1"/>
      <p:bldP spid="7175" grpId="0" bldLvl="0" animBg="1"/>
      <p:bldP spid="7176" grpId="0" bldLvl="0" animBg="1"/>
      <p:bldP spid="717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>
          <a:xfrm>
            <a:off x="0" y="457200"/>
            <a:ext cx="8229600" cy="13716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Simple Past Tense</a:t>
            </a:r>
            <a:b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</a:b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一般过去时态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 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950" y="2133600"/>
            <a:ext cx="8856663" cy="44888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ts val="2250"/>
              </a:lnSpc>
              <a:spcBef>
                <a:spcPct val="50000"/>
              </a:spcBef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一： 概念：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ts val="2250"/>
              </a:lnSpc>
              <a:spcBef>
                <a:spcPct val="50000"/>
              </a:spcBef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一般过去时表示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过去某个时间发生的动作或存</a:t>
            </a:r>
            <a:endParaRPr lang="en-US" altLang="zh-CN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ts val="225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在的状态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。或表示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过去经常或反复发生的动作</a:t>
            </a:r>
            <a:endParaRPr lang="zh-CN" altLang="en-US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ts val="2250"/>
              </a:lnSpc>
              <a:spcBef>
                <a:spcPct val="50000"/>
              </a:spcBef>
              <a:buNone/>
            </a:pPr>
            <a:endParaRPr lang="zh-CN" altLang="en-US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ts val="2250"/>
              </a:lnSpc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He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was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at home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Arial" panose="020B0604020202020204" pitchFamily="34" charset="0"/>
              </a:rPr>
              <a:t>last weekend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  <a:endParaRPr lang="en-US" altLang="zh-CN" dirty="0">
              <a:solidFill>
                <a:srgbClr val="0033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got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up at six thirty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Arial" panose="020B0604020202020204" pitchFamily="34" charset="0"/>
              </a:rPr>
              <a:t>yesterday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  <a:endParaRPr lang="en-US" altLang="zh-CN" dirty="0">
              <a:solidFill>
                <a:srgbClr val="0033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When I was a child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, I often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listened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to music.</a:t>
            </a:r>
            <a:endParaRPr lang="en-US" altLang="zh-CN" sz="27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7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charRg st="7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charRg st="7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8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charRg st="28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charRg st="28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79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charRg st="79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charRg st="79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13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charRg st="113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charRg st="113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3" name="Rectangle 5"/>
          <p:cNvSpPr/>
          <p:nvPr/>
        </p:nvSpPr>
        <p:spPr>
          <a:xfrm>
            <a:off x="290513" y="808038"/>
            <a:ext cx="7902575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3.</a:t>
            </a:r>
            <a:r>
              <a:rPr lang="zh-CN" altLang="en-US" sz="36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末尾只有一个辅音字母的重读闭音节词，先</a:t>
            </a:r>
            <a:r>
              <a:rPr lang="zh-CN" altLang="en-US" sz="3600" b="1" u="sng" dirty="0">
                <a:solidFill>
                  <a:srgbClr val="FF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双写</a:t>
            </a:r>
            <a:r>
              <a:rPr lang="zh-CN" altLang="en-US" sz="36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这个辅音字母，再加</a:t>
            </a:r>
            <a:r>
              <a:rPr lang="en-US" altLang="zh-CN" sz="36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ed .</a:t>
            </a:r>
            <a:endParaRPr lang="en-US" altLang="zh-CN" sz="3600" b="1" dirty="0">
              <a:solidFill>
                <a:srgbClr val="0000FF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4910138" y="2097088"/>
            <a:ext cx="1695450" cy="64516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shop —</a:t>
            </a:r>
            <a:endParaRPr kumimoji="0" lang="en-US" altLang="zh-CN" sz="36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6665913" y="2054225"/>
            <a:ext cx="1918335" cy="64516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shop</a:t>
            </a:r>
            <a:r>
              <a:rPr kumimoji="0" lang="en-US" altLang="zh-CN" sz="3600" kern="1200" cap="none" spc="0" normalizeH="0" baseline="0" noProof="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ped</a:t>
            </a:r>
            <a:endParaRPr kumimoji="0" lang="en-US" altLang="zh-CN" sz="3600" kern="1200" cap="none" spc="0" normalizeH="0" baseline="0" noProof="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636588" y="2097088"/>
            <a:ext cx="1646555" cy="64516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stop —</a:t>
            </a:r>
            <a:endParaRPr kumimoji="0" lang="en-US" altLang="zh-CN" sz="36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2497138" y="2097088"/>
            <a:ext cx="1869440" cy="64516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stop</a:t>
            </a:r>
            <a:r>
              <a:rPr kumimoji="0" lang="en-US" altLang="zh-CN" sz="3600" kern="1200" cap="none" spc="0" normalizeH="0" baseline="0" noProof="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ped</a:t>
            </a:r>
            <a:endParaRPr kumimoji="0" lang="en-US" altLang="zh-CN" sz="3600" kern="1200" cap="none" spc="0" normalizeH="0" baseline="0" noProof="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4" name="Text Box 2"/>
          <p:cNvSpPr txBox="1"/>
          <p:nvPr/>
        </p:nvSpPr>
        <p:spPr>
          <a:xfrm>
            <a:off x="290513" y="2774950"/>
            <a:ext cx="8610600" cy="22453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4.</a:t>
            </a:r>
            <a:r>
              <a:rPr lang="zh-CN" altLang="en-US" sz="40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以辅音字母加</a:t>
            </a:r>
            <a:r>
              <a:rPr lang="en-US" altLang="zh-CN" sz="40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y</a:t>
            </a:r>
            <a:r>
              <a:rPr lang="zh-CN" altLang="en-US" sz="40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结尾的词</a:t>
            </a:r>
            <a:r>
              <a:rPr lang="en-US" altLang="zh-CN" sz="40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,</a:t>
            </a:r>
            <a:r>
              <a:rPr lang="zh-CN" altLang="en-US" sz="40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先改 </a:t>
            </a:r>
            <a:r>
              <a:rPr lang="en-US" altLang="zh-CN" sz="40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y</a:t>
            </a:r>
            <a:r>
              <a:rPr lang="zh-CN" altLang="en-US" sz="40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为</a:t>
            </a:r>
            <a:r>
              <a:rPr lang="en-US" altLang="zh-CN" sz="40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i,  </a:t>
            </a:r>
            <a:r>
              <a:rPr lang="zh-CN" altLang="en-US" sz="40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再加</a:t>
            </a:r>
            <a:r>
              <a:rPr lang="en-US" altLang="zh-CN" sz="40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ed</a:t>
            </a:r>
            <a:endParaRPr lang="en-US" altLang="zh-CN" sz="4000" dirty="0">
              <a:solidFill>
                <a:srgbClr val="0000FF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4000" dirty="0">
              <a:solidFill>
                <a:srgbClr val="0000FF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497138" y="3395663"/>
            <a:ext cx="1905635" cy="175323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study —</a:t>
            </a:r>
            <a:endParaRPr kumimoji="0" lang="en-US" altLang="zh-CN" sz="36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worry--</a:t>
            </a:r>
            <a:endParaRPr kumimoji="0" lang="en-US" altLang="zh-CN" sz="36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carry-- </a:t>
            </a:r>
            <a:endParaRPr kumimoji="0" lang="en-US" altLang="zh-CN" sz="36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616450" y="3397250"/>
            <a:ext cx="1823085" cy="175323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stud</a:t>
            </a:r>
            <a:r>
              <a:rPr kumimoji="0" lang="en-US" altLang="zh-CN" sz="3600" kern="1200" cap="none" spc="0" normalizeH="0" baseline="0" noProof="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ied</a:t>
            </a:r>
            <a:endParaRPr kumimoji="0" lang="en-US" altLang="zh-CN" sz="3600" kern="1200" cap="none" spc="0" normalizeH="0" baseline="0" noProof="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worr</a:t>
            </a:r>
            <a:r>
              <a:rPr kumimoji="0" lang="en-US" altLang="zh-CN" sz="3600" kern="1200" cap="none" spc="0" normalizeH="0" baseline="0" noProof="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ied</a:t>
            </a:r>
            <a:endParaRPr kumimoji="0" lang="en-US" altLang="zh-CN" sz="3600" kern="1200" cap="none" spc="0" normalizeH="0" baseline="0" noProof="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carr</a:t>
            </a:r>
            <a:r>
              <a:rPr kumimoji="0" lang="en-US" altLang="zh-CN" sz="3600" kern="1200" cap="none" spc="0" normalizeH="0" baseline="0" noProof="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ied</a:t>
            </a:r>
            <a:endParaRPr kumimoji="0" lang="en-US" altLang="zh-CN" sz="3600" kern="1200" cap="none" spc="0" normalizeH="0" baseline="0" noProof="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Rectangle 5"/>
          <p:cNvSpPr/>
          <p:nvPr/>
        </p:nvSpPr>
        <p:spPr>
          <a:xfrm>
            <a:off x="360363" y="5441950"/>
            <a:ext cx="743902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5.</a:t>
            </a:r>
            <a:r>
              <a:rPr lang="zh-CN" altLang="en-US" sz="3600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不规则变化</a:t>
            </a:r>
            <a:r>
              <a:rPr lang="en-US" altLang="zh-CN" sz="3600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.(</a:t>
            </a:r>
            <a:r>
              <a:rPr lang="zh-CN" altLang="en-US" sz="3600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见不规则动词表</a:t>
            </a:r>
            <a:r>
              <a:rPr lang="en-US" altLang="zh-CN" sz="3600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P141)</a:t>
            </a:r>
            <a:endParaRPr lang="en-US" altLang="zh-CN" sz="3600" dirty="0">
              <a:solidFill>
                <a:srgbClr val="0000FF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178" grpId="0" bldLvl="0" animBg="1"/>
      <p:bldP spid="7179" grpId="0" bldLvl="0" animBg="1"/>
      <p:bldP spid="7180" grpId="0" bldLvl="0" animBg="1"/>
      <p:bldP spid="7181" grpId="0" bldLvl="0" animBg="1"/>
      <p:bldP spid="14" grpId="0"/>
      <p:bldP spid="15" grpId="0" bldLvl="0" animBg="1"/>
      <p:bldP spid="16" grpId="0" bldLvl="0" animBg="1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066800" y="133350"/>
            <a:ext cx="7225030" cy="82994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4800" kern="1200" cap="none" spc="0" normalizeH="0" baseline="0" noProof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规则动词过去式</a:t>
            </a:r>
            <a:r>
              <a:rPr kumimoji="0" lang="en-US" altLang="zh-CN" sz="4800" kern="1200" cap="none" spc="0" normalizeH="0" baseline="0" noProof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-ed</a:t>
            </a:r>
            <a:r>
              <a:rPr kumimoji="0" lang="zh-CN" altLang="en-US" sz="4800" kern="1200" cap="none" spc="0" normalizeH="0" baseline="0" noProof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的发音</a:t>
            </a:r>
            <a:endParaRPr kumimoji="0" lang="zh-CN" altLang="en-US" sz="4800" kern="1200" cap="none" spc="0" normalizeH="0" baseline="0" noProof="0">
              <a:solidFill>
                <a:srgbClr val="FF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6629" name="Text Box 5"/>
          <p:cNvSpPr txBox="1"/>
          <p:nvPr/>
        </p:nvSpPr>
        <p:spPr>
          <a:xfrm>
            <a:off x="288925" y="1143000"/>
            <a:ext cx="8550275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1.</a:t>
            </a:r>
            <a:r>
              <a:rPr lang="zh-CN" altLang="en-US" sz="40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在以</a:t>
            </a:r>
            <a:r>
              <a:rPr lang="zh-CN" altLang="en-US" sz="4000" b="1" u="sng" dirty="0">
                <a:solidFill>
                  <a:srgbClr val="FF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清辅音</a:t>
            </a:r>
            <a:r>
              <a:rPr lang="zh-CN" altLang="en-US" sz="40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结尾的规则动词后</a:t>
            </a:r>
            <a:r>
              <a:rPr lang="en-US" altLang="zh-CN" sz="40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, </a:t>
            </a:r>
            <a:endParaRPr lang="en-US" altLang="zh-CN" sz="4000" b="1" dirty="0">
              <a:solidFill>
                <a:srgbClr val="0000FF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  -ed</a:t>
            </a:r>
            <a:r>
              <a:rPr lang="zh-CN" altLang="en-US" sz="40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读作</a:t>
            </a:r>
            <a:r>
              <a:rPr lang="en-US" altLang="zh-CN" sz="4000" b="1" dirty="0">
                <a:solidFill>
                  <a:srgbClr val="FF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/ 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 </a:t>
            </a:r>
            <a:r>
              <a:rPr lang="en-US" altLang="zh-CN" sz="4000" b="1" dirty="0">
                <a:solidFill>
                  <a:srgbClr val="FF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/</a:t>
            </a:r>
            <a:endParaRPr lang="en-US" altLang="zh-CN" sz="4000" b="1" dirty="0">
              <a:solidFill>
                <a:srgbClr val="FF0000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6630" name="Text Box 6"/>
          <p:cNvSpPr txBox="1"/>
          <p:nvPr/>
        </p:nvSpPr>
        <p:spPr>
          <a:xfrm>
            <a:off x="4297363" y="1885950"/>
            <a:ext cx="1883410" cy="15068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8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work</a:t>
            </a:r>
            <a:endParaRPr lang="en-US" altLang="zh-CN" sz="4800" b="1" dirty="0">
              <a:latin typeface="Comic Sans MS" panose="030F0702030302020204" pitchFamily="66" charset="0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/</a:t>
            </a:r>
            <a:r>
              <a:rPr lang="en-US" altLang="zh-CN" sz="4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w</a:t>
            </a:r>
            <a:r>
              <a:rPr lang="en-US" altLang="zh-CN" sz="3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3</a:t>
            </a:r>
            <a:r>
              <a:rPr lang="en-US" altLang="zh-CN" sz="4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:</a:t>
            </a:r>
            <a:r>
              <a:rPr lang="en-US" altLang="zh-CN" sz="4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k</a:t>
            </a:r>
            <a:r>
              <a:rPr lang="en-US" altLang="zh-CN" sz="44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/</a:t>
            </a:r>
            <a:endParaRPr lang="en-US" altLang="zh-CN" sz="4400" b="1" dirty="0"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6631" name="Text Box 7"/>
          <p:cNvSpPr txBox="1"/>
          <p:nvPr/>
        </p:nvSpPr>
        <p:spPr>
          <a:xfrm>
            <a:off x="5668963" y="1905000"/>
            <a:ext cx="882015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800" b="1" dirty="0">
                <a:solidFill>
                  <a:srgbClr val="FF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ed</a:t>
            </a:r>
            <a:endParaRPr lang="en-US" altLang="zh-CN" sz="4800" b="1" dirty="0">
              <a:solidFill>
                <a:srgbClr val="FF0000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6632" name="Text Box 8"/>
          <p:cNvSpPr txBox="1"/>
          <p:nvPr/>
        </p:nvSpPr>
        <p:spPr>
          <a:xfrm>
            <a:off x="5745163" y="2667000"/>
            <a:ext cx="654685" cy="7683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</a:t>
            </a:r>
            <a:r>
              <a:rPr lang="en-US" altLang="zh-CN" sz="44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/</a:t>
            </a:r>
            <a:endParaRPr lang="en-US" altLang="zh-CN" sz="4400" b="1" dirty="0"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6633" name="Text Box 9"/>
          <p:cNvSpPr txBox="1"/>
          <p:nvPr/>
        </p:nvSpPr>
        <p:spPr>
          <a:xfrm>
            <a:off x="136525" y="3429000"/>
            <a:ext cx="8855075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2.</a:t>
            </a:r>
            <a:r>
              <a:rPr lang="zh-CN" altLang="en-US" sz="40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在以</a:t>
            </a:r>
            <a:r>
              <a:rPr lang="zh-CN" altLang="en-US" sz="4000" b="1" u="sng" dirty="0">
                <a:solidFill>
                  <a:srgbClr val="FF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浊辅音或元音</a:t>
            </a:r>
            <a:r>
              <a:rPr lang="zh-CN" altLang="en-US" sz="40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结尾的规则动词后</a:t>
            </a:r>
            <a:r>
              <a:rPr lang="en-US" altLang="zh-CN" sz="40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, </a:t>
            </a:r>
            <a:endParaRPr lang="en-US" altLang="zh-CN" sz="4000" b="1" dirty="0">
              <a:solidFill>
                <a:srgbClr val="0000FF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  -ed</a:t>
            </a:r>
            <a:r>
              <a:rPr lang="zh-CN" altLang="en-US" sz="40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读作</a:t>
            </a:r>
            <a:r>
              <a:rPr lang="en-US" altLang="zh-CN" sz="4000" b="1" dirty="0">
                <a:solidFill>
                  <a:srgbClr val="FF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/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 </a:t>
            </a:r>
            <a:r>
              <a:rPr lang="en-US" altLang="zh-CN" sz="4000" b="1" dirty="0">
                <a:solidFill>
                  <a:srgbClr val="FF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/</a:t>
            </a:r>
            <a:endParaRPr lang="en-US" altLang="zh-CN" sz="4000" b="1" dirty="0">
              <a:solidFill>
                <a:srgbClr val="FF0000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6634" name="Text Box 10"/>
          <p:cNvSpPr txBox="1"/>
          <p:nvPr/>
        </p:nvSpPr>
        <p:spPr>
          <a:xfrm>
            <a:off x="5562600" y="4648200"/>
            <a:ext cx="1877695" cy="1568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8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play</a:t>
            </a:r>
            <a:endParaRPr lang="en-US" altLang="zh-CN" sz="4800" b="1" dirty="0">
              <a:latin typeface="Comic Sans MS" panose="030F0702030302020204" pitchFamily="66" charset="0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8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/</a:t>
            </a:r>
            <a:r>
              <a:rPr lang="en-US" altLang="zh-CN" sz="4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pl</a:t>
            </a:r>
            <a:r>
              <a:rPr lang="en-US" altLang="zh-CN" sz="4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</a:t>
            </a: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sz="3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48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/</a:t>
            </a:r>
            <a:endParaRPr lang="en-US" altLang="zh-CN" sz="4800" b="1" dirty="0"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6635" name="Text Box 11"/>
          <p:cNvSpPr txBox="1"/>
          <p:nvPr/>
        </p:nvSpPr>
        <p:spPr>
          <a:xfrm>
            <a:off x="515938" y="4754563"/>
            <a:ext cx="1539240" cy="1568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8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 live</a:t>
            </a:r>
            <a:endParaRPr lang="en-US" altLang="zh-CN" sz="4800" b="1" dirty="0">
              <a:latin typeface="Comic Sans MS" panose="030F0702030302020204" pitchFamily="66" charset="0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/</a:t>
            </a:r>
            <a:r>
              <a:rPr lang="en-US" altLang="zh-CN" sz="4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l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sz="4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v</a:t>
            </a:r>
            <a:r>
              <a:rPr lang="en-US" altLang="zh-CN" sz="4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44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/</a:t>
            </a:r>
            <a:endParaRPr lang="en-US" altLang="zh-CN" sz="4400" b="1" dirty="0"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6636" name="Text Box 12"/>
          <p:cNvSpPr txBox="1"/>
          <p:nvPr/>
        </p:nvSpPr>
        <p:spPr>
          <a:xfrm>
            <a:off x="1824038" y="4738688"/>
            <a:ext cx="54102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800" b="1" dirty="0">
                <a:solidFill>
                  <a:srgbClr val="FF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d</a:t>
            </a:r>
            <a:endParaRPr lang="en-US" altLang="zh-CN" sz="4800" b="1" dirty="0">
              <a:solidFill>
                <a:srgbClr val="FF0000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6637" name="Text Box 13"/>
          <p:cNvSpPr txBox="1"/>
          <p:nvPr/>
        </p:nvSpPr>
        <p:spPr>
          <a:xfrm>
            <a:off x="1476375" y="5486400"/>
            <a:ext cx="807720" cy="8299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</a:t>
            </a:r>
            <a:r>
              <a:rPr lang="en-US" altLang="zh-CN" sz="44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/</a:t>
            </a:r>
            <a:endParaRPr lang="en-US" altLang="zh-CN" sz="4400" b="1" dirty="0"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6638" name="Text Box 14"/>
          <p:cNvSpPr txBox="1"/>
          <p:nvPr/>
        </p:nvSpPr>
        <p:spPr>
          <a:xfrm>
            <a:off x="6781800" y="4648200"/>
            <a:ext cx="882015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800" b="1" dirty="0">
                <a:solidFill>
                  <a:srgbClr val="FF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ed</a:t>
            </a:r>
            <a:endParaRPr lang="en-US" altLang="zh-CN" sz="4800" b="1" dirty="0">
              <a:solidFill>
                <a:srgbClr val="FF0000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6639" name="Text Box 15"/>
          <p:cNvSpPr txBox="1"/>
          <p:nvPr/>
        </p:nvSpPr>
        <p:spPr>
          <a:xfrm>
            <a:off x="6934200" y="5410200"/>
            <a:ext cx="807720" cy="8299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</a:t>
            </a:r>
            <a:r>
              <a:rPr lang="en-US" altLang="zh-CN" sz="44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/</a:t>
            </a:r>
            <a:endParaRPr lang="en-US" altLang="zh-CN" sz="4400" b="1" dirty="0"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  <p:bldP spid="26630" grpId="0"/>
      <p:bldP spid="26631" grpId="0"/>
      <p:bldP spid="26632" grpId="0" bldLvl="0" animBg="1"/>
      <p:bldP spid="26633" grpId="0"/>
      <p:bldP spid="26634" grpId="0"/>
      <p:bldP spid="26635" grpId="0"/>
      <p:bldP spid="26636" grpId="0"/>
      <p:bldP spid="26637" grpId="0" bldLvl="0" animBg="1"/>
      <p:bldP spid="26638" grpId="0"/>
      <p:bldP spid="26639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Text Box 4"/>
          <p:cNvSpPr txBox="1"/>
          <p:nvPr/>
        </p:nvSpPr>
        <p:spPr>
          <a:xfrm>
            <a:off x="212725" y="76200"/>
            <a:ext cx="8855075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3.</a:t>
            </a:r>
            <a:r>
              <a:rPr lang="zh-CN" altLang="en-US" sz="40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在以</a:t>
            </a:r>
            <a:r>
              <a:rPr lang="en-US" altLang="zh-CN" sz="4000" b="1" u="sng" dirty="0">
                <a:solidFill>
                  <a:srgbClr val="FF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/</a:t>
            </a:r>
            <a:r>
              <a:rPr lang="en-US" altLang="zh-CN" sz="40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</a:t>
            </a:r>
            <a:r>
              <a:rPr lang="en-US" altLang="zh-CN" sz="4000" b="1" u="sng" dirty="0">
                <a:solidFill>
                  <a:srgbClr val="FF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/</a:t>
            </a:r>
            <a:r>
              <a:rPr lang="zh-CN" altLang="en-US" sz="4000" b="1" u="sng" dirty="0">
                <a:solidFill>
                  <a:srgbClr val="FF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或</a:t>
            </a:r>
            <a:r>
              <a:rPr lang="en-US" altLang="zh-CN" sz="4000" b="1" u="sng" dirty="0">
                <a:solidFill>
                  <a:srgbClr val="FF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/</a:t>
            </a:r>
            <a:r>
              <a:rPr lang="en-US" altLang="zh-CN" sz="40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</a:t>
            </a:r>
            <a:r>
              <a:rPr lang="en-US" altLang="zh-CN" sz="4000" b="1" u="sng" dirty="0">
                <a:solidFill>
                  <a:srgbClr val="FF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/</a:t>
            </a:r>
            <a:r>
              <a:rPr lang="zh-CN" altLang="en-US" sz="40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结尾的规则动词后</a:t>
            </a:r>
            <a:r>
              <a:rPr lang="en-US" altLang="zh-CN" sz="40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, </a:t>
            </a:r>
            <a:endParaRPr lang="en-US" altLang="zh-CN" sz="4000" b="1" dirty="0">
              <a:solidFill>
                <a:srgbClr val="0000FF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  -ed</a:t>
            </a:r>
            <a:r>
              <a:rPr lang="zh-CN" altLang="en-US" sz="40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读作</a:t>
            </a:r>
            <a:r>
              <a:rPr lang="en-US" altLang="zh-CN" sz="4000" b="1" dirty="0">
                <a:solidFill>
                  <a:srgbClr val="FF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/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 </a:t>
            </a:r>
            <a:r>
              <a:rPr lang="en-US" altLang="zh-CN" sz="4000" b="1" dirty="0">
                <a:solidFill>
                  <a:srgbClr val="FF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/</a:t>
            </a:r>
            <a:endParaRPr lang="en-US" altLang="zh-CN" sz="4000" b="1" dirty="0">
              <a:solidFill>
                <a:srgbClr val="FF0000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7653" name="Text Box 5"/>
          <p:cNvSpPr txBox="1"/>
          <p:nvPr/>
        </p:nvSpPr>
        <p:spPr>
          <a:xfrm>
            <a:off x="728663" y="1568450"/>
            <a:ext cx="2127885" cy="1568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8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 visit</a:t>
            </a:r>
            <a:endParaRPr lang="en-US" altLang="zh-CN" sz="4800" b="1" dirty="0">
              <a:latin typeface="Comic Sans MS" panose="030F0702030302020204" pitchFamily="66" charset="0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/’</a:t>
            </a:r>
            <a:r>
              <a:rPr lang="en-US" altLang="zh-CN" sz="4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sz="4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sz="4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</a:t>
            </a:r>
            <a:r>
              <a:rPr lang="en-US" altLang="zh-CN" sz="4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44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/</a:t>
            </a:r>
            <a:endParaRPr lang="en-US" altLang="zh-CN" sz="4400" b="1" dirty="0"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7654" name="Text Box 6"/>
          <p:cNvSpPr txBox="1"/>
          <p:nvPr/>
        </p:nvSpPr>
        <p:spPr>
          <a:xfrm>
            <a:off x="2270125" y="1538288"/>
            <a:ext cx="882015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800" b="1" dirty="0">
                <a:solidFill>
                  <a:srgbClr val="FF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ed</a:t>
            </a:r>
            <a:endParaRPr lang="en-US" altLang="zh-CN" sz="4800" b="1" dirty="0">
              <a:solidFill>
                <a:srgbClr val="FF0000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7655" name="Text Box 7"/>
          <p:cNvSpPr txBox="1"/>
          <p:nvPr/>
        </p:nvSpPr>
        <p:spPr>
          <a:xfrm>
            <a:off x="2346325" y="2300288"/>
            <a:ext cx="965835" cy="8299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</a:t>
            </a:r>
            <a:r>
              <a:rPr lang="en-US" altLang="zh-CN" sz="44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/</a:t>
            </a:r>
            <a:endParaRPr lang="en-US" altLang="zh-CN" sz="4400" b="1" dirty="0"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  <p:bldP spid="27654" grpId="0"/>
      <p:bldP spid="2765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8" name="Text Box 4"/>
          <p:cNvSpPr txBox="1"/>
          <p:nvPr/>
        </p:nvSpPr>
        <p:spPr>
          <a:xfrm>
            <a:off x="990600" y="1517650"/>
            <a:ext cx="71628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They ____ in China </a:t>
            </a:r>
            <a:r>
              <a:rPr lang="en-US" altLang="zh-CN" sz="4000" b="1" u="sng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today</a:t>
            </a:r>
            <a:r>
              <a:rPr lang="en-US" altLang="zh-CN" sz="4000" b="1" dirty="0">
                <a:solidFill>
                  <a:srgbClr val="00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.</a:t>
            </a:r>
            <a:endParaRPr lang="en-US" altLang="zh-CN" sz="4000" b="1" dirty="0">
              <a:solidFill>
                <a:srgbClr val="000000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1509" name="Text Box 5"/>
          <p:cNvSpPr txBox="1"/>
          <p:nvPr/>
        </p:nvSpPr>
        <p:spPr>
          <a:xfrm>
            <a:off x="533400" y="801688"/>
            <a:ext cx="42672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他们今天在中国。</a:t>
            </a:r>
            <a:endParaRPr lang="zh-CN" altLang="en-US" sz="4000" b="1" dirty="0">
              <a:solidFill>
                <a:srgbClr val="0000FF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1510" name="Text Box 6"/>
          <p:cNvSpPr txBox="1"/>
          <p:nvPr/>
        </p:nvSpPr>
        <p:spPr>
          <a:xfrm>
            <a:off x="595313" y="3032125"/>
            <a:ext cx="8001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They ____ in Japan </a:t>
            </a:r>
            <a:r>
              <a:rPr lang="en-US" altLang="zh-CN" sz="4000" b="1" u="sng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yesterday</a:t>
            </a:r>
            <a:r>
              <a:rPr lang="en-US" altLang="zh-CN" sz="4000" b="1" dirty="0">
                <a:solidFill>
                  <a:srgbClr val="00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.</a:t>
            </a:r>
            <a:endParaRPr lang="en-US" altLang="zh-CN" sz="4000" b="1" dirty="0">
              <a:solidFill>
                <a:srgbClr val="000000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1511" name="Text Box 7"/>
          <p:cNvSpPr txBox="1"/>
          <p:nvPr/>
        </p:nvSpPr>
        <p:spPr>
          <a:xfrm>
            <a:off x="595313" y="2376488"/>
            <a:ext cx="47244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他们昨天在日本</a:t>
            </a:r>
            <a:r>
              <a:rPr lang="zh-CN" altLang="en-US" sz="4000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。</a:t>
            </a:r>
            <a:endParaRPr lang="zh-CN" altLang="en-US" sz="4000" dirty="0">
              <a:solidFill>
                <a:srgbClr val="0000FF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1521" name="Rectangle 17"/>
          <p:cNvSpPr/>
          <p:nvPr/>
        </p:nvSpPr>
        <p:spPr>
          <a:xfrm>
            <a:off x="2635250" y="1508125"/>
            <a:ext cx="964565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000" dirty="0">
                <a:solidFill>
                  <a:srgbClr val="FF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are</a:t>
            </a:r>
            <a:endParaRPr lang="en-US" altLang="zh-CN" sz="4000" dirty="0">
              <a:solidFill>
                <a:srgbClr val="FF0000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1522" name="Rectangle 18"/>
          <p:cNvSpPr/>
          <p:nvPr/>
        </p:nvSpPr>
        <p:spPr>
          <a:xfrm>
            <a:off x="2286000" y="3032125"/>
            <a:ext cx="1330325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000" dirty="0">
                <a:solidFill>
                  <a:srgbClr val="FF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were</a:t>
            </a:r>
            <a:endParaRPr lang="en-US" altLang="zh-CN" sz="4000" dirty="0">
              <a:solidFill>
                <a:srgbClr val="FF0000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1523" name="Text Box 19"/>
          <p:cNvSpPr txBox="1"/>
          <p:nvPr/>
        </p:nvSpPr>
        <p:spPr>
          <a:xfrm>
            <a:off x="441325" y="4560888"/>
            <a:ext cx="1729105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am/ is</a:t>
            </a:r>
            <a:endParaRPr lang="en-US" altLang="zh-CN" sz="4000" b="1" dirty="0">
              <a:solidFill>
                <a:srgbClr val="0000FF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1524" name="AutoShape 20"/>
          <p:cNvSpPr/>
          <p:nvPr/>
        </p:nvSpPr>
        <p:spPr>
          <a:xfrm>
            <a:off x="3429000" y="4708525"/>
            <a:ext cx="762000" cy="45720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9900">
              <a:alpha val="100000"/>
            </a:srgb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525" name="Text Box 21"/>
          <p:cNvSpPr txBox="1"/>
          <p:nvPr/>
        </p:nvSpPr>
        <p:spPr>
          <a:xfrm>
            <a:off x="4572000" y="4556125"/>
            <a:ext cx="1059815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FF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was</a:t>
            </a:r>
            <a:endParaRPr lang="en-US" altLang="zh-CN" sz="4000" b="1" dirty="0">
              <a:solidFill>
                <a:srgbClr val="FF0000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1526" name="Text Box 22"/>
          <p:cNvSpPr txBox="1"/>
          <p:nvPr/>
        </p:nvSpPr>
        <p:spPr>
          <a:xfrm>
            <a:off x="1447800" y="5470525"/>
            <a:ext cx="993140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are</a:t>
            </a:r>
            <a:endParaRPr lang="en-US" altLang="zh-CN" sz="4000" b="1" dirty="0">
              <a:solidFill>
                <a:srgbClr val="0000FF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1527" name="AutoShape 23"/>
          <p:cNvSpPr/>
          <p:nvPr/>
        </p:nvSpPr>
        <p:spPr>
          <a:xfrm>
            <a:off x="3429000" y="5602288"/>
            <a:ext cx="762000" cy="45720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9900">
              <a:alpha val="100000"/>
            </a:srgb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528" name="Text Box 24"/>
          <p:cNvSpPr txBox="1"/>
          <p:nvPr/>
        </p:nvSpPr>
        <p:spPr>
          <a:xfrm>
            <a:off x="4587875" y="5449888"/>
            <a:ext cx="1341755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FF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were</a:t>
            </a:r>
            <a:endParaRPr lang="en-US" altLang="zh-CN" sz="4000" b="1" dirty="0">
              <a:solidFill>
                <a:srgbClr val="FF0000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grpSp>
        <p:nvGrpSpPr>
          <p:cNvPr id="14" name="Group 12"/>
          <p:cNvGrpSpPr/>
          <p:nvPr/>
        </p:nvGrpSpPr>
        <p:grpSpPr>
          <a:xfrm>
            <a:off x="1104900" y="173038"/>
            <a:ext cx="6172200" cy="598487"/>
            <a:chOff x="192" y="144"/>
            <a:chExt cx="4656" cy="377"/>
          </a:xfrm>
        </p:grpSpPr>
        <p:sp>
          <p:nvSpPr>
            <p:cNvPr id="38927" name="Text Box 13"/>
            <p:cNvSpPr txBox="1"/>
            <p:nvPr/>
          </p:nvSpPr>
          <p:spPr>
            <a:xfrm>
              <a:off x="192" y="144"/>
              <a:ext cx="4656" cy="377"/>
            </a:xfrm>
            <a:prstGeom prst="rect">
              <a:avLst/>
            </a:prstGeom>
            <a:solidFill>
              <a:srgbClr val="EBFFFF"/>
            </a:solidFill>
            <a:ln w="19050" cap="flat" cmpd="sng">
              <a:solidFill>
                <a:srgbClr val="EB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一般现在时  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VS  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一般过去时</a:t>
              </a:r>
              <a:endPara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8928" name="Line 14"/>
            <p:cNvSpPr/>
            <p:nvPr/>
          </p:nvSpPr>
          <p:spPr>
            <a:xfrm>
              <a:off x="240" y="480"/>
              <a:ext cx="4608" cy="0"/>
            </a:xfrm>
            <a:prstGeom prst="line">
              <a:avLst/>
            </a:prstGeom>
            <a:ln w="76200" cap="flat" cmpd="sng">
              <a:solidFill>
                <a:srgbClr val="3366FF"/>
              </a:solidFill>
              <a:prstDash val="solid"/>
              <a:headEnd type="oval" w="med" len="med"/>
              <a:tailEnd type="oval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21509" grpId="0"/>
      <p:bldP spid="21510" grpId="0"/>
      <p:bldP spid="21511" grpId="0"/>
      <p:bldP spid="21521" grpId="0"/>
      <p:bldP spid="21522" grpId="0"/>
      <p:bldP spid="21523" grpId="0"/>
      <p:bldP spid="21525" grpId="0"/>
      <p:bldP spid="21526" grpId="0"/>
      <p:bldP spid="215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6" name="Text Box 4"/>
          <p:cNvSpPr txBox="1"/>
          <p:nvPr/>
        </p:nvSpPr>
        <p:spPr>
          <a:xfrm>
            <a:off x="457200" y="0"/>
            <a:ext cx="613473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每天，早餐我吃鸡蛋和牛奶。</a:t>
            </a:r>
            <a:endParaRPr lang="zh-CN" altLang="en-US" sz="3600" b="1" dirty="0">
              <a:solidFill>
                <a:srgbClr val="0000FF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3557" name="Text Box 5"/>
          <p:cNvSpPr txBox="1"/>
          <p:nvPr/>
        </p:nvSpPr>
        <p:spPr>
          <a:xfrm>
            <a:off x="0" y="533400"/>
            <a:ext cx="9144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I ____ eggs and milk for breakfast </a:t>
            </a:r>
            <a:r>
              <a:rPr lang="en-US" altLang="zh-CN" sz="3600" b="1" u="sng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every morning</a:t>
            </a:r>
            <a:r>
              <a:rPr lang="en-US" altLang="zh-CN" sz="3600" b="1" dirty="0">
                <a:solidFill>
                  <a:srgbClr val="00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.</a:t>
            </a:r>
            <a:endParaRPr lang="en-US" altLang="zh-CN" sz="3600" b="1" dirty="0">
              <a:solidFill>
                <a:srgbClr val="000000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3558" name="Text Box 6"/>
          <p:cNvSpPr txBox="1"/>
          <p:nvPr/>
        </p:nvSpPr>
        <p:spPr>
          <a:xfrm>
            <a:off x="304800" y="1676400"/>
            <a:ext cx="476123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昨天，早餐我吃面条。</a:t>
            </a:r>
            <a:endParaRPr lang="zh-CN" altLang="en-US" sz="3600" b="1" dirty="0">
              <a:solidFill>
                <a:srgbClr val="0000FF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3559" name="Text Box 7"/>
          <p:cNvSpPr txBox="1"/>
          <p:nvPr/>
        </p:nvSpPr>
        <p:spPr>
          <a:xfrm>
            <a:off x="288925" y="2209800"/>
            <a:ext cx="8855075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I ____ noodles for breakfast </a:t>
            </a:r>
            <a:r>
              <a:rPr lang="en-US" altLang="zh-CN" sz="3600" b="1" u="sng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yesterday morning</a:t>
            </a:r>
            <a:r>
              <a:rPr lang="en-US" altLang="zh-CN" sz="3600" b="1" dirty="0">
                <a:solidFill>
                  <a:srgbClr val="00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.</a:t>
            </a:r>
            <a:endParaRPr lang="en-US" altLang="zh-CN" sz="3600" b="1" dirty="0">
              <a:solidFill>
                <a:srgbClr val="000000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3563" name="Text Box 11"/>
          <p:cNvSpPr txBox="1"/>
          <p:nvPr/>
        </p:nvSpPr>
        <p:spPr>
          <a:xfrm>
            <a:off x="609600" y="3276600"/>
            <a:ext cx="384556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他每天都吃水果。</a:t>
            </a:r>
            <a:endParaRPr lang="zh-CN" altLang="en-US" sz="3600" b="1" dirty="0">
              <a:solidFill>
                <a:srgbClr val="0000FF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3564" name="Text Box 12"/>
          <p:cNvSpPr txBox="1"/>
          <p:nvPr/>
        </p:nvSpPr>
        <p:spPr>
          <a:xfrm>
            <a:off x="228600" y="3886200"/>
            <a:ext cx="622744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He _____ fruit </a:t>
            </a:r>
            <a:r>
              <a:rPr lang="en-US" altLang="zh-CN" sz="3600" b="1" u="sng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every day</a:t>
            </a:r>
            <a:r>
              <a:rPr lang="en-US" altLang="zh-CN" sz="3600" b="1" dirty="0">
                <a:solidFill>
                  <a:srgbClr val="00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.</a:t>
            </a:r>
            <a:endParaRPr lang="en-US" altLang="zh-CN" sz="3600" b="1" dirty="0">
              <a:solidFill>
                <a:srgbClr val="000000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3565" name="Text Box 13"/>
          <p:cNvSpPr txBox="1"/>
          <p:nvPr/>
        </p:nvSpPr>
        <p:spPr>
          <a:xfrm>
            <a:off x="457200" y="4572000"/>
            <a:ext cx="458216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昨天他吃了</a:t>
            </a:r>
            <a:r>
              <a:rPr lang="en-US" altLang="zh-CN" sz="36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3</a:t>
            </a:r>
            <a:r>
              <a:rPr lang="zh-CN" altLang="en-US" sz="36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个苹果。</a:t>
            </a:r>
            <a:endParaRPr lang="zh-CN" altLang="en-US" sz="3600" b="1" dirty="0">
              <a:solidFill>
                <a:srgbClr val="0000FF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3566" name="Text Box 14"/>
          <p:cNvSpPr txBox="1"/>
          <p:nvPr/>
        </p:nvSpPr>
        <p:spPr>
          <a:xfrm>
            <a:off x="304800" y="5181600"/>
            <a:ext cx="703580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He _____ 3 apples </a:t>
            </a:r>
            <a:r>
              <a:rPr lang="en-US" altLang="zh-CN" sz="3600" b="1" u="sng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yesterday</a:t>
            </a:r>
            <a:r>
              <a:rPr lang="en-US" altLang="zh-CN" sz="3600" b="1" dirty="0">
                <a:solidFill>
                  <a:srgbClr val="00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.</a:t>
            </a:r>
            <a:endParaRPr lang="en-US" altLang="zh-CN" sz="3600" b="1" dirty="0">
              <a:solidFill>
                <a:srgbClr val="000000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3567" name="Text Box 15"/>
          <p:cNvSpPr txBox="1"/>
          <p:nvPr/>
        </p:nvSpPr>
        <p:spPr>
          <a:xfrm>
            <a:off x="136525" y="5872163"/>
            <a:ext cx="2592705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have/ has</a:t>
            </a:r>
            <a:endParaRPr lang="en-US" altLang="zh-CN" sz="4000" b="1" dirty="0">
              <a:solidFill>
                <a:srgbClr val="0000FF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3568" name="AutoShape 16"/>
          <p:cNvSpPr/>
          <p:nvPr/>
        </p:nvSpPr>
        <p:spPr>
          <a:xfrm>
            <a:off x="2971800" y="6003925"/>
            <a:ext cx="762000" cy="45720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9900">
              <a:alpha val="100000"/>
            </a:srgb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3569" name="Text Box 17"/>
          <p:cNvSpPr txBox="1"/>
          <p:nvPr/>
        </p:nvSpPr>
        <p:spPr>
          <a:xfrm>
            <a:off x="4114800" y="5851525"/>
            <a:ext cx="1057275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FF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had</a:t>
            </a:r>
            <a:endParaRPr lang="en-US" altLang="zh-CN" sz="4000" b="1" dirty="0">
              <a:solidFill>
                <a:srgbClr val="FF0000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3570" name="Rectangle 18"/>
          <p:cNvSpPr/>
          <p:nvPr/>
        </p:nvSpPr>
        <p:spPr>
          <a:xfrm>
            <a:off x="381000" y="504825"/>
            <a:ext cx="115316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FF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have</a:t>
            </a:r>
            <a:endParaRPr lang="en-US" altLang="zh-CN" sz="3600" dirty="0">
              <a:solidFill>
                <a:srgbClr val="FF0000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3571" name="Rectangle 19"/>
          <p:cNvSpPr/>
          <p:nvPr/>
        </p:nvSpPr>
        <p:spPr>
          <a:xfrm>
            <a:off x="1371600" y="3810000"/>
            <a:ext cx="90360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FF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has</a:t>
            </a:r>
            <a:endParaRPr lang="en-US" altLang="zh-CN" sz="3600" dirty="0">
              <a:solidFill>
                <a:srgbClr val="FF0000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3572" name="Text Box 20"/>
          <p:cNvSpPr txBox="1"/>
          <p:nvPr/>
        </p:nvSpPr>
        <p:spPr>
          <a:xfrm>
            <a:off x="838200" y="2181225"/>
            <a:ext cx="96964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had</a:t>
            </a:r>
            <a:endParaRPr lang="en-US" altLang="zh-CN" sz="3600" b="1" dirty="0">
              <a:solidFill>
                <a:srgbClr val="FF0000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3573" name="Text Box 21"/>
          <p:cNvSpPr txBox="1"/>
          <p:nvPr/>
        </p:nvSpPr>
        <p:spPr>
          <a:xfrm>
            <a:off x="1371600" y="5181600"/>
            <a:ext cx="96964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had</a:t>
            </a:r>
            <a:endParaRPr lang="en-US" altLang="zh-CN" sz="3600" b="1" dirty="0">
              <a:solidFill>
                <a:srgbClr val="FF0000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  <p:bldP spid="23557" grpId="0"/>
      <p:bldP spid="23558" grpId="0"/>
      <p:bldP spid="23559" grpId="0"/>
      <p:bldP spid="23563" grpId="0"/>
      <p:bldP spid="23564" grpId="0"/>
      <p:bldP spid="23565" grpId="0"/>
      <p:bldP spid="23566" grpId="0"/>
      <p:bldP spid="23567" grpId="0"/>
      <p:bldP spid="23569" grpId="0"/>
      <p:bldP spid="23570" grpId="0"/>
      <p:bldP spid="23571" grpId="0"/>
      <p:bldP spid="23572" grpId="0"/>
      <p:bldP spid="2357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81000" y="152400"/>
            <a:ext cx="6089650" cy="10763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000000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I </a:t>
            </a:r>
            <a:r>
              <a:rPr kumimoji="0" lang="en-US" altLang="zh-CN" sz="3200" kern="1200" cap="none" spc="0" normalizeH="0" baseline="0" noProof="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get</a:t>
            </a:r>
            <a:r>
              <a:rPr kumimoji="0" lang="en-US" altLang="zh-CN" sz="3200" kern="1200" cap="none" spc="0" normalizeH="0" baseline="0" noProof="0" dirty="0">
                <a:solidFill>
                  <a:srgbClr val="000000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 up at 6:30 </a:t>
            </a:r>
            <a:r>
              <a:rPr kumimoji="0" lang="en-US" altLang="zh-CN" sz="3200" u="sng" kern="1200" cap="none" spc="0" normalizeH="0" baseline="0" noProof="0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every morning</a:t>
            </a:r>
            <a:r>
              <a:rPr kumimoji="0" lang="en-US" altLang="zh-CN" sz="3200" kern="1200" cap="none" spc="0" normalizeH="0" baseline="0" noProof="0" dirty="0">
                <a:solidFill>
                  <a:srgbClr val="000000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.</a:t>
            </a:r>
            <a:endParaRPr kumimoji="0" lang="en-US" altLang="zh-CN" sz="3200" kern="1200" cap="none" spc="0" normalizeH="0" baseline="0" noProof="0" dirty="0">
              <a:solidFill>
                <a:srgbClr val="000000"/>
              </a:solidFill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000000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I ___ up at 9:00 </a:t>
            </a:r>
            <a:r>
              <a:rPr kumimoji="0" lang="en-US" altLang="zh-CN" sz="3200" u="sng" kern="1200" cap="none" spc="0" normalizeH="0" baseline="0" noProof="0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last Sunday</a:t>
            </a:r>
            <a:r>
              <a:rPr kumimoji="0" lang="en-US" altLang="zh-CN" sz="3200" kern="1200" cap="none" spc="0" normalizeH="0" baseline="0" noProof="0" dirty="0">
                <a:solidFill>
                  <a:srgbClr val="000000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.</a:t>
            </a:r>
            <a:endParaRPr kumimoji="0" lang="en-US" altLang="zh-CN" sz="3200" kern="1200" cap="none" spc="0" normalizeH="0" baseline="0" noProof="0" dirty="0">
              <a:solidFill>
                <a:srgbClr val="000000"/>
              </a:solidFill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28600" y="1600200"/>
            <a:ext cx="8778875" cy="10763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000000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He </a:t>
            </a:r>
            <a:r>
              <a:rPr kumimoji="0" lang="en-US" altLang="zh-CN" sz="3200" kern="1200" cap="none" spc="0" normalizeH="0" baseline="0" noProof="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plays</a:t>
            </a:r>
            <a:r>
              <a:rPr kumimoji="0" lang="en-US" altLang="zh-CN" sz="3200" kern="1200" cap="none" spc="0" normalizeH="0" baseline="0" noProof="0" dirty="0">
                <a:solidFill>
                  <a:srgbClr val="000000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 football </a:t>
            </a:r>
            <a:r>
              <a:rPr kumimoji="0" lang="en-US" altLang="zh-CN" sz="3200" u="sng" kern="1200" cap="none" spc="0" normalizeH="0" baseline="0" noProof="0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every afternoon</a:t>
            </a:r>
            <a:r>
              <a:rPr kumimoji="0" lang="en-US" altLang="zh-CN" sz="3200" kern="1200" cap="none" spc="0" normalizeH="0" baseline="0" noProof="0" dirty="0">
                <a:solidFill>
                  <a:srgbClr val="000000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.</a:t>
            </a:r>
            <a:endParaRPr kumimoji="0" lang="en-US" altLang="zh-CN" sz="3200" kern="1200" cap="none" spc="0" normalizeH="0" baseline="0" noProof="0" dirty="0">
              <a:solidFill>
                <a:srgbClr val="000000"/>
              </a:solidFill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000000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He _____ basketball </a:t>
            </a:r>
            <a:r>
              <a:rPr kumimoji="0" lang="en-US" altLang="zh-CN" sz="3200" u="sng" kern="1200" cap="none" spc="0" normalizeH="0" baseline="0" noProof="0" dirty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yesterday afternoon</a:t>
            </a:r>
            <a:r>
              <a:rPr kumimoji="0" lang="en-US" altLang="zh-CN" sz="3200" kern="1200" cap="none" spc="0" normalizeH="0" baseline="0" noProof="0" dirty="0">
                <a:solidFill>
                  <a:srgbClr val="000000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.</a:t>
            </a:r>
            <a:endParaRPr kumimoji="0" lang="en-US" altLang="zh-CN" sz="3200" kern="1200" cap="none" spc="0" normalizeH="0" baseline="0" noProof="0" dirty="0">
              <a:solidFill>
                <a:srgbClr val="000000"/>
              </a:solidFill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73038" y="3549650"/>
            <a:ext cx="8498205" cy="1260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800" kern="1200" cap="none" spc="0" normalizeH="0" baseline="0" noProof="0">
                <a:solidFill>
                  <a:srgbClr val="000000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He </a:t>
            </a:r>
            <a:r>
              <a:rPr kumimoji="0" lang="en-US" altLang="zh-CN" sz="3800" kern="1200" cap="none" spc="0" normalizeH="0" baseline="0" noProof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does</a:t>
            </a:r>
            <a:r>
              <a:rPr kumimoji="0" lang="en-US" altLang="zh-CN" sz="3800" kern="1200" cap="none" spc="0" normalizeH="0" baseline="0" noProof="0">
                <a:solidFill>
                  <a:srgbClr val="000000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 his homework </a:t>
            </a:r>
            <a:r>
              <a:rPr kumimoji="0" lang="en-US" altLang="zh-CN" sz="3800" u="sng" kern="1200" cap="none" spc="0" normalizeH="0" baseline="0" noProof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every evening</a:t>
            </a:r>
            <a:r>
              <a:rPr kumimoji="0" lang="en-US" altLang="zh-CN" sz="3800" kern="1200" cap="none" spc="0" normalizeH="0" baseline="0" noProof="0">
                <a:solidFill>
                  <a:srgbClr val="000000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.</a:t>
            </a:r>
            <a:endParaRPr kumimoji="0" lang="en-US" altLang="zh-CN" sz="3800" kern="1200" cap="none" spc="0" normalizeH="0" baseline="0" noProof="0">
              <a:solidFill>
                <a:srgbClr val="000000"/>
              </a:solidFill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800" kern="1200" cap="none" spc="0" normalizeH="0" baseline="0" noProof="0">
                <a:solidFill>
                  <a:srgbClr val="000000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He ____ some reading </a:t>
            </a:r>
            <a:r>
              <a:rPr kumimoji="0" lang="en-US" altLang="zh-CN" sz="3800" u="sng" kern="1200" cap="none" spc="0" normalizeH="0" baseline="0" noProof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last night</a:t>
            </a:r>
            <a:r>
              <a:rPr kumimoji="0" lang="en-US" altLang="zh-CN" sz="3800" kern="1200" cap="none" spc="0" normalizeH="0" baseline="0" noProof="0">
                <a:solidFill>
                  <a:srgbClr val="000000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.</a:t>
            </a:r>
            <a:endParaRPr kumimoji="0" lang="en-US" altLang="zh-CN" sz="3800" kern="1200" cap="none" spc="0" normalizeH="0" baseline="0" noProof="0">
              <a:solidFill>
                <a:srgbClr val="000000"/>
              </a:solidFill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447800" y="5029200"/>
            <a:ext cx="4653280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320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动词原形、第三人称单数</a:t>
            </a:r>
            <a:endParaRPr kumimoji="0" lang="zh-CN" altLang="en-US" sz="3200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4585" name="AutoShape 9"/>
          <p:cNvSpPr/>
          <p:nvPr/>
        </p:nvSpPr>
        <p:spPr>
          <a:xfrm>
            <a:off x="2152650" y="5867400"/>
            <a:ext cx="762000" cy="45720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9900">
              <a:alpha val="100000"/>
            </a:srgb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3067050" y="5715000"/>
            <a:ext cx="2468880" cy="64516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360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动词过去式</a:t>
            </a:r>
            <a:endParaRPr kumimoji="0" lang="zh-CN" altLang="en-US" sz="3600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4587" name="Text Box 11"/>
          <p:cNvSpPr txBox="1"/>
          <p:nvPr/>
        </p:nvSpPr>
        <p:spPr>
          <a:xfrm>
            <a:off x="722313" y="561975"/>
            <a:ext cx="80454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got</a:t>
            </a:r>
            <a:endParaRPr lang="en-US" altLang="zh-CN" b="1" dirty="0">
              <a:solidFill>
                <a:srgbClr val="FF0000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4588" name="Text Box 12"/>
          <p:cNvSpPr txBox="1"/>
          <p:nvPr/>
        </p:nvSpPr>
        <p:spPr>
          <a:xfrm>
            <a:off x="792163" y="1976438"/>
            <a:ext cx="142811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played</a:t>
            </a:r>
            <a:endParaRPr lang="en-US" altLang="zh-CN" b="1" dirty="0">
              <a:solidFill>
                <a:srgbClr val="FF0000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4589" name="Text Box 13"/>
          <p:cNvSpPr txBox="1"/>
          <p:nvPr/>
        </p:nvSpPr>
        <p:spPr>
          <a:xfrm>
            <a:off x="1203325" y="4043363"/>
            <a:ext cx="77406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did</a:t>
            </a:r>
            <a:endParaRPr lang="en-US" altLang="zh-CN" b="1" dirty="0">
              <a:solidFill>
                <a:srgbClr val="FF0000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ldLvl="0" animBg="1"/>
      <p:bldP spid="24581" grpId="0" bldLvl="0" animBg="1"/>
      <p:bldP spid="24582" grpId="0" bldLvl="0" animBg="1"/>
      <p:bldP spid="24584" grpId="0" bldLvl="0" animBg="1"/>
      <p:bldP spid="24586" grpId="0" bldLvl="0" animBg="1"/>
      <p:bldP spid="24587" grpId="0"/>
      <p:bldP spid="24588" grpId="0"/>
      <p:bldP spid="2458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0" y="47625"/>
            <a:ext cx="8259763" cy="119888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They </a:t>
            </a:r>
            <a:r>
              <a:rPr kumimoji="0" lang="en-US" altLang="zh-CN" sz="3600" kern="1200" cap="none" spc="0" normalizeH="0" baseline="0" noProof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don’t watch</a:t>
            </a:r>
            <a:r>
              <a:rPr kumimoji="0" lang="en-US" altLang="zh-CN" sz="3600" kern="1200" cap="none" spc="0" normalizeH="0" baseline="0" noProof="0"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 TV </a:t>
            </a:r>
            <a:r>
              <a:rPr kumimoji="0" lang="en-US" altLang="zh-CN" sz="3600" u="sng" kern="1200" cap="none" spc="0" normalizeH="0" baseline="0" noProof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in the evening</a:t>
            </a:r>
            <a:r>
              <a:rPr kumimoji="0" lang="en-US" altLang="zh-CN" sz="3600" kern="1200" cap="none" spc="0" normalizeH="0" baseline="0" noProof="0"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.</a:t>
            </a:r>
            <a:endParaRPr kumimoji="0" lang="en-US" altLang="zh-CN" sz="3600" kern="1200" cap="none" spc="0" normalizeH="0" baseline="0" noProof="0"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They _________ TV </a:t>
            </a:r>
            <a:r>
              <a:rPr kumimoji="0" lang="en-US" altLang="zh-CN" sz="3600" u="sng" kern="1200" cap="none" spc="0" normalizeH="0" baseline="0" noProof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last night</a:t>
            </a:r>
            <a:r>
              <a:rPr kumimoji="0" lang="en-US" altLang="zh-CN" sz="3600" kern="1200" cap="none" spc="0" normalizeH="0" baseline="0" noProof="0"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.</a:t>
            </a:r>
            <a:endParaRPr kumimoji="0" lang="en-US" altLang="zh-CN" sz="3600" kern="1200" cap="none" spc="0" normalizeH="0" baseline="0" noProof="0"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-76200" y="1295400"/>
            <a:ext cx="9372600" cy="175323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She </a:t>
            </a:r>
            <a:r>
              <a:rPr kumimoji="0" lang="en-US" altLang="zh-CN" sz="3600" kern="1200" cap="none" spc="0" normalizeH="0" baseline="0" noProof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doesn’t play</a:t>
            </a:r>
            <a:r>
              <a:rPr kumimoji="0" lang="en-US" altLang="zh-CN" sz="3600" kern="1200" cap="none" spc="0" normalizeH="0" baseline="0" noProof="0"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 basketball after school.</a:t>
            </a:r>
            <a:endParaRPr kumimoji="0" lang="en-US" altLang="zh-CN" sz="3600" kern="1200" cap="none" spc="0" normalizeH="0" baseline="0" noProof="0"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She _________ basketball after school </a:t>
            </a:r>
            <a:r>
              <a:rPr kumimoji="0" lang="en-US" altLang="zh-CN" sz="3600" u="sng" kern="1200" cap="none" spc="0" normalizeH="0" baseline="0" noProof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yesterday</a:t>
            </a:r>
            <a:r>
              <a:rPr kumimoji="0" lang="en-US" altLang="zh-CN" sz="3600" kern="1200" cap="none" spc="0" normalizeH="0" baseline="0" noProof="0"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.</a:t>
            </a:r>
            <a:endParaRPr kumimoji="0" lang="en-US" altLang="zh-CN" sz="3600" kern="1200" cap="none" spc="0" normalizeH="0" baseline="0" noProof="0"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0" y="2971800"/>
            <a:ext cx="9159875" cy="119888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Do</a:t>
            </a:r>
            <a:r>
              <a:rPr kumimoji="0" lang="en-US" altLang="zh-CN" sz="3600" kern="1200" cap="none" spc="0" normalizeH="0" baseline="0" noProof="0"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 you </a:t>
            </a:r>
            <a:r>
              <a:rPr kumimoji="0" lang="en-US" altLang="zh-CN" sz="3600" kern="1200" cap="none" spc="0" normalizeH="0" baseline="0" noProof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go</a:t>
            </a:r>
            <a:r>
              <a:rPr kumimoji="0" lang="en-US" altLang="zh-CN" sz="3600" kern="1200" cap="none" spc="0" normalizeH="0" baseline="0" noProof="0"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 to school on foot </a:t>
            </a:r>
            <a:r>
              <a:rPr kumimoji="0" lang="en-US" altLang="zh-CN" sz="3600" u="sng" kern="1200" cap="none" spc="0" normalizeH="0" baseline="0" noProof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every day</a:t>
            </a:r>
            <a:r>
              <a:rPr kumimoji="0" lang="en-US" altLang="zh-CN" sz="3600" kern="1200" cap="none" spc="0" normalizeH="0" baseline="0" noProof="0"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?</a:t>
            </a:r>
            <a:endParaRPr kumimoji="0" lang="en-US" altLang="zh-CN" sz="3600" kern="1200" cap="none" spc="0" normalizeH="0" baseline="0" noProof="0"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___ you __ to school on foot </a:t>
            </a:r>
            <a:r>
              <a:rPr kumimoji="0" lang="en-US" altLang="zh-CN" sz="3600" u="sng" kern="1200" cap="none" spc="0" normalizeH="0" baseline="0" noProof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yesterday</a:t>
            </a:r>
            <a:r>
              <a:rPr kumimoji="0" lang="en-US" altLang="zh-CN" sz="3600" kern="1200" cap="none" spc="0" normalizeH="0" baseline="0" noProof="0"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.</a:t>
            </a:r>
            <a:endParaRPr kumimoji="0" lang="en-US" altLang="zh-CN" sz="3600" kern="1200" cap="none" spc="0" normalizeH="0" baseline="0" noProof="0"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0325" y="4243388"/>
            <a:ext cx="8636000" cy="119888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Does</a:t>
            </a:r>
            <a:r>
              <a:rPr kumimoji="0" lang="en-US" altLang="zh-CN" sz="3600" kern="1200" cap="none" spc="0" normalizeH="0" baseline="0" noProof="0"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 he </a:t>
            </a:r>
            <a:r>
              <a:rPr kumimoji="0" lang="en-US" altLang="zh-CN" sz="3600" kern="1200" cap="none" spc="0" normalizeH="0" baseline="0" noProof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go</a:t>
            </a:r>
            <a:r>
              <a:rPr kumimoji="0" lang="en-US" altLang="zh-CN" sz="3600" kern="1200" cap="none" spc="0" normalizeH="0" baseline="0" noProof="0"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 to school by bus </a:t>
            </a:r>
            <a:r>
              <a:rPr kumimoji="0" lang="en-US" altLang="zh-CN" sz="3600" u="sng" kern="1200" cap="none" spc="0" normalizeH="0" baseline="0" noProof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every day</a:t>
            </a:r>
            <a:r>
              <a:rPr kumimoji="0" lang="en-US" altLang="zh-CN" sz="3600" kern="1200" cap="none" spc="0" normalizeH="0" baseline="0" noProof="0"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?</a:t>
            </a:r>
            <a:endParaRPr kumimoji="0" lang="en-US" altLang="zh-CN" sz="3600" kern="1200" cap="none" spc="0" normalizeH="0" baseline="0" noProof="0"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___ he ___to school by bus </a:t>
            </a:r>
            <a:r>
              <a:rPr kumimoji="0" lang="en-US" altLang="zh-CN" sz="3600" u="sng" kern="1200" cap="none" spc="0" normalizeH="0" baseline="0" noProof="0">
                <a:solidFill>
                  <a:srgbClr val="0000FF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yesterday</a:t>
            </a:r>
            <a:r>
              <a:rPr kumimoji="0" lang="en-US" altLang="zh-CN" sz="3600" kern="1200" cap="none" spc="0" normalizeH="0" baseline="0" noProof="0"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?</a:t>
            </a:r>
            <a:endParaRPr kumimoji="0" lang="en-US" altLang="zh-CN" sz="3600" kern="1200" cap="none" spc="0" normalizeH="0" baseline="0" noProof="0"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74663" y="5449888"/>
            <a:ext cx="213868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don’t/ doesn’t</a:t>
            </a:r>
            <a:endParaRPr kumimoji="0" lang="en-US" altLang="zh-CN" sz="2400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914400" y="6096000"/>
            <a:ext cx="142367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华文新魏" panose="02010800040101010101" pitchFamily="2" charset="-122"/>
                <a:cs typeface="+mn-cs"/>
              </a:rPr>
              <a:t>do/ does</a:t>
            </a:r>
            <a:endParaRPr kumimoji="0" lang="en-US" altLang="zh-CN" sz="2400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5610" name="AutoShape 10"/>
          <p:cNvSpPr/>
          <p:nvPr/>
        </p:nvSpPr>
        <p:spPr>
          <a:xfrm>
            <a:off x="4114800" y="5562600"/>
            <a:ext cx="762000" cy="45720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9900">
              <a:alpha val="100000"/>
            </a:srgb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5611" name="AutoShape 11"/>
          <p:cNvSpPr/>
          <p:nvPr/>
        </p:nvSpPr>
        <p:spPr>
          <a:xfrm>
            <a:off x="4114800" y="6172200"/>
            <a:ext cx="762000" cy="45720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9900">
              <a:alpha val="100000"/>
            </a:srgb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5612" name="Text Box 12"/>
          <p:cNvSpPr txBox="1"/>
          <p:nvPr/>
        </p:nvSpPr>
        <p:spPr>
          <a:xfrm>
            <a:off x="5410200" y="5334000"/>
            <a:ext cx="1542415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FF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didn’t</a:t>
            </a:r>
            <a:endParaRPr lang="en-US" altLang="zh-CN" sz="4000" b="1" dirty="0">
              <a:solidFill>
                <a:srgbClr val="FF0000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5613" name="Text Box 13"/>
          <p:cNvSpPr txBox="1"/>
          <p:nvPr/>
        </p:nvSpPr>
        <p:spPr>
          <a:xfrm>
            <a:off x="5486400" y="5943600"/>
            <a:ext cx="922020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FF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did</a:t>
            </a:r>
            <a:endParaRPr lang="en-US" altLang="zh-CN" sz="4000" b="1" dirty="0">
              <a:solidFill>
                <a:srgbClr val="FF0000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5616" name="Rectangle 16"/>
          <p:cNvSpPr/>
          <p:nvPr/>
        </p:nvSpPr>
        <p:spPr>
          <a:xfrm>
            <a:off x="1295400" y="533400"/>
            <a:ext cx="278320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FF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didn’t watch</a:t>
            </a:r>
            <a:endParaRPr lang="en-US" altLang="zh-CN" sz="3600" dirty="0">
              <a:solidFill>
                <a:srgbClr val="FF0000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5618" name="Rectangle 18"/>
          <p:cNvSpPr/>
          <p:nvPr/>
        </p:nvSpPr>
        <p:spPr>
          <a:xfrm>
            <a:off x="990600" y="1873250"/>
            <a:ext cx="236347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FF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didn’t play</a:t>
            </a:r>
            <a:endParaRPr lang="en-US" altLang="zh-CN" sz="3600" dirty="0">
              <a:solidFill>
                <a:srgbClr val="FF0000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5621" name="Rectangle 21"/>
          <p:cNvSpPr/>
          <p:nvPr/>
        </p:nvSpPr>
        <p:spPr>
          <a:xfrm>
            <a:off x="76200" y="3549650"/>
            <a:ext cx="90995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FF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Did</a:t>
            </a:r>
            <a:endParaRPr lang="en-US" altLang="zh-CN" sz="3600" dirty="0">
              <a:solidFill>
                <a:srgbClr val="FF0000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5622" name="Rectangle 22"/>
          <p:cNvSpPr/>
          <p:nvPr/>
        </p:nvSpPr>
        <p:spPr>
          <a:xfrm>
            <a:off x="152400" y="4768850"/>
            <a:ext cx="90995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FF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Did</a:t>
            </a:r>
            <a:endParaRPr lang="en-US" altLang="zh-CN" sz="3600" dirty="0">
              <a:solidFill>
                <a:srgbClr val="FF0000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5624" name="Rectangle 24"/>
          <p:cNvSpPr/>
          <p:nvPr/>
        </p:nvSpPr>
        <p:spPr>
          <a:xfrm>
            <a:off x="2057400" y="3505200"/>
            <a:ext cx="66611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FF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go</a:t>
            </a:r>
            <a:endParaRPr lang="en-US" altLang="zh-CN" sz="3600" dirty="0">
              <a:solidFill>
                <a:srgbClr val="FF0000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25626" name="Rectangle 26"/>
          <p:cNvSpPr/>
          <p:nvPr/>
        </p:nvSpPr>
        <p:spPr>
          <a:xfrm>
            <a:off x="1905000" y="4724400"/>
            <a:ext cx="66611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FF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go</a:t>
            </a:r>
            <a:endParaRPr lang="en-US" altLang="zh-CN" sz="3600" dirty="0">
              <a:solidFill>
                <a:srgbClr val="FF0000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ldLvl="0" animBg="1"/>
      <p:bldP spid="25605" grpId="0" bldLvl="0" animBg="1"/>
      <p:bldP spid="25606" grpId="0" bldLvl="0" animBg="1"/>
      <p:bldP spid="25607" grpId="0" bldLvl="0" animBg="1"/>
      <p:bldP spid="25608" grpId="0" bldLvl="0" animBg="1"/>
      <p:bldP spid="25609" grpId="0" bldLvl="0" animBg="1"/>
      <p:bldP spid="25612" grpId="0"/>
      <p:bldP spid="25613" grpId="0"/>
      <p:bldP spid="25616" grpId="0"/>
      <p:bldP spid="25618" grpId="0"/>
      <p:bldP spid="25621" grpId="0"/>
      <p:bldP spid="25622" grpId="0"/>
      <p:bldP spid="25624" grpId="0"/>
      <p:bldP spid="2562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3010" name="Text Box 2"/>
          <p:cNvSpPr txBox="1"/>
          <p:nvPr/>
        </p:nvSpPr>
        <p:spPr>
          <a:xfrm>
            <a:off x="250825" y="1341438"/>
            <a:ext cx="8172450" cy="4124325"/>
          </a:xfrm>
          <a:prstGeom prst="rect">
            <a:avLst/>
          </a:prstGeom>
          <a:noFill/>
          <a:ln w="12700">
            <a:noFill/>
          </a:ln>
        </p:spPr>
        <p:txBody>
          <a:bodyPr lIns="18000" tIns="36000" rIns="18000" bIns="360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5000"/>
              </a:spcBef>
              <a:spcAft>
                <a:spcPct val="15000"/>
              </a:spcAft>
              <a:buNone/>
            </a:pPr>
            <a:r>
              <a:rPr lang="en-US" altLang="zh-CN" sz="2800" b="1" dirty="0">
                <a:latin typeface="Comic Sans MS" panose="030F0702030302020204" pitchFamily="66" charset="0"/>
              </a:rPr>
              <a:t>1.Last summer my family and I ________</a:t>
            </a:r>
            <a:r>
              <a:rPr lang="zh-CN" altLang="en-US" sz="2800" b="1" dirty="0">
                <a:latin typeface="Comic Sans MS" panose="030F0702030302020204" pitchFamily="66" charset="0"/>
              </a:rPr>
              <a:t>（</a:t>
            </a:r>
            <a:r>
              <a:rPr lang="en-US" altLang="zh-CN" sz="2800" b="1" dirty="0">
                <a:latin typeface="Comic Sans MS" panose="030F0702030302020204" pitchFamily="66" charset="0"/>
              </a:rPr>
              <a:t>go</a:t>
            </a:r>
            <a:r>
              <a:rPr lang="zh-CN" altLang="en-US" sz="2800" b="1" dirty="0">
                <a:latin typeface="Comic Sans MS" panose="030F0702030302020204" pitchFamily="66" charset="0"/>
              </a:rPr>
              <a:t>）</a:t>
            </a:r>
            <a:r>
              <a:rPr lang="en-US" altLang="zh-CN" sz="2800" b="1" dirty="0">
                <a:latin typeface="Comic Sans MS" panose="030F0702030302020204" pitchFamily="66" charset="0"/>
              </a:rPr>
              <a:t>to the beach.</a:t>
            </a:r>
            <a:r>
              <a:rPr lang="en-US" altLang="zh-CN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800" b="1" dirty="0">
                <a:latin typeface="Comic Sans MS" panose="030F0702030302020204" pitchFamily="66" charset="0"/>
              </a:rPr>
              <a:t>                                                                               2. When it _________</a:t>
            </a:r>
            <a:r>
              <a:rPr lang="zh-CN" altLang="en-US" sz="2800" b="1" dirty="0">
                <a:latin typeface="Comic Sans MS" panose="030F0702030302020204" pitchFamily="66" charset="0"/>
              </a:rPr>
              <a:t>（</a:t>
            </a:r>
            <a:r>
              <a:rPr lang="en-US" altLang="zh-CN" sz="2800" b="1" dirty="0">
                <a:latin typeface="Comic Sans MS" panose="030F0702030302020204" pitchFamily="66" charset="0"/>
              </a:rPr>
              <a:t>rain</a:t>
            </a:r>
            <a:r>
              <a:rPr lang="zh-CN" altLang="en-US" sz="2800" b="1" dirty="0">
                <a:latin typeface="Comic Sans MS" panose="030F0702030302020204" pitchFamily="66" charset="0"/>
              </a:rPr>
              <a:t>）</a:t>
            </a:r>
            <a:r>
              <a:rPr lang="en-US" altLang="zh-CN" sz="2800" b="1" dirty="0">
                <a:latin typeface="Comic Sans MS" panose="030F0702030302020204" pitchFamily="66" charset="0"/>
              </a:rPr>
              <a:t>, I stayed at home and watched TV.</a:t>
            </a:r>
            <a:r>
              <a:rPr lang="en-US" altLang="zh-CN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                                        </a:t>
            </a:r>
            <a:r>
              <a:rPr lang="en-US" altLang="zh-CN" sz="2800" b="1" dirty="0">
                <a:latin typeface="Comic Sans MS" panose="030F0702030302020204" pitchFamily="66" charset="0"/>
              </a:rPr>
              <a:t>3.What time _____you ______(get) to school this morning?                                                        4.They_______</a:t>
            </a:r>
            <a:r>
              <a:rPr lang="zh-CN" altLang="en-US" sz="2800" b="1" dirty="0">
                <a:latin typeface="Comic Sans MS" panose="030F0702030302020204" pitchFamily="66" charset="0"/>
              </a:rPr>
              <a:t>（</a:t>
            </a:r>
            <a:r>
              <a:rPr lang="en-US" altLang="zh-CN" sz="2800" b="1" dirty="0">
                <a:latin typeface="Comic Sans MS" panose="030F0702030302020204" pitchFamily="66" charset="0"/>
              </a:rPr>
              <a:t>be</a:t>
            </a:r>
            <a:r>
              <a:rPr lang="zh-CN" altLang="en-US" sz="2800" b="1" dirty="0">
                <a:latin typeface="Comic Sans MS" panose="030F0702030302020204" pitchFamily="66" charset="0"/>
              </a:rPr>
              <a:t>）</a:t>
            </a:r>
            <a:r>
              <a:rPr lang="en-US" altLang="zh-CN" sz="2800" b="1" dirty="0">
                <a:latin typeface="Comic Sans MS" panose="030F0702030302020204" pitchFamily="66" charset="0"/>
              </a:rPr>
              <a:t>always late for class last year. </a:t>
            </a:r>
            <a:endParaRPr lang="en-US" altLang="zh-CN" sz="2800" b="1" dirty="0">
              <a:latin typeface="Comic Sans MS" panose="030F0702030302020204" pitchFamily="66" charset="0"/>
            </a:endParaRPr>
          </a:p>
          <a:p>
            <a:pPr marL="0" lvl="0" indent="0" eaLnBrk="1" hangingPunct="1">
              <a:buNone/>
            </a:pPr>
            <a:r>
              <a:rPr lang="en-US" altLang="zh-CN" sz="2800" b="1" dirty="0">
                <a:latin typeface="Comic Sans MS" panose="030F0702030302020204" pitchFamily="66" charset="0"/>
              </a:rPr>
              <a:t>5.What day_____</a:t>
            </a:r>
            <a:r>
              <a:rPr lang="zh-CN" altLang="en-US" sz="2800" b="1" dirty="0">
                <a:latin typeface="Comic Sans MS" panose="030F0702030302020204" pitchFamily="66" charset="0"/>
              </a:rPr>
              <a:t>（</a:t>
            </a:r>
            <a:r>
              <a:rPr lang="en-US" altLang="zh-CN" sz="2800" b="1" dirty="0">
                <a:latin typeface="Comic Sans MS" panose="030F0702030302020204" pitchFamily="66" charset="0"/>
              </a:rPr>
              <a:t>be</a:t>
            </a:r>
            <a:r>
              <a:rPr lang="zh-CN" altLang="en-US" sz="2800" b="1" dirty="0">
                <a:latin typeface="Comic Sans MS" panose="030F0702030302020204" pitchFamily="66" charset="0"/>
              </a:rPr>
              <a:t>）</a:t>
            </a:r>
            <a:r>
              <a:rPr lang="en-US" altLang="zh-CN" sz="2800" b="1" dirty="0">
                <a:latin typeface="Comic Sans MS" panose="030F0702030302020204" pitchFamily="66" charset="0"/>
              </a:rPr>
              <a:t>it yesterday?</a:t>
            </a:r>
            <a:endParaRPr lang="en-US" altLang="zh-CN" sz="2800" b="1" dirty="0">
              <a:latin typeface="Comic Sans MS" panose="030F0702030302020204" pitchFamily="66" charset="0"/>
            </a:endParaRPr>
          </a:p>
        </p:txBody>
      </p:sp>
      <p:sp>
        <p:nvSpPr>
          <p:cNvPr id="43011" name="WordArt 3"/>
          <p:cNvSpPr>
            <a:spLocks noTextEdit="1"/>
          </p:cNvSpPr>
          <p:nvPr/>
        </p:nvSpPr>
        <p:spPr>
          <a:xfrm>
            <a:off x="323850" y="404813"/>
            <a:ext cx="4314825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50000"/>
          </a:bodyPr>
          <a:p>
            <a:pPr algn="ctr"/>
            <a:r>
              <a:rPr lang="zh-CN" altLang="en-US" sz="4400" b="1">
                <a:ln w="12700" cap="flat" cmpd="sng">
                  <a:solidFill>
                    <a:srgbClr val="EAEAEA"/>
                  </a:solidFill>
                  <a:prstDash val="solid"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A603AB">
                        <a:alpha val="100000"/>
                      </a:srgbClr>
                    </a:gs>
                    <a:gs pos="12000">
                      <a:srgbClr val="E81766">
                        <a:alpha val="100000"/>
                      </a:srgbClr>
                    </a:gs>
                    <a:gs pos="27000">
                      <a:srgbClr val="EE3F17">
                        <a:alpha val="100000"/>
                      </a:srgbClr>
                    </a:gs>
                    <a:gs pos="48000">
                      <a:srgbClr val="FFFF00">
                        <a:alpha val="100000"/>
                      </a:srgbClr>
                    </a:gs>
                    <a:gs pos="64999">
                      <a:srgbClr val="1A8D48">
                        <a:alpha val="100000"/>
                      </a:srgbClr>
                    </a:gs>
                    <a:gs pos="78999">
                      <a:srgbClr val="0819FB">
                        <a:alpha val="100000"/>
                      </a:srgbClr>
                    </a:gs>
                    <a:gs pos="100000">
                      <a:srgbClr val="A603AB">
                        <a:alpha val="100000"/>
                      </a:srgbClr>
                    </a:gs>
                  </a:gsLst>
                  <a:lin ang="0" scaled="1"/>
                  <a:tileRect/>
                </a:gradFill>
                <a:effectLst>
                  <a:outerShdw dist="35921" dir="2699999" sy="50000" kx="2115830" algn="bl" rotWithShape="0">
                    <a:srgbClr val="C0C0C0">
                      <a:alpha val="79999"/>
                    </a:srgbClr>
                  </a:outerShdw>
                </a:effectLst>
                <a:latin typeface="Comic Sans MS" panose="030F0702030302020204" pitchFamily="66" charset="0"/>
                <a:ea typeface="Comic Sans MS" panose="030F0702030302020204" pitchFamily="66" charset="0"/>
              </a:rPr>
              <a:t>Fill in the blanks</a:t>
            </a:r>
            <a:endParaRPr lang="zh-CN" altLang="en-US" sz="4400" b="1">
              <a:ln w="12700" cap="flat" cmpd="sng">
                <a:solidFill>
                  <a:srgbClr val="EAEAEA"/>
                </a:solidFill>
                <a:prstDash val="solid"/>
                <a:headEnd type="none" w="med" len="med"/>
                <a:tailEnd type="none" w="med" len="med"/>
              </a:ln>
              <a:gradFill rotWithShape="1">
                <a:gsLst>
                  <a:gs pos="0">
                    <a:srgbClr val="A603AB">
                      <a:alpha val="100000"/>
                    </a:srgbClr>
                  </a:gs>
                  <a:gs pos="12000">
                    <a:srgbClr val="E81766">
                      <a:alpha val="100000"/>
                    </a:srgbClr>
                  </a:gs>
                  <a:gs pos="27000">
                    <a:srgbClr val="EE3F17">
                      <a:alpha val="100000"/>
                    </a:srgbClr>
                  </a:gs>
                  <a:gs pos="48000">
                    <a:srgbClr val="FFFF00">
                      <a:alpha val="100000"/>
                    </a:srgbClr>
                  </a:gs>
                  <a:gs pos="64999">
                    <a:srgbClr val="1A8D48">
                      <a:alpha val="100000"/>
                    </a:srgbClr>
                  </a:gs>
                  <a:gs pos="78999">
                    <a:srgbClr val="0819FB">
                      <a:alpha val="100000"/>
                    </a:srgbClr>
                  </a:gs>
                  <a:gs pos="100000">
                    <a:srgbClr val="A603AB">
                      <a:alpha val="100000"/>
                    </a:srgbClr>
                  </a:gs>
                </a:gsLst>
                <a:lin ang="0" scaled="1"/>
                <a:tileRect/>
              </a:gradFill>
              <a:effectLst>
                <a:outerShdw dist="35921" dir="2699999" sy="50000" kx="2115830" algn="bl" rotWithShape="0">
                  <a:srgbClr val="C0C0C0">
                    <a:alpha val="79999"/>
                  </a:srgbClr>
                </a:outerShdw>
              </a:effectLst>
              <a:latin typeface="Comic Sans MS" panose="030F0702030302020204" pitchFamily="66" charset="0"/>
              <a:ea typeface="Comic Sans MS" panose="030F0702030302020204" pitchFamily="66" charset="0"/>
            </a:endParaRPr>
          </a:p>
        </p:txBody>
      </p:sp>
      <p:sp>
        <p:nvSpPr>
          <p:cNvPr id="130052" name="Text Box 4"/>
          <p:cNvSpPr txBox="1"/>
          <p:nvPr/>
        </p:nvSpPr>
        <p:spPr>
          <a:xfrm>
            <a:off x="6300788" y="1268413"/>
            <a:ext cx="100806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went</a:t>
            </a:r>
            <a:endParaRPr lang="en-US" altLang="zh-CN" sz="2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0053" name="Text Box 5"/>
          <p:cNvSpPr txBox="1"/>
          <p:nvPr/>
        </p:nvSpPr>
        <p:spPr>
          <a:xfrm>
            <a:off x="2555875" y="2133600"/>
            <a:ext cx="16573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rained</a:t>
            </a:r>
            <a:endParaRPr lang="en-US" altLang="zh-CN" sz="2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0054" name="Text Box 6"/>
          <p:cNvSpPr txBox="1"/>
          <p:nvPr/>
        </p:nvSpPr>
        <p:spPr>
          <a:xfrm>
            <a:off x="2627313" y="2997200"/>
            <a:ext cx="381793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did           get</a:t>
            </a:r>
            <a:endParaRPr lang="en-US" altLang="zh-CN" sz="2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0055" name="Text Box 7"/>
          <p:cNvSpPr txBox="1"/>
          <p:nvPr/>
        </p:nvSpPr>
        <p:spPr>
          <a:xfrm>
            <a:off x="1692275" y="3860800"/>
            <a:ext cx="122396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were</a:t>
            </a:r>
            <a:endParaRPr lang="en-US" altLang="zh-CN" sz="2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0056" name="Text Box 8"/>
          <p:cNvSpPr txBox="1"/>
          <p:nvPr/>
        </p:nvSpPr>
        <p:spPr>
          <a:xfrm>
            <a:off x="2484438" y="4868863"/>
            <a:ext cx="115411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was</a:t>
            </a:r>
            <a:endParaRPr lang="en-US" altLang="zh-CN" sz="2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advClick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/>
      <p:bldP spid="130053" grpId="0"/>
      <p:bldP spid="130054" grpId="0"/>
      <p:bldP spid="130055" grpId="0"/>
      <p:bldP spid="13005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4034" name="Text Box 2"/>
          <p:cNvSpPr txBox="1"/>
          <p:nvPr/>
        </p:nvSpPr>
        <p:spPr>
          <a:xfrm>
            <a:off x="177800" y="836613"/>
            <a:ext cx="8642350" cy="47085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Comic Sans MS" panose="030F0702030302020204" pitchFamily="66" charset="0"/>
              </a:rPr>
              <a:t>1</a:t>
            </a:r>
            <a:r>
              <a:rPr lang="zh-CN" altLang="en-US" sz="2400" b="1" dirty="0">
                <a:solidFill>
                  <a:srgbClr val="003300"/>
                </a:solidFill>
                <a:latin typeface="Comic Sans MS" panose="030F0702030302020204" pitchFamily="66" charset="0"/>
              </a:rPr>
              <a:t>、</a:t>
            </a:r>
            <a:r>
              <a:rPr lang="en-US" altLang="zh-CN" sz="2400" b="1" dirty="0">
                <a:solidFill>
                  <a:srgbClr val="003300"/>
                </a:solidFill>
                <a:latin typeface="Comic Sans MS" panose="030F0702030302020204" pitchFamily="66" charset="0"/>
              </a:rPr>
              <a:t>Lucy listened to music at home.</a:t>
            </a:r>
            <a:r>
              <a:rPr lang="zh-CN" altLang="en-US" sz="2400" b="1" dirty="0">
                <a:solidFill>
                  <a:srgbClr val="003300"/>
                </a:solidFill>
                <a:latin typeface="Comic Sans MS" panose="030F0702030302020204" pitchFamily="66" charset="0"/>
              </a:rPr>
              <a:t>（改否定句）</a:t>
            </a:r>
            <a:endParaRPr lang="zh-CN" altLang="en-US" sz="2400" b="1" dirty="0">
              <a:solidFill>
                <a:srgbClr val="003300"/>
              </a:solidFill>
              <a:latin typeface="Comic Sans MS" panose="030F0702030302020204" pitchFamily="66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3300"/>
                </a:solidFill>
                <a:latin typeface="Comic Sans MS" panose="030F0702030302020204" pitchFamily="66" charset="0"/>
              </a:rPr>
              <a:t>      </a:t>
            </a:r>
            <a:r>
              <a:rPr lang="en-US" altLang="zh-CN" sz="2400" b="1" dirty="0">
                <a:solidFill>
                  <a:srgbClr val="003300"/>
                </a:solidFill>
                <a:latin typeface="Comic Sans MS" panose="030F0702030302020204" pitchFamily="66" charset="0"/>
              </a:rPr>
              <a:t>Lucy _______ _______ to music at home.</a:t>
            </a:r>
            <a:endParaRPr lang="en-US" altLang="zh-CN" sz="2400" b="1" dirty="0">
              <a:solidFill>
                <a:srgbClr val="003300"/>
              </a:solidFill>
              <a:latin typeface="Comic Sans MS" panose="030F0702030302020204" pitchFamily="66" charset="0"/>
            </a:endParaRPr>
          </a:p>
          <a:p>
            <a:pPr marL="0" lvl="0" indent="0" eaLnBrk="1" hangingPunct="1"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Comic Sans MS" panose="030F0702030302020204" pitchFamily="66" charset="0"/>
              </a:rPr>
              <a:t>2</a:t>
            </a:r>
            <a:r>
              <a:rPr lang="zh-CN" altLang="en-US" sz="2400" b="1" dirty="0">
                <a:solidFill>
                  <a:srgbClr val="003300"/>
                </a:solidFill>
                <a:latin typeface="Comic Sans MS" panose="030F0702030302020204" pitchFamily="66" charset="0"/>
              </a:rPr>
              <a:t>、</a:t>
            </a:r>
            <a:r>
              <a:rPr lang="en-US" altLang="zh-CN" sz="2400" b="1" dirty="0">
                <a:solidFill>
                  <a:srgbClr val="003300"/>
                </a:solidFill>
                <a:latin typeface="Comic Sans MS" panose="030F0702030302020204" pitchFamily="66" charset="0"/>
              </a:rPr>
              <a:t>His </a:t>
            </a:r>
            <a:r>
              <a:rPr lang="en-US" altLang="zh-CN" sz="2400" b="1" dirty="0">
                <a:latin typeface="Comic Sans MS" panose="030F0702030302020204" pitchFamily="66" charset="0"/>
              </a:rPr>
              <a:t>father worked all day last Monday.</a:t>
            </a:r>
            <a:r>
              <a:rPr lang="zh-CN" altLang="en-US" sz="2400" b="1" dirty="0">
                <a:latin typeface="Comic Sans MS" panose="030F0702030302020204" pitchFamily="66" charset="0"/>
              </a:rPr>
              <a:t>（改一般疑问句）</a:t>
            </a:r>
            <a:endParaRPr lang="zh-CN" altLang="en-US" sz="2400" b="1" dirty="0">
              <a:latin typeface="Comic Sans MS" panose="030F0702030302020204" pitchFamily="66" charset="0"/>
            </a:endParaRPr>
          </a:p>
          <a:p>
            <a:pPr marL="0" lvl="0" indent="0" eaLnBrk="1" hangingPunct="1">
              <a:buNone/>
            </a:pPr>
            <a:r>
              <a:rPr lang="zh-CN" altLang="en-US" sz="2400" b="1" dirty="0">
                <a:latin typeface="Comic Sans MS" panose="030F0702030302020204" pitchFamily="66" charset="0"/>
              </a:rPr>
              <a:t>     </a:t>
            </a:r>
            <a:r>
              <a:rPr lang="en-US" altLang="zh-CN" sz="2400" b="1" dirty="0">
                <a:latin typeface="Comic Sans MS" panose="030F0702030302020204" pitchFamily="66" charset="0"/>
              </a:rPr>
              <a:t>______his father ________ all day last Monday? </a:t>
            </a:r>
            <a:endParaRPr lang="en-US" altLang="zh-CN" sz="2400" b="1" dirty="0">
              <a:latin typeface="Comic Sans MS" panose="030F0702030302020204" pitchFamily="66" charset="0"/>
            </a:endParaRPr>
          </a:p>
          <a:p>
            <a:pPr marL="0" lvl="0" indent="0" eaLnBrk="1" hangingPunct="1">
              <a:buNone/>
            </a:pPr>
            <a:r>
              <a:rPr lang="en-US" altLang="zh-CN" sz="2400" b="1" dirty="0">
                <a:latin typeface="Comic Sans MS" panose="030F0702030302020204" pitchFamily="66" charset="0"/>
              </a:rPr>
              <a:t>3</a:t>
            </a:r>
            <a:r>
              <a:rPr lang="zh-CN" altLang="en-US" sz="2400" b="1" dirty="0">
                <a:latin typeface="Comic Sans MS" panose="030F0702030302020204" pitchFamily="66" charset="0"/>
              </a:rPr>
              <a:t>、 </a:t>
            </a:r>
            <a:r>
              <a:rPr lang="en-US" altLang="zh-CN" sz="2400" b="1" dirty="0">
                <a:latin typeface="Comic Sans MS" panose="030F0702030302020204" pitchFamily="66" charset="0"/>
              </a:rPr>
              <a:t>I was very busy last week. </a:t>
            </a:r>
            <a:r>
              <a:rPr lang="zh-CN" altLang="en-US" sz="2400" b="1" dirty="0">
                <a:latin typeface="Comic Sans MS" panose="030F0702030302020204" pitchFamily="66" charset="0"/>
              </a:rPr>
              <a:t>（改否定句和一般疑问句）</a:t>
            </a:r>
            <a:endParaRPr lang="zh-CN" altLang="en-US" sz="2400" b="1" dirty="0">
              <a:latin typeface="Comic Sans MS" panose="030F0702030302020204" pitchFamily="66" charset="0"/>
            </a:endParaRPr>
          </a:p>
          <a:p>
            <a:pPr marL="0" lvl="0" indent="0" eaLnBrk="1" hangingPunct="1">
              <a:buNone/>
            </a:pPr>
            <a:r>
              <a:rPr lang="zh-CN" altLang="en-US" sz="2400" b="1" dirty="0">
                <a:latin typeface="Comic Sans MS" panose="030F0702030302020204" pitchFamily="66" charset="0"/>
              </a:rPr>
              <a:t>　 </a:t>
            </a:r>
            <a:r>
              <a:rPr lang="en-US" altLang="zh-CN" sz="2400" b="1" dirty="0">
                <a:latin typeface="Comic Sans MS" panose="030F0702030302020204" pitchFamily="66" charset="0"/>
              </a:rPr>
              <a:t>I ________ very busy last week. </a:t>
            </a:r>
            <a:endParaRPr lang="en-US" altLang="zh-CN" sz="2400" b="1" dirty="0">
              <a:latin typeface="Comic Sans MS" panose="030F0702030302020204" pitchFamily="66" charset="0"/>
            </a:endParaRPr>
          </a:p>
          <a:p>
            <a:pPr marL="0" lvl="0" indent="0" eaLnBrk="1" hangingPunct="1">
              <a:buNone/>
            </a:pPr>
            <a:r>
              <a:rPr lang="zh-CN" altLang="en-US" sz="2400" b="1" dirty="0">
                <a:latin typeface="Comic Sans MS" panose="030F0702030302020204" pitchFamily="66" charset="0"/>
              </a:rPr>
              <a:t>　　</a:t>
            </a:r>
            <a:r>
              <a:rPr lang="en-US" altLang="zh-CN" sz="2400" b="1" dirty="0">
                <a:latin typeface="Comic Sans MS" panose="030F0702030302020204" pitchFamily="66" charset="0"/>
              </a:rPr>
              <a:t>_____ you very busy last week?</a:t>
            </a:r>
            <a:endParaRPr lang="en-US" altLang="zh-CN" sz="2400" b="1" dirty="0">
              <a:latin typeface="Comic Sans MS" panose="030F0702030302020204" pitchFamily="66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Comic Sans MS" panose="030F0702030302020204" pitchFamily="66" charset="0"/>
              </a:rPr>
              <a:t>4</a:t>
            </a:r>
            <a:r>
              <a:rPr lang="zh-CN" altLang="en-US" sz="2400" b="1" dirty="0">
                <a:solidFill>
                  <a:srgbClr val="003300"/>
                </a:solidFill>
                <a:latin typeface="Comic Sans MS" panose="030F0702030302020204" pitchFamily="66" charset="0"/>
              </a:rPr>
              <a:t>、</a:t>
            </a:r>
            <a:r>
              <a:rPr lang="en-US" altLang="zh-CN" sz="2400" b="1" dirty="0">
                <a:solidFill>
                  <a:srgbClr val="003300"/>
                </a:solidFill>
                <a:latin typeface="Comic Sans MS" panose="030F0702030302020204" pitchFamily="66" charset="0"/>
              </a:rPr>
              <a:t>There was some orange in the cup.</a:t>
            </a:r>
            <a:r>
              <a:rPr lang="zh-CN" altLang="en-US" sz="2400" b="1" dirty="0">
                <a:solidFill>
                  <a:srgbClr val="003300"/>
                </a:solidFill>
                <a:latin typeface="Comic Sans MS" panose="030F0702030302020204" pitchFamily="66" charset="0"/>
              </a:rPr>
              <a:t>（变一般疑问句</a:t>
            </a:r>
            <a:r>
              <a:rPr lang="en-US" altLang="zh-CN" sz="2400" b="1" dirty="0">
                <a:solidFill>
                  <a:srgbClr val="003300"/>
                </a:solidFill>
                <a:latin typeface="Comic Sans MS" panose="030F0702030302020204" pitchFamily="66" charset="0"/>
              </a:rPr>
              <a:t>)</a:t>
            </a:r>
            <a:endParaRPr lang="en-US" altLang="zh-CN" sz="2400" b="1" dirty="0">
              <a:solidFill>
                <a:srgbClr val="003300"/>
              </a:solidFill>
              <a:latin typeface="Comic Sans MS" panose="030F0702030302020204" pitchFamily="66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Comic Sans MS" panose="030F0702030302020204" pitchFamily="66" charset="0"/>
              </a:rPr>
              <a:t>      _____ there _____ orange in the cup? </a:t>
            </a:r>
            <a:endParaRPr lang="en-US" altLang="zh-CN" sz="2400" b="1" dirty="0">
              <a:solidFill>
                <a:srgbClr val="0033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2099" name="Text Box 3"/>
          <p:cNvSpPr txBox="1"/>
          <p:nvPr/>
        </p:nvSpPr>
        <p:spPr>
          <a:xfrm>
            <a:off x="1908175" y="1341438"/>
            <a:ext cx="2892425" cy="52324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CC3300"/>
                </a:solidFill>
                <a:latin typeface="Comic Sans MS" panose="030F0702030302020204" pitchFamily="66" charset="0"/>
              </a:rPr>
              <a:t>didn’t   listen</a:t>
            </a:r>
            <a:endParaRPr lang="en-US" altLang="zh-CN" sz="2800" b="1" dirty="0">
              <a:solidFill>
                <a:srgbClr val="CC33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2100" name="Text Box 4"/>
          <p:cNvSpPr txBox="1"/>
          <p:nvPr/>
        </p:nvSpPr>
        <p:spPr>
          <a:xfrm>
            <a:off x="900113" y="2549525"/>
            <a:ext cx="450373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Did                work</a:t>
            </a:r>
            <a:endParaRPr lang="en-US" altLang="zh-CN" sz="2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2101" name="Text Box 5"/>
          <p:cNvSpPr txBox="1"/>
          <p:nvPr/>
        </p:nvSpPr>
        <p:spPr>
          <a:xfrm>
            <a:off x="1042988" y="3429000"/>
            <a:ext cx="129698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wasn’t</a:t>
            </a:r>
            <a:endParaRPr lang="en-US" altLang="zh-CN" sz="2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2102" name="Text Box 6"/>
          <p:cNvSpPr txBox="1"/>
          <p:nvPr/>
        </p:nvSpPr>
        <p:spPr>
          <a:xfrm>
            <a:off x="611188" y="3860800"/>
            <a:ext cx="14414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Were</a:t>
            </a:r>
            <a:endParaRPr lang="en-US" altLang="zh-CN" sz="2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2103" name="Text Box 7"/>
          <p:cNvSpPr txBox="1"/>
          <p:nvPr/>
        </p:nvSpPr>
        <p:spPr>
          <a:xfrm>
            <a:off x="1042988" y="4941888"/>
            <a:ext cx="100806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Was</a:t>
            </a:r>
            <a:endParaRPr lang="en-US" altLang="zh-CN" sz="2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2104" name="Text Box 8"/>
          <p:cNvSpPr txBox="1"/>
          <p:nvPr/>
        </p:nvSpPr>
        <p:spPr>
          <a:xfrm>
            <a:off x="3276600" y="4941888"/>
            <a:ext cx="79216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any</a:t>
            </a:r>
            <a:endParaRPr lang="en-US" altLang="zh-CN" sz="2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13209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/>
      <p:bldP spid="132100" grpId="0"/>
      <p:bldP spid="132101" grpId="0"/>
      <p:bldP spid="132102" grpId="0"/>
      <p:bldP spid="132103" grpId="0"/>
      <p:bldP spid="13210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762000" y="457200"/>
            <a:ext cx="7772400" cy="6000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Mike is from Canada. He’s an English teacher. He</a:t>
            </a:r>
            <a:r>
              <a:rPr kumimoji="0" lang="en-US" altLang="zh-CN" sz="3200" b="0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(live) in Shanghai. He usually</a:t>
            </a:r>
            <a:r>
              <a:rPr kumimoji="0" lang="en-US" altLang="zh-CN" sz="3200" b="0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(get) up at 7:00 and </a:t>
            </a:r>
            <a:r>
              <a:rPr kumimoji="0" lang="en-US" altLang="zh-CN" sz="3200" b="0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(go) to work by car. 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He</a:t>
            </a:r>
            <a:r>
              <a:rPr kumimoji="0" lang="en-US" altLang="zh-CN" sz="3200" b="0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(speak) Chinese very well. The students</a:t>
            </a:r>
            <a:r>
              <a:rPr kumimoji="0" lang="en-US" altLang="zh-CN" sz="3200" b="0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(like) him very much. 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Yesterday they </a:t>
            </a:r>
            <a:r>
              <a:rPr kumimoji="0" lang="en-US" altLang="zh-CN" sz="3200" b="0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(go) to the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Changfeng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Park. They </a:t>
            </a:r>
            <a:r>
              <a:rPr kumimoji="0" lang="en-US" altLang="zh-CN" sz="3200" b="0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(take) the bus to</a:t>
            </a:r>
            <a:r>
              <a:rPr kumimoji="0" lang="en-US" altLang="zh-CN" sz="3200" b="0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(get) there. They</a:t>
            </a:r>
            <a:r>
              <a:rPr kumimoji="0" lang="en-US" altLang="zh-CN" sz="3200" b="0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(have) a picnic and</a:t>
            </a:r>
            <a:r>
              <a:rPr kumimoji="0" lang="en-US" altLang="zh-CN" sz="3200" b="0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(sing) together. They were very happy.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438" name="Text Box 6"/>
          <p:cNvSpPr txBox="1"/>
          <p:nvPr/>
        </p:nvSpPr>
        <p:spPr>
          <a:xfrm>
            <a:off x="2917825" y="792163"/>
            <a:ext cx="108712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3333CC"/>
                </a:solidFill>
              </a:rPr>
              <a:t>lives</a:t>
            </a:r>
            <a:endParaRPr lang="en-US" altLang="zh-CN" b="1" dirty="0">
              <a:solidFill>
                <a:srgbClr val="3333CC"/>
              </a:solidFill>
            </a:endParaRPr>
          </a:p>
        </p:txBody>
      </p:sp>
      <p:sp>
        <p:nvSpPr>
          <p:cNvPr id="146439" name="Text Box 7"/>
          <p:cNvSpPr txBox="1"/>
          <p:nvPr/>
        </p:nvSpPr>
        <p:spPr>
          <a:xfrm>
            <a:off x="2116138" y="1443355"/>
            <a:ext cx="101854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3333CC"/>
                </a:solidFill>
              </a:rPr>
              <a:t>gets</a:t>
            </a:r>
            <a:endParaRPr lang="en-US" altLang="zh-CN" b="1" dirty="0">
              <a:solidFill>
                <a:srgbClr val="3333CC"/>
              </a:solidFill>
            </a:endParaRPr>
          </a:p>
        </p:txBody>
      </p:sp>
      <p:sp>
        <p:nvSpPr>
          <p:cNvPr id="146440" name="Text Box 8"/>
          <p:cNvSpPr txBox="1"/>
          <p:nvPr/>
        </p:nvSpPr>
        <p:spPr>
          <a:xfrm>
            <a:off x="6659563" y="1268413"/>
            <a:ext cx="113157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3333CC"/>
                </a:solidFill>
              </a:rPr>
              <a:t>goes</a:t>
            </a:r>
            <a:endParaRPr lang="en-US" altLang="zh-CN" b="1" dirty="0">
              <a:solidFill>
                <a:srgbClr val="3333CC"/>
              </a:solidFill>
            </a:endParaRPr>
          </a:p>
        </p:txBody>
      </p:sp>
      <p:sp>
        <p:nvSpPr>
          <p:cNvPr id="146441" name="Text Box 9"/>
          <p:cNvSpPr txBox="1"/>
          <p:nvPr/>
        </p:nvSpPr>
        <p:spPr>
          <a:xfrm>
            <a:off x="1381443" y="2636203"/>
            <a:ext cx="156146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3333CC"/>
                </a:solidFill>
              </a:rPr>
              <a:t>speaks</a:t>
            </a:r>
            <a:endParaRPr lang="en-US" altLang="zh-CN" b="1" dirty="0">
              <a:solidFill>
                <a:srgbClr val="3333CC"/>
              </a:solidFill>
            </a:endParaRPr>
          </a:p>
        </p:txBody>
      </p:sp>
      <p:sp>
        <p:nvSpPr>
          <p:cNvPr id="146442" name="Text Box 10"/>
          <p:cNvSpPr txBox="1"/>
          <p:nvPr/>
        </p:nvSpPr>
        <p:spPr>
          <a:xfrm>
            <a:off x="3165475" y="3167698"/>
            <a:ext cx="86106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3333CC"/>
                </a:solidFill>
              </a:rPr>
              <a:t>like</a:t>
            </a:r>
            <a:endParaRPr lang="en-US" altLang="zh-CN" b="1" dirty="0">
              <a:solidFill>
                <a:srgbClr val="3333CC"/>
              </a:solidFill>
            </a:endParaRPr>
          </a:p>
        </p:txBody>
      </p:sp>
      <p:sp>
        <p:nvSpPr>
          <p:cNvPr id="146443" name="Text Box 11"/>
          <p:cNvSpPr txBox="1"/>
          <p:nvPr/>
        </p:nvSpPr>
        <p:spPr>
          <a:xfrm>
            <a:off x="4736148" y="3848418"/>
            <a:ext cx="110871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3333CC"/>
                </a:solidFill>
              </a:rPr>
              <a:t>went</a:t>
            </a:r>
            <a:endParaRPr lang="en-US" altLang="zh-CN" b="1" dirty="0">
              <a:solidFill>
                <a:srgbClr val="3333CC"/>
              </a:solidFill>
            </a:endParaRPr>
          </a:p>
        </p:txBody>
      </p:sp>
      <p:sp>
        <p:nvSpPr>
          <p:cNvPr id="146444" name="Text Box 12"/>
          <p:cNvSpPr txBox="1"/>
          <p:nvPr/>
        </p:nvSpPr>
        <p:spPr>
          <a:xfrm>
            <a:off x="4932363" y="4343400"/>
            <a:ext cx="104076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3333CC"/>
                </a:solidFill>
              </a:rPr>
              <a:t>took</a:t>
            </a:r>
            <a:endParaRPr lang="en-US" altLang="zh-CN" b="1" dirty="0">
              <a:solidFill>
                <a:srgbClr val="3333CC"/>
              </a:solidFill>
            </a:endParaRPr>
          </a:p>
        </p:txBody>
      </p:sp>
      <p:sp>
        <p:nvSpPr>
          <p:cNvPr id="146445" name="Text Box 13"/>
          <p:cNvSpPr txBox="1"/>
          <p:nvPr/>
        </p:nvSpPr>
        <p:spPr>
          <a:xfrm>
            <a:off x="1116013" y="4842510"/>
            <a:ext cx="7924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3333CC"/>
                </a:solidFill>
              </a:rPr>
              <a:t>get</a:t>
            </a:r>
            <a:endParaRPr lang="en-US" altLang="zh-CN" b="1" dirty="0">
              <a:solidFill>
                <a:srgbClr val="3333CC"/>
              </a:solidFill>
            </a:endParaRPr>
          </a:p>
        </p:txBody>
      </p:sp>
      <p:sp>
        <p:nvSpPr>
          <p:cNvPr id="146446" name="Text Box 14"/>
          <p:cNvSpPr txBox="1"/>
          <p:nvPr/>
        </p:nvSpPr>
        <p:spPr>
          <a:xfrm>
            <a:off x="4932363" y="4871085"/>
            <a:ext cx="90551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3333CC"/>
                </a:solidFill>
              </a:rPr>
              <a:t>had</a:t>
            </a:r>
            <a:endParaRPr lang="en-US" altLang="zh-CN" b="1" dirty="0">
              <a:solidFill>
                <a:srgbClr val="3333CC"/>
              </a:solidFill>
            </a:endParaRPr>
          </a:p>
        </p:txBody>
      </p:sp>
      <p:sp>
        <p:nvSpPr>
          <p:cNvPr id="146447" name="Text Box 15"/>
          <p:cNvSpPr txBox="1"/>
          <p:nvPr/>
        </p:nvSpPr>
        <p:spPr>
          <a:xfrm>
            <a:off x="1550988" y="5329555"/>
            <a:ext cx="113157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3333CC"/>
                </a:solidFill>
              </a:rPr>
              <a:t>sang</a:t>
            </a:r>
            <a:endParaRPr lang="en-US" altLang="zh-CN" b="1" dirty="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8" grpId="0"/>
      <p:bldP spid="146439" grpId="0"/>
      <p:bldP spid="146440" grpId="0"/>
      <p:bldP spid="146441" grpId="0"/>
      <p:bldP spid="146442" grpId="0"/>
      <p:bldP spid="146443" grpId="0"/>
      <p:bldP spid="146444" grpId="0"/>
      <p:bldP spid="146445" grpId="0"/>
      <p:bldP spid="146446" grpId="0"/>
      <p:bldP spid="1464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4925" y="115888"/>
            <a:ext cx="9001125" cy="59239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二：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常用的表过去的时间状语</a:t>
            </a:r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AutoNum type="arabicPeriod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yesterday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昨天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yesterday morning / afternoon / evening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昨天上午、下午、晚上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the day before yesterday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前天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AutoNum type="arabicPeriod" startAt="2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last +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时间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last night / weekend / Monday / week / month / year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昨晚、上个周末、上周一、上周、上个月、去年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AutoNum type="arabicPeriod" startAt="3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时间段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+ ago: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多久以前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a week ago;    three days ago, long long ago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4.    just now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刚才，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once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曾经，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in 2020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…..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4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charRg st="14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charRg st="14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7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charRg st="27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charRg st="27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73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charRg st="73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charRg st="73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91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charRg st="91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charRg st="91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24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charRg st="124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charRg st="124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34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charRg st="134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charRg st="134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89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charRg st="189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charRg st="189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12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charRg st="212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charRg st="212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27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charRg st="227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charRg st="227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79" end="3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charRg st="279" end="3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charRg st="279" end="3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 Box 3"/>
          <p:cNvSpPr txBox="1"/>
          <p:nvPr/>
        </p:nvSpPr>
        <p:spPr>
          <a:xfrm>
            <a:off x="762000" y="2590800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8195" name="文本框 2"/>
          <p:cNvSpPr txBox="1"/>
          <p:nvPr/>
        </p:nvSpPr>
        <p:spPr>
          <a:xfrm>
            <a:off x="468313" y="620713"/>
            <a:ext cx="8459787" cy="25533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三</a:t>
            </a:r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含有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be</a:t>
            </a: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动词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(was /were)</a:t>
            </a:r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的句子 </a:t>
            </a:r>
            <a:endParaRPr lang="en-US" altLang="zh-CN" sz="4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endParaRPr lang="en-US" altLang="zh-CN" sz="4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am / is  - was;    are – were</a:t>
            </a:r>
            <a:endParaRPr lang="en-US" altLang="zh-CN" sz="4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was not – wasn’t  are not – weren’t</a:t>
            </a:r>
            <a:endParaRPr lang="en-US" altLang="zh-CN" sz="4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Rectangle 2"/>
          <p:cNvSpPr/>
          <p:nvPr/>
        </p:nvSpPr>
        <p:spPr>
          <a:xfrm>
            <a:off x="990600" y="533400"/>
            <a:ext cx="7010400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am</a:t>
            </a: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at </a:t>
            </a: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home</a:t>
            </a: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now</a:t>
            </a: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endParaRPr lang="en-US" altLang="zh-CN" sz="36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was</a:t>
            </a: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at home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last weekend</a:t>
            </a: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endParaRPr lang="en-US" altLang="zh-CN" sz="36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am -----    was</a:t>
            </a:r>
            <a:endParaRPr lang="en-US" altLang="zh-CN" sz="36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Text Box 3"/>
          <p:cNvSpPr txBox="1"/>
          <p:nvPr/>
        </p:nvSpPr>
        <p:spPr>
          <a:xfrm>
            <a:off x="762000" y="2590800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93189" name="Rectangle 5"/>
          <p:cNvSpPr/>
          <p:nvPr/>
        </p:nvSpPr>
        <p:spPr>
          <a:xfrm>
            <a:off x="0" y="2421255"/>
            <a:ext cx="9144000" cy="43567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Jack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is</a:t>
            </a: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at school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now</a:t>
            </a: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endParaRPr lang="en-US" altLang="zh-CN" sz="36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Jack</a:t>
            </a: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was</a:t>
            </a: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at school</a:t>
            </a: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last weekend</a:t>
            </a: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        </a:t>
            </a:r>
            <a:r>
              <a: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is ------  was</a:t>
            </a:r>
            <a:endParaRPr lang="en-US" altLang="zh-CN" sz="36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/>
              <a:t>     </a:t>
            </a:r>
            <a:endParaRPr lang="en-US" altLang="zh-CN" sz="240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My parents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are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at work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now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sz="3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My parents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were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at work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last weekend.</a:t>
            </a:r>
            <a:endParaRPr lang="en-US" altLang="zh-CN" sz="3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</a:t>
            </a:r>
            <a:r>
              <a:rPr lang="en-US" altLang="zh-CN" sz="36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are ------  were</a:t>
            </a:r>
            <a:endParaRPr lang="en-US" altLang="zh-CN" sz="3600" b="1" dirty="0">
              <a:solidFill>
                <a:srgbClr val="333399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36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charRg st="2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charRg st="48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charRg st="33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charRg st="84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charRg st="153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charRg st="208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/>
          <p:nvPr/>
        </p:nvSpPr>
        <p:spPr>
          <a:xfrm>
            <a:off x="539750" y="1363663"/>
            <a:ext cx="70104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am</a:t>
            </a: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…..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now</a:t>
            </a: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endParaRPr lang="en-US" altLang="zh-CN" sz="36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was</a:t>
            </a: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…..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last weekend</a:t>
            </a: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endParaRPr lang="en-US" altLang="zh-CN" sz="36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Text Box 3"/>
          <p:cNvSpPr txBox="1"/>
          <p:nvPr/>
        </p:nvSpPr>
        <p:spPr>
          <a:xfrm>
            <a:off x="762000" y="2590800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0244" name="Rectangle 4"/>
          <p:cNvSpPr/>
          <p:nvPr/>
        </p:nvSpPr>
        <p:spPr>
          <a:xfrm>
            <a:off x="508000" y="2776538"/>
            <a:ext cx="7848600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My friend …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is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 ….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now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My friend ….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was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 ….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last weekend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endParaRPr lang="en-US" altLang="zh-CN" sz="36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5" name="Rectangle 6"/>
          <p:cNvSpPr/>
          <p:nvPr/>
        </p:nvSpPr>
        <p:spPr>
          <a:xfrm>
            <a:off x="990600" y="533400"/>
            <a:ext cx="70104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说一说在哪儿</a:t>
            </a:r>
            <a:endParaRPr lang="zh-CN" altLang="en-US" sz="4800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6" name="Rectangle 7"/>
          <p:cNvSpPr/>
          <p:nvPr/>
        </p:nvSpPr>
        <p:spPr>
          <a:xfrm>
            <a:off x="660400" y="990600"/>
            <a:ext cx="3098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zh-CN" sz="36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7" name="Rectangle 4"/>
          <p:cNvSpPr/>
          <p:nvPr/>
        </p:nvSpPr>
        <p:spPr>
          <a:xfrm>
            <a:off x="508000" y="4205288"/>
            <a:ext cx="78486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36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8" name="文本框 11"/>
          <p:cNvSpPr txBox="1"/>
          <p:nvPr/>
        </p:nvSpPr>
        <p:spPr>
          <a:xfrm>
            <a:off x="463550" y="4205288"/>
            <a:ext cx="80645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My parents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are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….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now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sz="3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My parents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were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…..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last weekend.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Rectangle 2"/>
          <p:cNvSpPr/>
          <p:nvPr/>
        </p:nvSpPr>
        <p:spPr>
          <a:xfrm>
            <a:off x="990600" y="533400"/>
            <a:ext cx="7010400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am</a:t>
            </a: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50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this year</a:t>
            </a: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endParaRPr lang="en-US" altLang="zh-CN" sz="36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was </a:t>
            </a:r>
            <a:r>
              <a:rPr lang="en-US" altLang="zh-CN" sz="3600" b="1" dirty="0">
                <a:latin typeface="Times New Roman" panose="02020603050405020304" pitchFamily="18" charset="0"/>
              </a:rPr>
              <a:t>49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last year.</a:t>
            </a:r>
            <a:endParaRPr lang="en-US" altLang="zh-CN" sz="36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am -----    was</a:t>
            </a:r>
            <a:endParaRPr lang="en-US" altLang="zh-CN" sz="36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Text Box 3"/>
          <p:cNvSpPr txBox="1"/>
          <p:nvPr/>
        </p:nvSpPr>
        <p:spPr>
          <a:xfrm>
            <a:off x="762000" y="2590800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95236" name="Rectangle 4"/>
          <p:cNvSpPr/>
          <p:nvPr/>
        </p:nvSpPr>
        <p:spPr>
          <a:xfrm>
            <a:off x="0" y="2590800"/>
            <a:ext cx="8000365" cy="1630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My friend Tony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is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 25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this year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My friend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Tony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was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 24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last year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   </a:t>
            </a:r>
            <a:r>
              <a: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is ------  was</a:t>
            </a:r>
            <a:endParaRPr lang="en-US" altLang="zh-CN" sz="36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37" name="Rectangle 5"/>
          <p:cNvSpPr/>
          <p:nvPr/>
        </p:nvSpPr>
        <p:spPr>
          <a:xfrm>
            <a:off x="0" y="4648200"/>
            <a:ext cx="9143365" cy="175323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         Jack and Tony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are</a:t>
            </a:r>
            <a:r>
              <a:rPr lang="en-US" altLang="zh-CN" sz="3600" b="1" dirty="0">
                <a:latin typeface="Times New Roman" panose="02020603050405020304" pitchFamily="18" charset="0"/>
              </a:rPr>
              <a:t> 13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this year</a:t>
            </a:r>
            <a:r>
              <a:rPr lang="en-US" altLang="zh-CN" sz="3600" b="1" dirty="0">
                <a:latin typeface="Times New Roman" panose="02020603050405020304" pitchFamily="18" charset="0"/>
              </a:rPr>
              <a:t>.</a:t>
            </a:r>
            <a:endParaRPr lang="en-US" altLang="zh-CN" sz="36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  <a:sym typeface="+mn-ea"/>
              </a:rPr>
              <a:t>         Jack and Tony</a:t>
            </a:r>
            <a:r>
              <a:rPr lang="en-US" altLang="zh-CN" sz="3600" b="1" dirty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were </a:t>
            </a:r>
            <a:r>
              <a:rPr lang="en-US" altLang="zh-CN" sz="3600" b="1" dirty="0">
                <a:latin typeface="Times New Roman" panose="02020603050405020304" pitchFamily="18" charset="0"/>
              </a:rPr>
              <a:t>12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last year</a:t>
            </a:r>
            <a:r>
              <a:rPr lang="en-US" altLang="zh-CN" sz="3600" b="1" dirty="0">
                <a:latin typeface="Times New Roman" panose="02020603050405020304" pitchFamily="18" charset="0"/>
              </a:rPr>
              <a:t>.</a:t>
            </a:r>
            <a:endParaRPr lang="en-US" altLang="zh-CN" sz="36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           are ------  were</a:t>
            </a:r>
            <a:endParaRPr lang="en-US" altLang="zh-CN" sz="36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5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5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/>
          <p:nvPr/>
        </p:nvSpPr>
        <p:spPr>
          <a:xfrm>
            <a:off x="609600" y="1905000"/>
            <a:ext cx="70104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am</a:t>
            </a: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…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this year</a:t>
            </a: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endParaRPr lang="en-US" altLang="zh-CN" sz="36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was </a:t>
            </a:r>
            <a:r>
              <a:rPr lang="en-US" altLang="zh-CN" sz="3600" b="1" dirty="0">
                <a:latin typeface="Times New Roman" panose="02020603050405020304" pitchFamily="18" charset="0"/>
              </a:rPr>
              <a:t>…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last year.</a:t>
            </a:r>
            <a:endParaRPr lang="en-US" altLang="zh-CN" sz="36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Text Box 3"/>
          <p:cNvSpPr txBox="1"/>
          <p:nvPr/>
        </p:nvSpPr>
        <p:spPr>
          <a:xfrm>
            <a:off x="762000" y="2590800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2292" name="Rectangle 4"/>
          <p:cNvSpPr/>
          <p:nvPr/>
        </p:nvSpPr>
        <p:spPr>
          <a:xfrm>
            <a:off x="533400" y="3352800"/>
            <a:ext cx="6096000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My friend …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is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 ….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this year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 My friend …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was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 …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last year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endParaRPr lang="en-US" altLang="zh-CN" sz="36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3" name="Rectangle 5"/>
          <p:cNvSpPr/>
          <p:nvPr/>
        </p:nvSpPr>
        <p:spPr>
          <a:xfrm>
            <a:off x="457200" y="4876800"/>
            <a:ext cx="6248400" cy="119888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…and ….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are</a:t>
            </a:r>
            <a:r>
              <a:rPr lang="en-US" altLang="zh-CN" sz="3600" b="1" dirty="0">
                <a:latin typeface="Times New Roman" panose="02020603050405020304" pitchFamily="18" charset="0"/>
              </a:rPr>
              <a:t> …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this year</a:t>
            </a:r>
            <a:r>
              <a:rPr lang="en-US" altLang="zh-CN" sz="3600" b="1" dirty="0">
                <a:latin typeface="Times New Roman" panose="02020603050405020304" pitchFamily="18" charset="0"/>
              </a:rPr>
              <a:t>.</a:t>
            </a:r>
            <a:endParaRPr lang="en-US" altLang="zh-CN" sz="36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…and ….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were </a:t>
            </a:r>
            <a:r>
              <a:rPr lang="en-US" altLang="zh-CN" sz="3600" b="1" dirty="0">
                <a:latin typeface="Times New Roman" panose="02020603050405020304" pitchFamily="18" charset="0"/>
              </a:rPr>
              <a:t>…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last year</a:t>
            </a:r>
            <a:r>
              <a:rPr lang="en-US" altLang="zh-CN" sz="3600" b="1" dirty="0">
                <a:latin typeface="Times New Roman" panose="02020603050405020304" pitchFamily="18" charset="0"/>
              </a:rPr>
              <a:t>.</a:t>
            </a:r>
            <a:endParaRPr lang="en-US" altLang="zh-CN" sz="36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4" name="Rectangle 6"/>
          <p:cNvSpPr/>
          <p:nvPr/>
        </p:nvSpPr>
        <p:spPr>
          <a:xfrm>
            <a:off x="685800" y="457200"/>
            <a:ext cx="7010400" cy="7683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说一说年龄</a:t>
            </a:r>
            <a:endParaRPr lang="zh-CN" altLang="en-US" sz="4400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265,&quot;width&quot;:6465}"/>
</p:tagLst>
</file>

<file path=ppt/tags/tag2.xml><?xml version="1.0" encoding="utf-8"?>
<p:tagLst xmlns:p="http://schemas.openxmlformats.org/presentationml/2006/main">
  <p:tag name="KSO_WPP_MARK_KEY" val="290170bd-1c06-435e-84ba-1da7352a3c98"/>
  <p:tag name="COMMONDATA" val="eyJoZGlkIjoiNGFhN2VlZjBhNmYzY2NhMWMzYjc2ZDYwODg0N2FkNTAifQ==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7843</Words>
  <Application>WPS 演示</Application>
  <PresentationFormat>全屏显示(4:3)</PresentationFormat>
  <Paragraphs>528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Arial</vt:lpstr>
      <vt:lpstr>宋体</vt:lpstr>
      <vt:lpstr>Wingdings</vt:lpstr>
      <vt:lpstr>Times New Roman</vt:lpstr>
      <vt:lpstr>楷体</vt:lpstr>
      <vt:lpstr>华文新魏</vt:lpstr>
      <vt:lpstr>微软雅黑</vt:lpstr>
      <vt:lpstr>Arial Unicode MS</vt:lpstr>
      <vt:lpstr>等线</vt:lpstr>
      <vt:lpstr>华文中宋</vt:lpstr>
      <vt:lpstr>黑体</vt:lpstr>
      <vt:lpstr>仿宋</vt:lpstr>
      <vt:lpstr>Comic Sans MS</vt:lpstr>
      <vt:lpstr>1_默认设计模板</vt:lpstr>
      <vt:lpstr>PowerPoint 演示文稿</vt:lpstr>
      <vt:lpstr>PowerPoint 演示文稿</vt:lpstr>
      <vt:lpstr>Simple Past Tense (一般过去时态)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be 动词的过去时形式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星沙英语网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星沙英语网</dc:creator>
  <dc:description>星沙英语网</dc:description>
  <cp:lastModifiedBy>Jas</cp:lastModifiedBy>
  <cp:revision>157</cp:revision>
  <dcterms:created xsi:type="dcterms:W3CDTF">2007-05-18T06:08:00Z</dcterms:created>
  <dcterms:modified xsi:type="dcterms:W3CDTF">2024-09-26T12:32:51Z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B91D7ECD9ABD4E7DAB58F42F9E19CF8E</vt:lpwstr>
  </property>
  <property fmtid="{D5CDD505-2E9C-101B-9397-08002B2CF9AE}" pid="3" name="KSOProductBuildVer">
    <vt:lpwstr>2052-11.1.0.12763</vt:lpwstr>
  </property>
</Properties>
</file>