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IBM Plex Sans"/>
      <p:regular r:id="rId33"/>
      <p:bold r:id="rId34"/>
      <p:italic r:id="rId35"/>
      <p:boldItalic r:id="rId36"/>
    </p:embeddedFont>
    <p:embeddedFont>
      <p:font typeface="IBM Plex Sans Light"/>
      <p:regular r:id="rId37"/>
      <p:bold r:id="rId38"/>
      <p:italic r:id="rId39"/>
      <p:boldItalic r:id="rId40"/>
    </p:embeddedFont>
    <p:embeddedFont>
      <p:font typeface="IBM Plex Sans Medium"/>
      <p:regular r:id="rId41"/>
      <p:bold r:id="rId42"/>
      <p:italic r:id="rId43"/>
      <p:boldItalic r:id="rId44"/>
    </p:embeddedFont>
    <p:embeddedFont>
      <p:font typeface="Merriweather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0FDD6A-A682-460E-975F-B7D35EB32425}">
  <a:tblStyle styleId="{FA0FDD6A-A682-460E-975F-B7D35EB324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IBMPlexSansMedium-bold.fntdata"/><Relationship Id="rId41" Type="http://schemas.openxmlformats.org/officeDocument/2006/relationships/font" Target="fonts/IBMPlexSansMedium-regular.fntdata"/><Relationship Id="rId22" Type="http://schemas.openxmlformats.org/officeDocument/2006/relationships/slide" Target="slides/slide17.xml"/><Relationship Id="rId44" Type="http://schemas.openxmlformats.org/officeDocument/2006/relationships/font" Target="fonts/IBMPlexSansMedium-boldItalic.fntdata"/><Relationship Id="rId21" Type="http://schemas.openxmlformats.org/officeDocument/2006/relationships/slide" Target="slides/slide16.xml"/><Relationship Id="rId43" Type="http://schemas.openxmlformats.org/officeDocument/2006/relationships/font" Target="fonts/IBMPlexSansMedium-italic.fntdata"/><Relationship Id="rId24" Type="http://schemas.openxmlformats.org/officeDocument/2006/relationships/slide" Target="slides/slide19.xml"/><Relationship Id="rId46" Type="http://schemas.openxmlformats.org/officeDocument/2006/relationships/font" Target="fonts/Merriweather-bold.fntdata"/><Relationship Id="rId23" Type="http://schemas.openxmlformats.org/officeDocument/2006/relationships/slide" Target="slides/slide18.xml"/><Relationship Id="rId45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erriweather-boldItalic.fntdata"/><Relationship Id="rId25" Type="http://schemas.openxmlformats.org/officeDocument/2006/relationships/slide" Target="slides/slide20.xml"/><Relationship Id="rId47" Type="http://schemas.openxmlformats.org/officeDocument/2006/relationships/font" Target="fonts/Merriweather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IBMPlexSan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IBMPlexSans-italic.fntdata"/><Relationship Id="rId12" Type="http://schemas.openxmlformats.org/officeDocument/2006/relationships/slide" Target="slides/slide7.xml"/><Relationship Id="rId34" Type="http://schemas.openxmlformats.org/officeDocument/2006/relationships/font" Target="fonts/IBMPlexSans-bold.fntdata"/><Relationship Id="rId15" Type="http://schemas.openxmlformats.org/officeDocument/2006/relationships/slide" Target="slides/slide10.xml"/><Relationship Id="rId37" Type="http://schemas.openxmlformats.org/officeDocument/2006/relationships/font" Target="fonts/IBMPlexSansLight-regular.fntdata"/><Relationship Id="rId14" Type="http://schemas.openxmlformats.org/officeDocument/2006/relationships/slide" Target="slides/slide9.xml"/><Relationship Id="rId36" Type="http://schemas.openxmlformats.org/officeDocument/2006/relationships/font" Target="fonts/IBMPlexSans-boldItalic.fntdata"/><Relationship Id="rId17" Type="http://schemas.openxmlformats.org/officeDocument/2006/relationships/slide" Target="slides/slide12.xml"/><Relationship Id="rId39" Type="http://schemas.openxmlformats.org/officeDocument/2006/relationships/font" Target="fonts/IBMPlexSansLight-italic.fntdata"/><Relationship Id="rId16" Type="http://schemas.openxmlformats.org/officeDocument/2006/relationships/slide" Target="slides/slide11.xml"/><Relationship Id="rId38" Type="http://schemas.openxmlformats.org/officeDocument/2006/relationships/font" Target="fonts/IBMPlexSans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2fe2ada1e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2fe2ada1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38a463f0a3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38a463f0a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2fe2ada1e_0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2fe2ada1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e9b2ae373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e9b2ae37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10c629ead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310c629ea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2fe2ada1e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12fe2ada1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8a463f0a3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38a463f0a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38a463f0a3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38a463f0a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a2d39f4c1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a2d39f4c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12fe2ada1e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12fe2ada1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10c629ead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310c629ea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2e9b2ae373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2e9b2ae3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1d3aaaaaed_2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1d3aaaaae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learnt…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12fe2ada1e_0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12fe2ada1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12fe2ada1e_0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12fe2ada1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12fe2ada1e_0_2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12fe2ada1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12fe2ada1e_0_2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12fe2ada1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2fe2ada1e_0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12fe2ada1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2fe2ada1e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12fe2ada1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2fe2ada1e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12fe2ada1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2fe2ada1e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2fe2ada1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d19b082db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d19b082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38c7bb0de3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38c7bb0de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12200"/>
            <a:ext cx="6041075" cy="5166925"/>
          </a:xfrm>
          <a:custGeom>
            <a:rect b="b" l="l" r="r" t="t"/>
            <a:pathLst>
              <a:path extrusionOk="0" h="206677" w="241643">
                <a:moveTo>
                  <a:pt x="126321" y="206677"/>
                </a:moveTo>
                <a:lnTo>
                  <a:pt x="241643" y="0"/>
                </a:lnTo>
                <a:lnTo>
                  <a:pt x="0" y="0"/>
                </a:lnTo>
                <a:lnTo>
                  <a:pt x="0" y="2066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2518391" y="1589650"/>
            <a:ext cx="3331800" cy="35538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01476" y="0"/>
            <a:ext cx="3331800" cy="35538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696425"/>
            <a:ext cx="4466100" cy="28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1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104" name="Google Shape;104;p11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1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11" name="Google Shape;111;p11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1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914575" y="1584425"/>
            <a:ext cx="21771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5" name="Google Shape;115;p11"/>
          <p:cNvSpPr txBox="1"/>
          <p:nvPr>
            <p:ph idx="2" type="body"/>
          </p:nvPr>
        </p:nvSpPr>
        <p:spPr>
          <a:xfrm>
            <a:off x="3325823" y="1584425"/>
            <a:ext cx="21771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11"/>
          <p:cNvSpPr txBox="1"/>
          <p:nvPr>
            <p:ph idx="3" type="body"/>
          </p:nvPr>
        </p:nvSpPr>
        <p:spPr>
          <a:xfrm>
            <a:off x="5737072" y="1584425"/>
            <a:ext cx="21771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11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2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120" name="Google Shape;120;p12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2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27" name="Google Shape;127;p12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2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3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133" name="Google Shape;133;p13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3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Dark">
  <p:cSld name="TITLE_ONLY_1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4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143" name="Google Shape;143;p14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4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50" name="Google Shape;150;p14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4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5"/>
          <p:cNvGrpSpPr/>
          <p:nvPr/>
        </p:nvGrpSpPr>
        <p:grpSpPr>
          <a:xfrm>
            <a:off x="-313699" y="3506500"/>
            <a:ext cx="7500144" cy="1637017"/>
            <a:chOff x="-313699" y="-18375"/>
            <a:chExt cx="7500144" cy="1637017"/>
          </a:xfrm>
        </p:grpSpPr>
        <p:sp>
          <p:nvSpPr>
            <p:cNvPr id="156" name="Google Shape;156;p15"/>
            <p:cNvSpPr/>
            <p:nvPr/>
          </p:nvSpPr>
          <p:spPr>
            <a:xfrm>
              <a:off x="256375" y="848019"/>
              <a:ext cx="6692400" cy="4491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-313699" y="850942"/>
              <a:ext cx="720000" cy="767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6680045" y="574471"/>
              <a:ext cx="506400" cy="5400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845048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752475" y="4406300"/>
            <a:ext cx="5840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63" name="Google Shape;163;p15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 type="blank">
  <p:cSld name="BLANK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-313691" y="-18375"/>
            <a:ext cx="1367790" cy="1637005"/>
            <a:chOff x="-313691" y="-18375"/>
            <a:chExt cx="1367790" cy="1637005"/>
          </a:xfrm>
        </p:grpSpPr>
        <p:sp>
          <p:nvSpPr>
            <p:cNvPr id="167" name="Google Shape;167;p16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16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71" name="Google Shape;171;p16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5" name="Google Shape;175;p17"/>
          <p:cNvGrpSpPr/>
          <p:nvPr/>
        </p:nvGrpSpPr>
        <p:grpSpPr>
          <a:xfrm>
            <a:off x="-313691" y="-18375"/>
            <a:ext cx="1367790" cy="1637005"/>
            <a:chOff x="-313691" y="-18375"/>
            <a:chExt cx="1367790" cy="1637005"/>
          </a:xfrm>
        </p:grpSpPr>
        <p:sp>
          <p:nvSpPr>
            <p:cNvPr id="176" name="Google Shape;176;p17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7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80" name="Google Shape;180;p17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75000" y="-80750"/>
            <a:ext cx="9296371" cy="5268720"/>
            <a:chOff x="2125" y="0"/>
            <a:chExt cx="9141873" cy="5151775"/>
          </a:xfrm>
        </p:grpSpPr>
        <p:pic>
          <p:nvPicPr>
            <p:cNvPr id="18" name="Google Shape;18;p3"/>
            <p:cNvPicPr preferRelativeResize="0"/>
            <p:nvPr/>
          </p:nvPicPr>
          <p:blipFill rotWithShape="1">
            <a:blip r:embed="rId2">
              <a:alphaModFix/>
            </a:blip>
            <a:srcRect b="0" l="55251" r="0" t="0"/>
            <a:stretch/>
          </p:blipFill>
          <p:spPr>
            <a:xfrm>
              <a:off x="3623698" y="0"/>
              <a:ext cx="55203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3"/>
            <p:cNvSpPr/>
            <p:nvPr/>
          </p:nvSpPr>
          <p:spPr>
            <a:xfrm>
              <a:off x="2125" y="4250"/>
              <a:ext cx="7326575" cy="5147525"/>
            </a:xfrm>
            <a:custGeom>
              <a:rect b="b" l="l" r="r" t="t"/>
              <a:pathLst>
                <a:path extrusionOk="0" h="205901" w="293063">
                  <a:moveTo>
                    <a:pt x="0" y="0"/>
                  </a:moveTo>
                  <a:lnTo>
                    <a:pt x="293063" y="0"/>
                  </a:lnTo>
                  <a:lnTo>
                    <a:pt x="174186" y="205901"/>
                  </a:lnTo>
                  <a:lnTo>
                    <a:pt x="0" y="2059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0" name="Google Shape;20;p3"/>
            <p:cNvSpPr/>
            <p:nvPr/>
          </p:nvSpPr>
          <p:spPr>
            <a:xfrm>
              <a:off x="3727675" y="1671650"/>
              <a:ext cx="3290550" cy="3471850"/>
            </a:xfrm>
            <a:custGeom>
              <a:rect b="b" l="l" r="r" t="t"/>
              <a:pathLst>
                <a:path extrusionOk="0" h="138874" w="131622">
                  <a:moveTo>
                    <a:pt x="76673" y="0"/>
                  </a:moveTo>
                  <a:lnTo>
                    <a:pt x="131622" y="0"/>
                  </a:lnTo>
                  <a:lnTo>
                    <a:pt x="51443" y="138874"/>
                  </a:lnTo>
                  <a:lnTo>
                    <a:pt x="0" y="1388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" name="Google Shape;21;p3"/>
            <p:cNvSpPr/>
            <p:nvPr/>
          </p:nvSpPr>
          <p:spPr>
            <a:xfrm>
              <a:off x="4033175" y="0"/>
              <a:ext cx="3290550" cy="3471850"/>
            </a:xfrm>
            <a:custGeom>
              <a:rect b="b" l="l" r="r" t="t"/>
              <a:pathLst>
                <a:path extrusionOk="0" h="138874" w="131622">
                  <a:moveTo>
                    <a:pt x="76673" y="0"/>
                  </a:moveTo>
                  <a:lnTo>
                    <a:pt x="131622" y="0"/>
                  </a:lnTo>
                  <a:lnTo>
                    <a:pt x="51443" y="138874"/>
                  </a:lnTo>
                  <a:lnTo>
                    <a:pt x="0" y="13887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0"/>
            <a:ext cx="4789500" cy="104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"/>
          <p:cNvGrpSpPr/>
          <p:nvPr/>
        </p:nvGrpSpPr>
        <p:grpSpPr>
          <a:xfrm>
            <a:off x="-847116" y="534075"/>
            <a:ext cx="10543642" cy="3440047"/>
            <a:chOff x="-847116" y="591225"/>
            <a:chExt cx="10543642" cy="3440047"/>
          </a:xfrm>
        </p:grpSpPr>
        <p:sp>
          <p:nvSpPr>
            <p:cNvPr id="28" name="Google Shape;28;p5"/>
            <p:cNvSpPr/>
            <p:nvPr/>
          </p:nvSpPr>
          <p:spPr>
            <a:xfrm>
              <a:off x="278002" y="1752528"/>
              <a:ext cx="7944569" cy="1803781"/>
            </a:xfrm>
            <a:prstGeom prst="parallelogram">
              <a:avLst>
                <a:gd fmla="val 5499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-847116" y="2227372"/>
              <a:ext cx="1691400" cy="1803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7113129" y="1325881"/>
              <a:ext cx="1691507" cy="1803781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-175747" y="1165593"/>
              <a:ext cx="2241448" cy="2390699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384968" y="591225"/>
              <a:ext cx="943237" cy="1006433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442811" y="2959969"/>
              <a:ext cx="559354" cy="59633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8354027" y="961274"/>
              <a:ext cx="1342500" cy="14316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5"/>
          <p:cNvSpPr txBox="1"/>
          <p:nvPr>
            <p:ph type="ctrTitle"/>
          </p:nvPr>
        </p:nvSpPr>
        <p:spPr>
          <a:xfrm>
            <a:off x="1790700" y="2099613"/>
            <a:ext cx="5562600" cy="5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790700" y="2778688"/>
            <a:ext cx="55626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-50"/>
            <a:ext cx="9144000" cy="5143500"/>
          </a:xfrm>
          <a:prstGeom prst="parallelogram">
            <a:avLst>
              <a:gd fmla="val 5558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4354950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-161316" y="2170222"/>
            <a:ext cx="1691400" cy="18039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510053" y="1108443"/>
            <a:ext cx="2241300" cy="23907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1070768" y="534075"/>
            <a:ext cx="943200" cy="10065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308537" y="814737"/>
            <a:ext cx="1744500" cy="18597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6769741" y="3169650"/>
            <a:ext cx="1234800" cy="13167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7174525" y="2019350"/>
            <a:ext cx="1782000" cy="19005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TITLE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-50"/>
            <a:ext cx="9144000" cy="5143500"/>
          </a:xfrm>
          <a:prstGeom prst="parallelogram">
            <a:avLst>
              <a:gd fmla="val 5558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2746950" y="1037200"/>
            <a:ext cx="3650100" cy="306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▰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●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9" name="Google Shape;49;p7"/>
          <p:cNvSpPr txBox="1"/>
          <p:nvPr/>
        </p:nvSpPr>
        <p:spPr>
          <a:xfrm>
            <a:off x="3593400" y="380949"/>
            <a:ext cx="19572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endParaRPr b="1" sz="6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4354950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-161316" y="2170222"/>
            <a:ext cx="1691400" cy="18039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510053" y="1108443"/>
            <a:ext cx="2241300" cy="23907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1070768" y="534075"/>
            <a:ext cx="943200" cy="10065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7308537" y="814737"/>
            <a:ext cx="1744500" cy="18597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6769741" y="3169650"/>
            <a:ext cx="1234800" cy="13167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 txBox="1"/>
          <p:nvPr/>
        </p:nvSpPr>
        <p:spPr>
          <a:xfrm>
            <a:off x="3593400" y="4258799"/>
            <a:ext cx="19572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”</a:t>
            </a:r>
            <a:endParaRPr b="1" sz="6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7174525" y="2019350"/>
            <a:ext cx="1782000" cy="19005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60" name="Google Shape;60;p8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8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67" name="Google Shape;67;p8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8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7800" y="-12200"/>
            <a:ext cx="6248300" cy="5166925"/>
          </a:xfrm>
          <a:custGeom>
            <a:rect b="b" l="l" r="r" t="t"/>
            <a:pathLst>
              <a:path extrusionOk="0" h="206677" w="249932">
                <a:moveTo>
                  <a:pt x="134610" y="206677"/>
                </a:moveTo>
                <a:lnTo>
                  <a:pt x="249932" y="0"/>
                </a:lnTo>
                <a:lnTo>
                  <a:pt x="312" y="176"/>
                </a:lnTo>
                <a:lnTo>
                  <a:pt x="0" y="20654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74" name="Google Shape;74;p9"/>
          <p:cNvGrpSpPr/>
          <p:nvPr/>
        </p:nvGrpSpPr>
        <p:grpSpPr>
          <a:xfrm>
            <a:off x="-313691" y="-18375"/>
            <a:ext cx="6268866" cy="1637005"/>
            <a:chOff x="-313691" y="-18375"/>
            <a:chExt cx="6268866" cy="1637005"/>
          </a:xfrm>
        </p:grpSpPr>
        <p:sp>
          <p:nvSpPr>
            <p:cNvPr id="75" name="Google Shape;75;p9"/>
            <p:cNvSpPr/>
            <p:nvPr/>
          </p:nvSpPr>
          <p:spPr>
            <a:xfrm>
              <a:off x="256375" y="499825"/>
              <a:ext cx="56988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9"/>
          <p:cNvGrpSpPr/>
          <p:nvPr/>
        </p:nvGrpSpPr>
        <p:grpSpPr>
          <a:xfrm>
            <a:off x="8378663" y="3572732"/>
            <a:ext cx="1312359" cy="1570803"/>
            <a:chOff x="7485392" y="1755351"/>
            <a:chExt cx="2830800" cy="3388272"/>
          </a:xfrm>
        </p:grpSpPr>
        <p:sp>
          <p:nvSpPr>
            <p:cNvPr id="80" name="Google Shape;80;p9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9"/>
          <p:cNvSpPr/>
          <p:nvPr/>
        </p:nvSpPr>
        <p:spPr>
          <a:xfrm>
            <a:off x="3171580" y="2571750"/>
            <a:ext cx="1806600" cy="2582700"/>
          </a:xfrm>
          <a:prstGeom prst="parallelogram">
            <a:avLst>
              <a:gd fmla="val 79448" name="adj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2918594" y="0"/>
            <a:ext cx="3321900" cy="4749900"/>
          </a:xfrm>
          <a:prstGeom prst="parallelogram">
            <a:avLst>
              <a:gd fmla="val 79448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 txBox="1"/>
          <p:nvPr>
            <p:ph type="title"/>
          </p:nvPr>
        </p:nvSpPr>
        <p:spPr>
          <a:xfrm>
            <a:off x="914575" y="495875"/>
            <a:ext cx="39090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914575" y="1584425"/>
            <a:ext cx="2480700" cy="29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694775" y="4749850"/>
            <a:ext cx="449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0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89" name="Google Shape;89;p10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0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96" name="Google Shape;96;p10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0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914575" y="1584425"/>
            <a:ext cx="32640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▰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00" name="Google Shape;100;p10"/>
          <p:cNvSpPr txBox="1"/>
          <p:nvPr>
            <p:ph idx="2" type="body"/>
          </p:nvPr>
        </p:nvSpPr>
        <p:spPr>
          <a:xfrm>
            <a:off x="4650178" y="1584425"/>
            <a:ext cx="32640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▰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9" name="Google Shape;189;p19"/>
          <p:cNvGrpSpPr/>
          <p:nvPr/>
        </p:nvGrpSpPr>
        <p:grpSpPr>
          <a:xfrm>
            <a:off x="2125" y="0"/>
            <a:ext cx="9141873" cy="5151775"/>
            <a:chOff x="2125" y="0"/>
            <a:chExt cx="9141873" cy="5151775"/>
          </a:xfrm>
        </p:grpSpPr>
        <p:pic>
          <p:nvPicPr>
            <p:cNvPr id="190" name="Google Shape;190;p19"/>
            <p:cNvPicPr preferRelativeResize="0"/>
            <p:nvPr/>
          </p:nvPicPr>
          <p:blipFill rotWithShape="1">
            <a:blip r:embed="rId3">
              <a:alphaModFix/>
            </a:blip>
            <a:srcRect b="0" l="55251" r="0" t="0"/>
            <a:stretch/>
          </p:blipFill>
          <p:spPr>
            <a:xfrm>
              <a:off x="3623698" y="0"/>
              <a:ext cx="55203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9"/>
            <p:cNvSpPr/>
            <p:nvPr/>
          </p:nvSpPr>
          <p:spPr>
            <a:xfrm>
              <a:off x="2125" y="4250"/>
              <a:ext cx="7326575" cy="5147525"/>
            </a:xfrm>
            <a:custGeom>
              <a:rect b="b" l="l" r="r" t="t"/>
              <a:pathLst>
                <a:path extrusionOk="0" h="205901" w="293063">
                  <a:moveTo>
                    <a:pt x="0" y="0"/>
                  </a:moveTo>
                  <a:lnTo>
                    <a:pt x="293063" y="0"/>
                  </a:lnTo>
                  <a:lnTo>
                    <a:pt x="174186" y="205901"/>
                  </a:lnTo>
                  <a:lnTo>
                    <a:pt x="0" y="2059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2" name="Google Shape;192;p19"/>
            <p:cNvSpPr/>
            <p:nvPr/>
          </p:nvSpPr>
          <p:spPr>
            <a:xfrm>
              <a:off x="3727675" y="1671650"/>
              <a:ext cx="3290550" cy="3471850"/>
            </a:xfrm>
            <a:custGeom>
              <a:rect b="b" l="l" r="r" t="t"/>
              <a:pathLst>
                <a:path extrusionOk="0" h="138874" w="131622">
                  <a:moveTo>
                    <a:pt x="76673" y="0"/>
                  </a:moveTo>
                  <a:lnTo>
                    <a:pt x="131622" y="0"/>
                  </a:lnTo>
                  <a:lnTo>
                    <a:pt x="51443" y="138874"/>
                  </a:lnTo>
                  <a:lnTo>
                    <a:pt x="0" y="138874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3" name="Google Shape;193;p19"/>
            <p:cNvSpPr/>
            <p:nvPr/>
          </p:nvSpPr>
          <p:spPr>
            <a:xfrm>
              <a:off x="4033175" y="0"/>
              <a:ext cx="3290550" cy="3471850"/>
            </a:xfrm>
            <a:custGeom>
              <a:rect b="b" l="l" r="r" t="t"/>
              <a:pathLst>
                <a:path extrusionOk="0" h="138874" w="131622">
                  <a:moveTo>
                    <a:pt x="76673" y="0"/>
                  </a:moveTo>
                  <a:lnTo>
                    <a:pt x="131622" y="0"/>
                  </a:lnTo>
                  <a:lnTo>
                    <a:pt x="51443" y="138874"/>
                  </a:lnTo>
                  <a:lnTo>
                    <a:pt x="0" y="1388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</p:grpSp>
      <p:sp>
        <p:nvSpPr>
          <p:cNvPr id="194" name="Google Shape;194;p19"/>
          <p:cNvSpPr txBox="1"/>
          <p:nvPr>
            <p:ph idx="4294967295" type="ctrTitle"/>
          </p:nvPr>
        </p:nvSpPr>
        <p:spPr>
          <a:xfrm>
            <a:off x="896825" y="393600"/>
            <a:ext cx="3427200" cy="285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AA84F"/>
                </a:solidFill>
              </a:rPr>
              <a:t>SC1015 </a:t>
            </a:r>
            <a:endParaRPr sz="2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AA84F"/>
                </a:solidFill>
              </a:rPr>
              <a:t>Mini Project:</a:t>
            </a:r>
            <a:endParaRPr sz="2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B125 - Group 7</a:t>
            </a:r>
            <a:endParaRPr sz="3600"/>
          </a:p>
        </p:txBody>
      </p:sp>
      <p:sp>
        <p:nvSpPr>
          <p:cNvPr id="195" name="Google Shape;195;p19"/>
          <p:cNvSpPr txBox="1"/>
          <p:nvPr>
            <p:ph idx="4294967295" type="ctrTitle"/>
          </p:nvPr>
        </p:nvSpPr>
        <p:spPr>
          <a:xfrm>
            <a:off x="896825" y="2789400"/>
            <a:ext cx="3207600" cy="181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Presented by:</a:t>
            </a:r>
            <a:br>
              <a:rPr b="0" lang="en" sz="1800"/>
            </a:br>
            <a:r>
              <a:rPr b="0" lang="en" sz="1800"/>
              <a:t>Choo Wei Boon</a:t>
            </a:r>
            <a:endParaRPr b="0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Wong Kang Yi, Rhyan</a:t>
            </a:r>
            <a:endParaRPr b="0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Truong Thi Hai Yen</a:t>
            </a:r>
            <a:endParaRPr b="0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1589425" y="485225"/>
            <a:ext cx="48846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Visualisation of dataset</a:t>
            </a:r>
            <a:endParaRPr sz="2400"/>
          </a:p>
        </p:txBody>
      </p:sp>
      <p:pic>
        <p:nvPicPr>
          <p:cNvPr id="264" name="Google Shape;2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25" y="1478325"/>
            <a:ext cx="8406774" cy="337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1589425" y="485225"/>
            <a:ext cx="48846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Stationary Test</a:t>
            </a:r>
            <a:endParaRPr sz="2400"/>
          </a:p>
        </p:txBody>
      </p:sp>
      <p:sp>
        <p:nvSpPr>
          <p:cNvPr id="270" name="Google Shape;270;p29"/>
          <p:cNvSpPr txBox="1"/>
          <p:nvPr/>
        </p:nvSpPr>
        <p:spPr>
          <a:xfrm>
            <a:off x="4824750" y="2194375"/>
            <a:ext cx="295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</a:t>
            </a:r>
            <a:r>
              <a:rPr b="1" lang="en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-value &lt; 0.05</a:t>
            </a:r>
            <a:endParaRPr b="1" sz="2400" u="sng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6125550" y="2800325"/>
            <a:ext cx="348600" cy="44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 txBox="1"/>
          <p:nvPr/>
        </p:nvSpPr>
        <p:spPr>
          <a:xfrm>
            <a:off x="4850669" y="3247150"/>
            <a:ext cx="295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is </a:t>
            </a:r>
            <a:r>
              <a:rPr b="1" lang="en" sz="2400" u="sng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stationary</a:t>
            </a:r>
            <a:endParaRPr b="1" sz="2400" u="sng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73" name="Google Shape;273;p29"/>
          <p:cNvPicPr preferRelativeResize="0"/>
          <p:nvPr/>
        </p:nvPicPr>
        <p:blipFill rotWithShape="1">
          <a:blip r:embed="rId3">
            <a:alphaModFix/>
          </a:blip>
          <a:srcRect b="10562" l="0" r="0" t="0"/>
          <a:stretch/>
        </p:blipFill>
        <p:spPr>
          <a:xfrm>
            <a:off x="809300" y="1965288"/>
            <a:ext cx="3877525" cy="21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idx="12" type="sldNum"/>
          </p:nvPr>
        </p:nvSpPr>
        <p:spPr>
          <a:xfrm>
            <a:off x="8694775" y="4749850"/>
            <a:ext cx="449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0"/>
          <p:cNvSpPr txBox="1"/>
          <p:nvPr>
            <p:ph type="title"/>
          </p:nvPr>
        </p:nvSpPr>
        <p:spPr>
          <a:xfrm>
            <a:off x="914575" y="485225"/>
            <a:ext cx="39222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Cleaning &amp; Preparation </a:t>
            </a:r>
            <a:r>
              <a:rPr lang="en" sz="1000"/>
              <a:t>(XGBoost &amp; Random Forest)</a:t>
            </a:r>
            <a:endParaRPr sz="1000"/>
          </a:p>
        </p:txBody>
      </p:sp>
      <p:sp>
        <p:nvSpPr>
          <p:cNvPr id="280" name="Google Shape;280;p30"/>
          <p:cNvSpPr txBox="1"/>
          <p:nvPr>
            <p:ph idx="1" type="body"/>
          </p:nvPr>
        </p:nvSpPr>
        <p:spPr>
          <a:xfrm>
            <a:off x="410350" y="1881650"/>
            <a:ext cx="33843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</a:rPr>
              <a:t>1.  </a:t>
            </a:r>
            <a:r>
              <a:rPr lang="en" sz="1700">
                <a:solidFill>
                  <a:schemeClr val="accent6"/>
                </a:solidFill>
              </a:rPr>
              <a:t>Merge zones into one feature</a:t>
            </a:r>
            <a:endParaRPr sz="1700">
              <a:solidFill>
                <a:schemeClr val="accent6"/>
              </a:solidFill>
            </a:endParaRPr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410350" y="2507750"/>
            <a:ext cx="33843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</a:rPr>
              <a:t>2</a:t>
            </a:r>
            <a:r>
              <a:rPr lang="en" sz="1700">
                <a:solidFill>
                  <a:schemeClr val="accent6"/>
                </a:solidFill>
              </a:rPr>
              <a:t>.  Remove other features</a:t>
            </a:r>
            <a:endParaRPr sz="1700">
              <a:solidFill>
                <a:schemeClr val="accent6"/>
              </a:solidFill>
            </a:endParaRPr>
          </a:p>
        </p:txBody>
      </p:sp>
      <p:sp>
        <p:nvSpPr>
          <p:cNvPr id="282" name="Google Shape;282;p30"/>
          <p:cNvSpPr txBox="1"/>
          <p:nvPr>
            <p:ph idx="1" type="body"/>
          </p:nvPr>
        </p:nvSpPr>
        <p:spPr>
          <a:xfrm>
            <a:off x="410350" y="3133850"/>
            <a:ext cx="33843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</a:rPr>
              <a:t>3. </a:t>
            </a:r>
            <a:r>
              <a:rPr lang="en" sz="1700">
                <a:solidFill>
                  <a:schemeClr val="accent6"/>
                </a:solidFill>
              </a:rPr>
              <a:t> Split ‘DateTime’ into features</a:t>
            </a:r>
            <a:endParaRPr sz="1700">
              <a:solidFill>
                <a:schemeClr val="accent6"/>
              </a:solidFill>
            </a:endParaRPr>
          </a:p>
        </p:txBody>
      </p:sp>
      <p:pic>
        <p:nvPicPr>
          <p:cNvPr id="283" name="Google Shape;2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575" y="1747100"/>
            <a:ext cx="4997975" cy="2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idx="12" type="sldNum"/>
          </p:nvPr>
        </p:nvSpPr>
        <p:spPr>
          <a:xfrm>
            <a:off x="8694775" y="4749850"/>
            <a:ext cx="449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31"/>
          <p:cNvSpPr txBox="1"/>
          <p:nvPr>
            <p:ph type="title"/>
          </p:nvPr>
        </p:nvSpPr>
        <p:spPr>
          <a:xfrm>
            <a:off x="914575" y="485225"/>
            <a:ext cx="39222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Cleaning &amp; Preparation </a:t>
            </a:r>
            <a:r>
              <a:rPr lang="en" sz="1000"/>
              <a:t>(LSTM)</a:t>
            </a:r>
            <a:endParaRPr sz="1000"/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428175" y="2049150"/>
            <a:ext cx="33843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1.  Merge zones into one feature</a:t>
            </a:r>
            <a:endParaRPr sz="1800">
              <a:solidFill>
                <a:schemeClr val="accent6"/>
              </a:solidFill>
            </a:endParaRPr>
          </a:p>
        </p:txBody>
      </p:sp>
      <p:pic>
        <p:nvPicPr>
          <p:cNvPr id="291" name="Google Shape;2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525" y="1332150"/>
            <a:ext cx="3041052" cy="3105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2" name="Google Shape;292;p31"/>
          <p:cNvSpPr txBox="1"/>
          <p:nvPr>
            <p:ph idx="1" type="body"/>
          </p:nvPr>
        </p:nvSpPr>
        <p:spPr>
          <a:xfrm>
            <a:off x="428175" y="2675250"/>
            <a:ext cx="33843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2.  Remove all other features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293" name="Google Shape;293;p31"/>
          <p:cNvSpPr txBox="1"/>
          <p:nvPr>
            <p:ph idx="1" type="body"/>
          </p:nvPr>
        </p:nvSpPr>
        <p:spPr>
          <a:xfrm>
            <a:off x="469575" y="3365800"/>
            <a:ext cx="33843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3</a:t>
            </a:r>
            <a:r>
              <a:rPr lang="en" sz="1800">
                <a:solidFill>
                  <a:schemeClr val="accent6"/>
                </a:solidFill>
              </a:rPr>
              <a:t>.  Check for missing data</a:t>
            </a: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idx="4294967295" type="body"/>
          </p:nvPr>
        </p:nvSpPr>
        <p:spPr>
          <a:xfrm>
            <a:off x="2746950" y="1943975"/>
            <a:ext cx="3650100" cy="170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Model Comparison</a:t>
            </a:r>
            <a:endParaRPr b="1" sz="36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4188600" y="771000"/>
            <a:ext cx="766800" cy="7668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6AA84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3</a:t>
            </a:r>
            <a:endParaRPr sz="3200">
              <a:solidFill>
                <a:srgbClr val="6AA84F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3"/>
          <p:cNvSpPr txBox="1"/>
          <p:nvPr>
            <p:ph type="title"/>
          </p:nvPr>
        </p:nvSpPr>
        <p:spPr>
          <a:xfrm>
            <a:off x="914575" y="485225"/>
            <a:ext cx="39222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Splitting train, test</a:t>
            </a:r>
            <a:endParaRPr sz="2400"/>
          </a:p>
        </p:txBody>
      </p:sp>
      <p:grpSp>
        <p:nvGrpSpPr>
          <p:cNvPr id="306" name="Google Shape;306;p33"/>
          <p:cNvGrpSpPr/>
          <p:nvPr/>
        </p:nvGrpSpPr>
        <p:grpSpPr>
          <a:xfrm>
            <a:off x="4660400" y="1591088"/>
            <a:ext cx="4130300" cy="2970125"/>
            <a:chOff x="541475" y="1545975"/>
            <a:chExt cx="4130300" cy="2970125"/>
          </a:xfrm>
        </p:grpSpPr>
        <p:pic>
          <p:nvPicPr>
            <p:cNvPr id="307" name="Google Shape;307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4875" y="1591400"/>
              <a:ext cx="1980850" cy="2531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5950" y="1614375"/>
              <a:ext cx="1980850" cy="2485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33"/>
            <p:cNvSpPr txBox="1"/>
            <p:nvPr/>
          </p:nvSpPr>
          <p:spPr>
            <a:xfrm>
              <a:off x="644600" y="4122500"/>
              <a:ext cx="1781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data_train</a:t>
              </a:r>
              <a:endParaRPr>
                <a:solidFill>
                  <a:schemeClr val="accent6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310" name="Google Shape;310;p33"/>
            <p:cNvSpPr txBox="1"/>
            <p:nvPr/>
          </p:nvSpPr>
          <p:spPr>
            <a:xfrm>
              <a:off x="2755675" y="4122500"/>
              <a:ext cx="1781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data_test</a:t>
              </a:r>
              <a:endParaRPr>
                <a:solidFill>
                  <a:schemeClr val="accent6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541475" y="1545975"/>
              <a:ext cx="2050800" cy="2970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2620975" y="1545975"/>
              <a:ext cx="2050800" cy="2970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33"/>
          <p:cNvSpPr/>
          <p:nvPr/>
        </p:nvSpPr>
        <p:spPr>
          <a:xfrm>
            <a:off x="914575" y="1791600"/>
            <a:ext cx="3335100" cy="687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en" sz="1800">
                <a:latin typeface="IBM Plex Sans"/>
                <a:ea typeface="IBM Plex Sans"/>
                <a:cs typeface="IBM Plex Sans"/>
                <a:sym typeface="IBM Plex Sans"/>
              </a:rPr>
              <a:t>Picked last 15 days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914575" y="2732488"/>
            <a:ext cx="3335100" cy="687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 startAt="2"/>
            </a:pPr>
            <a:r>
              <a:rPr lang="en" sz="1800">
                <a:latin typeface="IBM Plex Sans"/>
                <a:ea typeface="IBM Plex Sans"/>
                <a:cs typeface="IBM Plex Sans"/>
                <a:sym typeface="IBM Plex Sans"/>
              </a:rPr>
              <a:t>Split into train and test</a:t>
            </a:r>
            <a:endParaRPr sz="1800"/>
          </a:p>
        </p:txBody>
      </p:sp>
      <p:sp>
        <p:nvSpPr>
          <p:cNvPr id="315" name="Google Shape;315;p33"/>
          <p:cNvSpPr/>
          <p:nvPr/>
        </p:nvSpPr>
        <p:spPr>
          <a:xfrm>
            <a:off x="914575" y="3673400"/>
            <a:ext cx="3335100" cy="687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eriod" startAt="3"/>
            </a:pPr>
            <a:r>
              <a:rPr lang="en" sz="1800">
                <a:latin typeface="IBM Plex Sans"/>
                <a:ea typeface="IBM Plex Sans"/>
                <a:cs typeface="IBM Plex Sans"/>
                <a:sym typeface="IBM Plex Sans"/>
              </a:rPr>
              <a:t>Split ratio (70:30)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34"/>
          <p:cNvSpPr txBox="1"/>
          <p:nvPr>
            <p:ph type="title"/>
          </p:nvPr>
        </p:nvSpPr>
        <p:spPr>
          <a:xfrm>
            <a:off x="914575" y="485225"/>
            <a:ext cx="4430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Prediction results for 15 days</a:t>
            </a:r>
            <a:endParaRPr sz="2400"/>
          </a:p>
        </p:txBody>
      </p:sp>
      <p:pic>
        <p:nvPicPr>
          <p:cNvPr id="322" name="Google Shape;322;p34"/>
          <p:cNvPicPr preferRelativeResize="0"/>
          <p:nvPr/>
        </p:nvPicPr>
        <p:blipFill rotWithShape="1">
          <a:blip r:embed="rId3">
            <a:alphaModFix/>
          </a:blip>
          <a:srcRect b="22700" l="66831" r="4685" t="1833"/>
          <a:stretch/>
        </p:blipFill>
        <p:spPr>
          <a:xfrm>
            <a:off x="703659" y="1786775"/>
            <a:ext cx="2381753" cy="2160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3" name="Google Shape;323;p34"/>
          <p:cNvSpPr txBox="1"/>
          <p:nvPr>
            <p:ph type="title"/>
          </p:nvPr>
        </p:nvSpPr>
        <p:spPr>
          <a:xfrm>
            <a:off x="1252000" y="4051700"/>
            <a:ext cx="1506900" cy="49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XGBoost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</a:t>
            </a:r>
            <a:endParaRPr sz="1200"/>
          </a:p>
        </p:txBody>
      </p:sp>
      <p:sp>
        <p:nvSpPr>
          <p:cNvPr id="324" name="Google Shape;324;p34"/>
          <p:cNvSpPr txBox="1"/>
          <p:nvPr>
            <p:ph type="title"/>
          </p:nvPr>
        </p:nvSpPr>
        <p:spPr>
          <a:xfrm>
            <a:off x="3877138" y="4051700"/>
            <a:ext cx="1506900" cy="49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LSTM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</a:t>
            </a:r>
            <a:endParaRPr sz="1200"/>
          </a:p>
        </p:txBody>
      </p:sp>
      <p:pic>
        <p:nvPicPr>
          <p:cNvPr id="325" name="Google Shape;3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5163" y="995486"/>
            <a:ext cx="1435399" cy="7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4"/>
          <p:cNvPicPr preferRelativeResize="0"/>
          <p:nvPr/>
        </p:nvPicPr>
        <p:blipFill rotWithShape="1">
          <a:blip r:embed="rId5">
            <a:alphaModFix/>
          </a:blip>
          <a:srcRect b="8666" l="66806" r="4946" t="8083"/>
          <a:stretch/>
        </p:blipFill>
        <p:spPr>
          <a:xfrm>
            <a:off x="3439725" y="1786813"/>
            <a:ext cx="2381750" cy="2160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7" name="Google Shape;327;p34"/>
          <p:cNvSpPr txBox="1"/>
          <p:nvPr>
            <p:ph type="title"/>
          </p:nvPr>
        </p:nvSpPr>
        <p:spPr>
          <a:xfrm>
            <a:off x="6613200" y="4051700"/>
            <a:ext cx="1506900" cy="49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Random Forest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</a:t>
            </a:r>
            <a:endParaRPr sz="1200"/>
          </a:p>
        </p:txBody>
      </p:sp>
      <p:pic>
        <p:nvPicPr>
          <p:cNvPr id="328" name="Google Shape;328;p34"/>
          <p:cNvPicPr preferRelativeResize="0"/>
          <p:nvPr/>
        </p:nvPicPr>
        <p:blipFill rotWithShape="1">
          <a:blip r:embed="rId6">
            <a:alphaModFix/>
          </a:blip>
          <a:srcRect b="13999" l="67306" r="559" t="4421"/>
          <a:stretch/>
        </p:blipFill>
        <p:spPr>
          <a:xfrm>
            <a:off x="6175787" y="1778213"/>
            <a:ext cx="2381750" cy="217733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" name="Google Shape;333;p35"/>
          <p:cNvGraphicFramePr/>
          <p:nvPr/>
        </p:nvGraphicFramePr>
        <p:xfrm>
          <a:off x="914600" y="1793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{FA0FDD6A-A682-460E-975F-B7D35EB32425}</a:tableStyleId>
              </a:tblPr>
              <a:tblGrid>
                <a:gridCol w="2125275"/>
                <a:gridCol w="2125275"/>
                <a:gridCol w="2125275"/>
              </a:tblGrid>
              <a:tr h="69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RMSE</a:t>
                      </a:r>
                      <a:endParaRPr sz="1800">
                        <a:solidFill>
                          <a:schemeClr val="accent6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MAPE</a:t>
                      </a:r>
                      <a:endParaRPr sz="1800">
                        <a:solidFill>
                          <a:schemeClr val="accent6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XGBoost </a:t>
                      </a:r>
                      <a:endParaRPr sz="1800">
                        <a:solidFill>
                          <a:schemeClr val="accent6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1163.66</a:t>
                      </a:r>
                      <a:endParaRPr sz="1800">
                        <a:solidFill>
                          <a:schemeClr val="accent6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1.3604</a:t>
                      </a:r>
                      <a:endParaRPr sz="1800">
                        <a:solidFill>
                          <a:schemeClr val="accent6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LSTM</a:t>
                      </a:r>
                      <a:endParaRPr sz="1800">
                        <a:solidFill>
                          <a:schemeClr val="accent6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1157.74</a:t>
                      </a:r>
                      <a:endParaRPr sz="1800">
                        <a:solidFill>
                          <a:schemeClr val="accent6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1.1772</a:t>
                      </a:r>
                      <a:endParaRPr sz="1800">
                        <a:solidFill>
                          <a:schemeClr val="accent6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Random Forest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1827.26</a:t>
                      </a:r>
                      <a:endParaRPr>
                        <a:solidFill>
                          <a:schemeClr val="accent6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2.0137</a:t>
                      </a:r>
                      <a:endParaRPr sz="1800">
                        <a:solidFill>
                          <a:schemeClr val="accent6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4" name="Google Shape;334;p35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35"/>
          <p:cNvSpPr txBox="1"/>
          <p:nvPr>
            <p:ph type="title"/>
          </p:nvPr>
        </p:nvSpPr>
        <p:spPr>
          <a:xfrm>
            <a:off x="1589425" y="485225"/>
            <a:ext cx="48846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Accuracy Metrics (15 days)</a:t>
            </a:r>
            <a:endParaRPr sz="2400"/>
          </a:p>
        </p:txBody>
      </p:sp>
      <p:cxnSp>
        <p:nvCxnSpPr>
          <p:cNvPr id="336" name="Google Shape;336;p35"/>
          <p:cNvCxnSpPr/>
          <p:nvPr/>
        </p:nvCxnSpPr>
        <p:spPr>
          <a:xfrm>
            <a:off x="896650" y="1803950"/>
            <a:ext cx="2142900" cy="672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5"/>
          <p:cNvSpPr txBox="1"/>
          <p:nvPr/>
        </p:nvSpPr>
        <p:spPr>
          <a:xfrm>
            <a:off x="759400" y="2107250"/>
            <a:ext cx="113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Model</a:t>
            </a:r>
            <a:endParaRPr sz="1200">
              <a:solidFill>
                <a:schemeClr val="dk2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2166575" y="1793075"/>
            <a:ext cx="87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Accuracy</a:t>
            </a:r>
            <a:endParaRPr sz="1200">
              <a:solidFill>
                <a:schemeClr val="dk2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Metrics</a:t>
            </a:r>
            <a:endParaRPr sz="1200">
              <a:solidFill>
                <a:schemeClr val="dk2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39" name="Google Shape;339;p35"/>
          <p:cNvSpPr/>
          <p:nvPr/>
        </p:nvSpPr>
        <p:spPr>
          <a:xfrm>
            <a:off x="369775" y="3350950"/>
            <a:ext cx="434100" cy="4341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1</a:t>
            </a:r>
            <a:endParaRPr>
              <a:solidFill>
                <a:srgbClr val="6AA84F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40" name="Google Shape;340;p35"/>
          <p:cNvSpPr/>
          <p:nvPr/>
        </p:nvSpPr>
        <p:spPr>
          <a:xfrm>
            <a:off x="369775" y="2674488"/>
            <a:ext cx="434100" cy="4341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2</a:t>
            </a:r>
            <a:endParaRPr>
              <a:solidFill>
                <a:srgbClr val="6AA84F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369775" y="4027388"/>
            <a:ext cx="434100" cy="4341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3</a:t>
            </a:r>
            <a:endParaRPr>
              <a:solidFill>
                <a:srgbClr val="6AA84F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7" name="Google Shape;347;p36"/>
          <p:cNvGrpSpPr/>
          <p:nvPr/>
        </p:nvGrpSpPr>
        <p:grpSpPr>
          <a:xfrm>
            <a:off x="3940878" y="2315275"/>
            <a:ext cx="4170322" cy="593100"/>
            <a:chOff x="3940878" y="2315275"/>
            <a:chExt cx="4170322" cy="593100"/>
          </a:xfrm>
        </p:grpSpPr>
        <p:cxnSp>
          <p:nvCxnSpPr>
            <p:cNvPr id="348" name="Google Shape;348;p36"/>
            <p:cNvCxnSpPr/>
            <p:nvPr/>
          </p:nvCxnSpPr>
          <p:spPr>
            <a:xfrm flipH="1" rot="10800000">
              <a:off x="3940878" y="2619311"/>
              <a:ext cx="1095600" cy="197100"/>
            </a:xfrm>
            <a:prstGeom prst="straightConnector1">
              <a:avLst/>
            </a:prstGeom>
            <a:noFill/>
            <a:ln cap="flat" cmpd="sng" w="9525">
              <a:solidFill>
                <a:srgbClr val="6FA8DC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349" name="Google Shape;349;p36"/>
            <p:cNvSpPr txBox="1"/>
            <p:nvPr/>
          </p:nvSpPr>
          <p:spPr>
            <a:xfrm>
              <a:off x="5324500" y="2315275"/>
              <a:ext cx="2786700" cy="5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Good accuracy, more straightforward</a:t>
              </a:r>
              <a:endPara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350" name="Google Shape;350;p36"/>
          <p:cNvGrpSpPr/>
          <p:nvPr/>
        </p:nvGrpSpPr>
        <p:grpSpPr>
          <a:xfrm>
            <a:off x="3719654" y="3113810"/>
            <a:ext cx="4391546" cy="593100"/>
            <a:chOff x="3719654" y="3113810"/>
            <a:chExt cx="4391546" cy="593100"/>
          </a:xfrm>
        </p:grpSpPr>
        <p:cxnSp>
          <p:nvCxnSpPr>
            <p:cNvPr id="351" name="Google Shape;351;p36"/>
            <p:cNvCxnSpPr/>
            <p:nvPr/>
          </p:nvCxnSpPr>
          <p:spPr>
            <a:xfrm>
              <a:off x="3719654" y="3431593"/>
              <a:ext cx="1329000" cy="0"/>
            </a:xfrm>
            <a:prstGeom prst="straightConnector1">
              <a:avLst/>
            </a:prstGeom>
            <a:noFill/>
            <a:ln cap="flat" cmpd="sng" w="9525">
              <a:solidFill>
                <a:srgbClr val="45818E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352" name="Google Shape;352;p36"/>
            <p:cNvSpPr txBox="1"/>
            <p:nvPr/>
          </p:nvSpPr>
          <p:spPr>
            <a:xfrm>
              <a:off x="5324500" y="3113810"/>
              <a:ext cx="2786700" cy="5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Best accuracy, but more complex</a:t>
              </a:r>
              <a:endPara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353" name="Google Shape;353;p36"/>
          <p:cNvSpPr txBox="1"/>
          <p:nvPr/>
        </p:nvSpPr>
        <p:spPr>
          <a:xfrm>
            <a:off x="5324501" y="3826963"/>
            <a:ext cx="27867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4" name="Google Shape;354;p36"/>
          <p:cNvSpPr/>
          <p:nvPr/>
        </p:nvSpPr>
        <p:spPr>
          <a:xfrm>
            <a:off x="594932" y="1859749"/>
            <a:ext cx="3600272" cy="736892"/>
          </a:xfrm>
          <a:custGeom>
            <a:rect b="b" l="l" r="r" t="t"/>
            <a:pathLst>
              <a:path extrusionOk="0" h="202" w="1261">
                <a:moveTo>
                  <a:pt x="630" y="53"/>
                </a:moveTo>
                <a:cubicBezTo>
                  <a:pt x="363" y="53"/>
                  <a:pt x="82" y="34"/>
                  <a:pt x="0" y="0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88" y="157"/>
                  <a:pt x="134" y="170"/>
                  <a:pt x="227" y="181"/>
                </a:cubicBezTo>
                <a:cubicBezTo>
                  <a:pt x="334" y="194"/>
                  <a:pt x="478" y="202"/>
                  <a:pt x="630" y="202"/>
                </a:cubicBezTo>
                <a:cubicBezTo>
                  <a:pt x="630" y="202"/>
                  <a:pt x="630" y="202"/>
                  <a:pt x="630" y="202"/>
                </a:cubicBezTo>
                <a:cubicBezTo>
                  <a:pt x="929" y="202"/>
                  <a:pt x="1147" y="174"/>
                  <a:pt x="1189" y="146"/>
                </a:cubicBezTo>
                <a:cubicBezTo>
                  <a:pt x="1261" y="0"/>
                  <a:pt x="1261" y="0"/>
                  <a:pt x="1261" y="0"/>
                </a:cubicBezTo>
                <a:cubicBezTo>
                  <a:pt x="1179" y="34"/>
                  <a:pt x="897" y="53"/>
                  <a:pt x="630" y="53"/>
                </a:cubicBez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Most ideal Model</a:t>
            </a:r>
            <a:endParaRPr b="1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5" name="Google Shape;355;p36"/>
          <p:cNvSpPr/>
          <p:nvPr/>
        </p:nvSpPr>
        <p:spPr>
          <a:xfrm>
            <a:off x="1037587" y="3040990"/>
            <a:ext cx="2714955" cy="720969"/>
          </a:xfrm>
          <a:custGeom>
            <a:rect b="b" l="l" r="r" t="t"/>
            <a:pathLst>
              <a:path extrusionOk="0" h="198" w="951">
                <a:moveTo>
                  <a:pt x="0" y="0"/>
                </a:moveTo>
                <a:cubicBezTo>
                  <a:pt x="70" y="144"/>
                  <a:pt x="70" y="144"/>
                  <a:pt x="70" y="144"/>
                </a:cubicBezTo>
                <a:cubicBezTo>
                  <a:pt x="101" y="171"/>
                  <a:pt x="259" y="198"/>
                  <a:pt x="475" y="198"/>
                </a:cubicBezTo>
                <a:cubicBezTo>
                  <a:pt x="692" y="198"/>
                  <a:pt x="849" y="171"/>
                  <a:pt x="881" y="144"/>
                </a:cubicBezTo>
                <a:cubicBezTo>
                  <a:pt x="951" y="0"/>
                  <a:pt x="951" y="0"/>
                  <a:pt x="951" y="0"/>
                </a:cubicBezTo>
                <a:cubicBezTo>
                  <a:pt x="881" y="32"/>
                  <a:pt x="673" y="50"/>
                  <a:pt x="475" y="50"/>
                </a:cubicBezTo>
                <a:cubicBezTo>
                  <a:pt x="277" y="50"/>
                  <a:pt x="69" y="32"/>
                  <a:pt x="0" y="0"/>
                </a:cubicBezTo>
                <a:close/>
              </a:path>
            </a:pathLst>
          </a:custGeom>
          <a:solidFill>
            <a:srgbClr val="45818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LSTM</a:t>
            </a:r>
            <a:endParaRPr b="1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6" name="Google Shape;356;p36"/>
          <p:cNvSpPr/>
          <p:nvPr/>
        </p:nvSpPr>
        <p:spPr>
          <a:xfrm>
            <a:off x="817955" y="2447950"/>
            <a:ext cx="3154198" cy="729654"/>
          </a:xfrm>
          <a:custGeom>
            <a:rect b="b" l="l" r="r" t="t"/>
            <a:pathLst>
              <a:path extrusionOk="0" h="200" w="1105">
                <a:moveTo>
                  <a:pt x="552" y="51"/>
                </a:moveTo>
                <a:cubicBezTo>
                  <a:pt x="399" y="51"/>
                  <a:pt x="255" y="44"/>
                  <a:pt x="147" y="31"/>
                </a:cubicBezTo>
                <a:cubicBezTo>
                  <a:pt x="76" y="22"/>
                  <a:pt x="26" y="12"/>
                  <a:pt x="0" y="0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108" y="173"/>
                  <a:pt x="296" y="200"/>
                  <a:pt x="552" y="200"/>
                </a:cubicBezTo>
                <a:cubicBezTo>
                  <a:pt x="809" y="200"/>
                  <a:pt x="996" y="173"/>
                  <a:pt x="1034" y="145"/>
                </a:cubicBezTo>
                <a:cubicBezTo>
                  <a:pt x="1105" y="0"/>
                  <a:pt x="1105" y="0"/>
                  <a:pt x="1105" y="0"/>
                </a:cubicBezTo>
                <a:cubicBezTo>
                  <a:pt x="1030" y="33"/>
                  <a:pt x="785" y="51"/>
                  <a:pt x="552" y="51"/>
                </a:cubicBez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XGBoost</a:t>
            </a:r>
            <a:endParaRPr b="1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7" name="Google Shape;357;p36"/>
          <p:cNvSpPr/>
          <p:nvPr/>
        </p:nvSpPr>
        <p:spPr>
          <a:xfrm>
            <a:off x="586988" y="1484787"/>
            <a:ext cx="3603000" cy="507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8" name="Google Shape;358;p36"/>
          <p:cNvSpPr/>
          <p:nvPr/>
        </p:nvSpPr>
        <p:spPr>
          <a:xfrm>
            <a:off x="1258917" y="3633778"/>
            <a:ext cx="2272293" cy="718072"/>
          </a:xfrm>
          <a:custGeom>
            <a:rect b="b" l="l" r="r" t="t"/>
            <a:pathLst>
              <a:path extrusionOk="0" h="197" w="796">
                <a:moveTo>
                  <a:pt x="0" y="0"/>
                </a:moveTo>
                <a:cubicBezTo>
                  <a:pt x="65" y="132"/>
                  <a:pt x="65" y="132"/>
                  <a:pt x="65" y="132"/>
                </a:cubicBezTo>
                <a:cubicBezTo>
                  <a:pt x="65" y="132"/>
                  <a:pt x="65" y="132"/>
                  <a:pt x="65" y="132"/>
                </a:cubicBezTo>
                <a:cubicBezTo>
                  <a:pt x="65" y="133"/>
                  <a:pt x="65" y="133"/>
                  <a:pt x="65" y="133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95" y="170"/>
                  <a:pt x="221" y="197"/>
                  <a:pt x="398" y="197"/>
                </a:cubicBezTo>
                <a:cubicBezTo>
                  <a:pt x="576" y="197"/>
                  <a:pt x="702" y="170"/>
                  <a:pt x="727" y="142"/>
                </a:cubicBezTo>
                <a:cubicBezTo>
                  <a:pt x="732" y="133"/>
                  <a:pt x="732" y="133"/>
                  <a:pt x="732" y="133"/>
                </a:cubicBezTo>
                <a:cubicBezTo>
                  <a:pt x="732" y="132"/>
                  <a:pt x="732" y="132"/>
                  <a:pt x="732" y="132"/>
                </a:cubicBezTo>
                <a:cubicBezTo>
                  <a:pt x="732" y="132"/>
                  <a:pt x="732" y="132"/>
                  <a:pt x="732" y="132"/>
                </a:cubicBezTo>
                <a:cubicBezTo>
                  <a:pt x="796" y="0"/>
                  <a:pt x="796" y="0"/>
                  <a:pt x="796" y="0"/>
                </a:cubicBezTo>
                <a:cubicBezTo>
                  <a:pt x="735" y="31"/>
                  <a:pt x="562" y="48"/>
                  <a:pt x="398" y="48"/>
                </a:cubicBezTo>
                <a:cubicBezTo>
                  <a:pt x="234" y="48"/>
                  <a:pt x="62" y="31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Random Forest</a:t>
            </a:r>
            <a:endParaRPr b="1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9" name="Google Shape;359;p36"/>
          <p:cNvSpPr txBox="1"/>
          <p:nvPr>
            <p:ph type="title"/>
          </p:nvPr>
        </p:nvSpPr>
        <p:spPr>
          <a:xfrm>
            <a:off x="1010625" y="498300"/>
            <a:ext cx="48846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Rationale For Model Chosen</a:t>
            </a:r>
            <a:endParaRPr sz="2400"/>
          </a:p>
        </p:txBody>
      </p:sp>
      <p:sp>
        <p:nvSpPr>
          <p:cNvPr id="360" name="Google Shape;360;p36"/>
          <p:cNvSpPr/>
          <p:nvPr/>
        </p:nvSpPr>
        <p:spPr>
          <a:xfrm>
            <a:off x="1513525" y="4255377"/>
            <a:ext cx="1763074" cy="611975"/>
          </a:xfrm>
          <a:custGeom>
            <a:rect b="b" l="l" r="r" t="t"/>
            <a:pathLst>
              <a:path extrusionOk="0" h="197" w="796">
                <a:moveTo>
                  <a:pt x="0" y="0"/>
                </a:moveTo>
                <a:cubicBezTo>
                  <a:pt x="65" y="132"/>
                  <a:pt x="65" y="132"/>
                  <a:pt x="65" y="132"/>
                </a:cubicBezTo>
                <a:cubicBezTo>
                  <a:pt x="65" y="132"/>
                  <a:pt x="65" y="132"/>
                  <a:pt x="65" y="132"/>
                </a:cubicBezTo>
                <a:cubicBezTo>
                  <a:pt x="65" y="133"/>
                  <a:pt x="65" y="133"/>
                  <a:pt x="65" y="133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95" y="170"/>
                  <a:pt x="221" y="197"/>
                  <a:pt x="398" y="197"/>
                </a:cubicBezTo>
                <a:cubicBezTo>
                  <a:pt x="576" y="197"/>
                  <a:pt x="702" y="170"/>
                  <a:pt x="727" y="142"/>
                </a:cubicBezTo>
                <a:cubicBezTo>
                  <a:pt x="732" y="133"/>
                  <a:pt x="732" y="133"/>
                  <a:pt x="732" y="133"/>
                </a:cubicBezTo>
                <a:cubicBezTo>
                  <a:pt x="732" y="132"/>
                  <a:pt x="732" y="132"/>
                  <a:pt x="732" y="132"/>
                </a:cubicBezTo>
                <a:cubicBezTo>
                  <a:pt x="732" y="132"/>
                  <a:pt x="732" y="132"/>
                  <a:pt x="732" y="132"/>
                </a:cubicBezTo>
                <a:cubicBezTo>
                  <a:pt x="796" y="0"/>
                  <a:pt x="796" y="0"/>
                  <a:pt x="796" y="0"/>
                </a:cubicBezTo>
                <a:cubicBezTo>
                  <a:pt x="735" y="31"/>
                  <a:pt x="562" y="48"/>
                  <a:pt x="398" y="48"/>
                </a:cubicBezTo>
                <a:cubicBezTo>
                  <a:pt x="234" y="48"/>
                  <a:pt x="62" y="31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Least ideal model</a:t>
            </a:r>
            <a:endParaRPr b="1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361" name="Google Shape;361;p36"/>
          <p:cNvGrpSpPr/>
          <p:nvPr/>
        </p:nvGrpSpPr>
        <p:grpSpPr>
          <a:xfrm>
            <a:off x="3531204" y="3912350"/>
            <a:ext cx="4277596" cy="612000"/>
            <a:chOff x="3531204" y="3912350"/>
            <a:chExt cx="4277596" cy="612000"/>
          </a:xfrm>
        </p:grpSpPr>
        <p:cxnSp>
          <p:nvCxnSpPr>
            <p:cNvPr id="362" name="Google Shape;362;p36"/>
            <p:cNvCxnSpPr/>
            <p:nvPr/>
          </p:nvCxnSpPr>
          <p:spPr>
            <a:xfrm>
              <a:off x="3531204" y="4046743"/>
              <a:ext cx="1517400" cy="1533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363" name="Google Shape;363;p36"/>
            <p:cNvSpPr txBox="1"/>
            <p:nvPr/>
          </p:nvSpPr>
          <p:spPr>
            <a:xfrm>
              <a:off x="5324500" y="3912350"/>
              <a:ext cx="2484300" cy="6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Lowest accuracy metrics in comparison</a:t>
              </a:r>
              <a:endPara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>
            <p:ph idx="4294967295" type="body"/>
          </p:nvPr>
        </p:nvSpPr>
        <p:spPr>
          <a:xfrm>
            <a:off x="2746950" y="1943975"/>
            <a:ext cx="3650100" cy="170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Core Analysis</a:t>
            </a:r>
            <a:endParaRPr b="1" sz="36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4188600" y="771000"/>
            <a:ext cx="766800" cy="7668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6AA84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4</a:t>
            </a:r>
            <a:endParaRPr sz="3200">
              <a:solidFill>
                <a:srgbClr val="6AA84F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1589425" y="485225"/>
            <a:ext cx="48846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Table of Content</a:t>
            </a:r>
            <a:endParaRPr sz="2400"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1589425" y="1754825"/>
            <a:ext cx="4760400" cy="290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AA84F"/>
              </a:buClr>
              <a:buSzPts val="2000"/>
              <a:buAutoNum type="arabicPeriod"/>
            </a:pPr>
            <a:r>
              <a:rPr b="1" lang="en" sz="2000"/>
              <a:t>Dataset and Motivation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2000"/>
              <a:buAutoNum type="arabicPeriod"/>
            </a:pPr>
            <a:r>
              <a:rPr b="1" lang="en" sz="2000"/>
              <a:t>Exploratory Data Analysis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2000"/>
              <a:buAutoNum type="arabicPeriod"/>
            </a:pPr>
            <a:r>
              <a:rPr b="1" lang="en" sz="2000"/>
              <a:t>Model Comparison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2000"/>
              <a:buAutoNum type="arabicPeriod"/>
            </a:pPr>
            <a:r>
              <a:rPr b="1" lang="en" sz="2000"/>
              <a:t>Core Analysis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6AA84F"/>
              </a:buClr>
              <a:buSzPts val="2000"/>
              <a:buAutoNum type="arabicPeriod"/>
            </a:pPr>
            <a:r>
              <a:rPr b="1" lang="en" sz="2000"/>
              <a:t>Conclusion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idx="1" type="body"/>
          </p:nvPr>
        </p:nvSpPr>
        <p:spPr>
          <a:xfrm>
            <a:off x="752475" y="4406300"/>
            <a:ext cx="5840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Prediction results from chosen model (XGBoost) - entire dataset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75" name="Google Shape;375;p38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1756650" y="1458900"/>
            <a:ext cx="5630700" cy="22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Light"/>
                <a:ea typeface="IBM Plex Sans Light"/>
                <a:cs typeface="IBM Plex Sans Light"/>
                <a:sym typeface="IBM Plex Sans Light"/>
              </a:rPr>
              <a:t>Insert snapshot of entire dataset (plot)</a:t>
            </a:r>
            <a:endParaRPr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3429"/>
            <a:ext cx="9144002" cy="3633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/>
          <p:nvPr>
            <p:ph idx="1" type="body"/>
          </p:nvPr>
        </p:nvSpPr>
        <p:spPr>
          <a:xfrm>
            <a:off x="752475" y="4406300"/>
            <a:ext cx="6007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Prediction results from chosen model (XGBoost) - 50 days dataset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83" name="Google Shape;383;p39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1756650" y="1458900"/>
            <a:ext cx="5630700" cy="22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Light"/>
                <a:ea typeface="IBM Plex Sans Light"/>
                <a:cs typeface="IBM Plex Sans Light"/>
                <a:sym typeface="IBM Plex Sans Light"/>
              </a:rPr>
              <a:t>Insert snapshot of entire dataset (plot)</a:t>
            </a:r>
            <a:endParaRPr/>
          </a:p>
        </p:txBody>
      </p:sp>
      <p:pic>
        <p:nvPicPr>
          <p:cNvPr id="385" name="Google Shape;3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3429"/>
            <a:ext cx="9144002" cy="3633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3429"/>
            <a:ext cx="9144002" cy="3633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40"/>
          <p:cNvGraphicFramePr/>
          <p:nvPr/>
        </p:nvGraphicFramePr>
        <p:xfrm>
          <a:off x="914600" y="1793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{FA0FDD6A-A682-460E-975F-B7D35EB32425}</a:tableStyleId>
              </a:tblPr>
              <a:tblGrid>
                <a:gridCol w="2125275"/>
                <a:gridCol w="2125275"/>
                <a:gridCol w="2125275"/>
              </a:tblGrid>
              <a:tr h="69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RMSE</a:t>
                      </a:r>
                      <a:endParaRPr sz="1800">
                        <a:solidFill>
                          <a:schemeClr val="accent6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MAPE</a:t>
                      </a:r>
                      <a:endParaRPr sz="1800">
                        <a:solidFill>
                          <a:schemeClr val="accent6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Entire dataset</a:t>
                      </a:r>
                      <a:endParaRPr sz="1800">
                        <a:solidFill>
                          <a:schemeClr val="accent6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4491.2091</a:t>
                      </a:r>
                      <a:endParaRPr sz="1800">
                        <a:solidFill>
                          <a:schemeClr val="accent6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6.1412</a:t>
                      </a:r>
                      <a:endParaRPr sz="1800">
                        <a:solidFill>
                          <a:schemeClr val="accent6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50 days</a:t>
                      </a:r>
                      <a:endParaRPr sz="1800">
                        <a:solidFill>
                          <a:schemeClr val="accent6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1831.7407</a:t>
                      </a:r>
                      <a:endParaRPr sz="1800">
                        <a:solidFill>
                          <a:schemeClr val="accent6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2.2841</a:t>
                      </a:r>
                      <a:endParaRPr sz="1800">
                        <a:solidFill>
                          <a:schemeClr val="accent6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15 days</a:t>
                      </a:r>
                      <a:endParaRPr>
                        <a:solidFill>
                          <a:schemeClr val="accent6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1163.66</a:t>
                      </a:r>
                      <a:endParaRPr>
                        <a:solidFill>
                          <a:schemeClr val="accent6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1.3604</a:t>
                      </a:r>
                      <a:endParaRPr sz="1800">
                        <a:solidFill>
                          <a:schemeClr val="accent6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2" name="Google Shape;392;p40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40"/>
          <p:cNvSpPr txBox="1"/>
          <p:nvPr>
            <p:ph type="title"/>
          </p:nvPr>
        </p:nvSpPr>
        <p:spPr>
          <a:xfrm>
            <a:off x="1589425" y="485225"/>
            <a:ext cx="48846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Accuracy Metrics (XGBoost)</a:t>
            </a:r>
            <a:endParaRPr sz="2400"/>
          </a:p>
        </p:txBody>
      </p:sp>
      <p:cxnSp>
        <p:nvCxnSpPr>
          <p:cNvPr id="394" name="Google Shape;394;p40"/>
          <p:cNvCxnSpPr/>
          <p:nvPr/>
        </p:nvCxnSpPr>
        <p:spPr>
          <a:xfrm>
            <a:off x="896650" y="1803950"/>
            <a:ext cx="2142900" cy="672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40"/>
          <p:cNvSpPr txBox="1"/>
          <p:nvPr/>
        </p:nvSpPr>
        <p:spPr>
          <a:xfrm>
            <a:off x="759400" y="2107250"/>
            <a:ext cx="113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Model</a:t>
            </a:r>
            <a:endParaRPr sz="1200">
              <a:solidFill>
                <a:schemeClr val="dk2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96" name="Google Shape;396;p40"/>
          <p:cNvSpPr txBox="1"/>
          <p:nvPr/>
        </p:nvSpPr>
        <p:spPr>
          <a:xfrm>
            <a:off x="2166575" y="1793075"/>
            <a:ext cx="87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Accuracy</a:t>
            </a:r>
            <a:endParaRPr sz="1200">
              <a:solidFill>
                <a:schemeClr val="dk2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Metrics</a:t>
            </a:r>
            <a:endParaRPr sz="1200">
              <a:solidFill>
                <a:schemeClr val="dk2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/>
          <p:nvPr/>
        </p:nvSpPr>
        <p:spPr>
          <a:xfrm>
            <a:off x="-712025" y="252475"/>
            <a:ext cx="9366000" cy="1184100"/>
          </a:xfrm>
          <a:prstGeom prst="parallelogram">
            <a:avLst>
              <a:gd fmla="val 55975" name="adj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1"/>
          <p:cNvSpPr/>
          <p:nvPr/>
        </p:nvSpPr>
        <p:spPr>
          <a:xfrm>
            <a:off x="1342225" y="2686075"/>
            <a:ext cx="5886600" cy="1079400"/>
          </a:xfrm>
          <a:prstGeom prst="parallelogram">
            <a:avLst>
              <a:gd fmla="val 54651" name="adj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641650" y="3858625"/>
            <a:ext cx="9199500" cy="1184100"/>
          </a:xfrm>
          <a:prstGeom prst="parallelogram">
            <a:avLst>
              <a:gd fmla="val 55975" name="adj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1"/>
          <p:cNvSpPr txBox="1"/>
          <p:nvPr>
            <p:ph idx="4294967295" type="ctrTitle"/>
          </p:nvPr>
        </p:nvSpPr>
        <p:spPr>
          <a:xfrm>
            <a:off x="2234225" y="528375"/>
            <a:ext cx="5520900" cy="44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Time series forecasting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05" name="Google Shape;405;p41"/>
          <p:cNvSpPr txBox="1"/>
          <p:nvPr>
            <p:ph idx="4294967295" type="subTitle"/>
          </p:nvPr>
        </p:nvSpPr>
        <p:spPr>
          <a:xfrm>
            <a:off x="2364575" y="916075"/>
            <a:ext cx="5260200" cy="5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P</a:t>
            </a:r>
            <a:r>
              <a:rPr lang="en" sz="1400">
                <a:solidFill>
                  <a:schemeClr val="lt1"/>
                </a:solidFill>
              </a:rPr>
              <a:t>redicting with sequential data vs data features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406" name="Google Shape;406;p41"/>
          <p:cNvSpPr txBox="1"/>
          <p:nvPr>
            <p:ph idx="4294967295" type="ctrTitle"/>
          </p:nvPr>
        </p:nvSpPr>
        <p:spPr>
          <a:xfrm>
            <a:off x="1869786" y="4117138"/>
            <a:ext cx="5284800" cy="35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XGBoost Model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07" name="Google Shape;407;p41"/>
          <p:cNvSpPr txBox="1"/>
          <p:nvPr>
            <p:ph idx="4294967295" type="subTitle"/>
          </p:nvPr>
        </p:nvSpPr>
        <p:spPr>
          <a:xfrm>
            <a:off x="1302322" y="4522225"/>
            <a:ext cx="6419700" cy="5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Flexible model, can be implemented in either ways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408" name="Google Shape;408;p41"/>
          <p:cNvSpPr txBox="1"/>
          <p:nvPr>
            <p:ph idx="4294967295" type="ctrTitle"/>
          </p:nvPr>
        </p:nvSpPr>
        <p:spPr>
          <a:xfrm>
            <a:off x="2715756" y="2810270"/>
            <a:ext cx="3318600" cy="52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LSTM Model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09" name="Google Shape;409;p41"/>
          <p:cNvSpPr txBox="1"/>
          <p:nvPr>
            <p:ph idx="4294967295" type="subTitle"/>
          </p:nvPr>
        </p:nvSpPr>
        <p:spPr>
          <a:xfrm>
            <a:off x="1726400" y="3254125"/>
            <a:ext cx="4966800" cy="5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Requires normalising the data, vanilla and stacked variation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410" name="Google Shape;410;p41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41"/>
          <p:cNvSpPr/>
          <p:nvPr/>
        </p:nvSpPr>
        <p:spPr>
          <a:xfrm>
            <a:off x="2028775" y="1521625"/>
            <a:ext cx="5886600" cy="1079400"/>
          </a:xfrm>
          <a:prstGeom prst="parallelogram">
            <a:avLst>
              <a:gd fmla="val 55975" name="adj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1"/>
          <p:cNvSpPr txBox="1"/>
          <p:nvPr>
            <p:ph idx="4294967295" type="ctrTitle"/>
          </p:nvPr>
        </p:nvSpPr>
        <p:spPr>
          <a:xfrm>
            <a:off x="2985150" y="1671725"/>
            <a:ext cx="3609300" cy="52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Random Forest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3" name="Google Shape;413;p41"/>
          <p:cNvSpPr txBox="1"/>
          <p:nvPr>
            <p:ph idx="4294967295" type="subTitle"/>
          </p:nvPr>
        </p:nvSpPr>
        <p:spPr>
          <a:xfrm>
            <a:off x="2306400" y="2085100"/>
            <a:ext cx="4966800" cy="5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Not suitable for time series problem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 txBox="1"/>
          <p:nvPr>
            <p:ph idx="4294967295" type="body"/>
          </p:nvPr>
        </p:nvSpPr>
        <p:spPr>
          <a:xfrm>
            <a:off x="2746950" y="1943975"/>
            <a:ext cx="3650100" cy="170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36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9" name="Google Shape;419;p42"/>
          <p:cNvSpPr/>
          <p:nvPr/>
        </p:nvSpPr>
        <p:spPr>
          <a:xfrm>
            <a:off x="4188600" y="771000"/>
            <a:ext cx="766800" cy="7668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6AA84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5</a:t>
            </a:r>
            <a:endParaRPr sz="3200">
              <a:solidFill>
                <a:srgbClr val="6AA84F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/>
          <p:nvPr>
            <p:ph type="title"/>
          </p:nvPr>
        </p:nvSpPr>
        <p:spPr>
          <a:xfrm>
            <a:off x="1589425" y="485225"/>
            <a:ext cx="48846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Outcome of Mini Project</a:t>
            </a:r>
            <a:endParaRPr sz="2400"/>
          </a:p>
        </p:txBody>
      </p:sp>
      <p:sp>
        <p:nvSpPr>
          <p:cNvPr id="425" name="Google Shape;425;p43"/>
          <p:cNvSpPr txBox="1"/>
          <p:nvPr>
            <p:ph idx="4294967295" type="body"/>
          </p:nvPr>
        </p:nvSpPr>
        <p:spPr>
          <a:xfrm>
            <a:off x="1103575" y="1769850"/>
            <a:ext cx="5856300" cy="31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Which of the models implemented will be better at predicting the energy consumption?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Are we able to predict the energy consumption based on a given week?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6" name="Google Shape;426;p43"/>
          <p:cNvSpPr txBox="1"/>
          <p:nvPr/>
        </p:nvSpPr>
        <p:spPr>
          <a:xfrm>
            <a:off x="1479150" y="2477575"/>
            <a:ext cx="596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6D7A8"/>
                </a:solidFill>
                <a:latin typeface="IBM Plex Sans"/>
                <a:ea typeface="IBM Plex Sans"/>
                <a:cs typeface="IBM Plex Sans"/>
                <a:sym typeface="IBM Plex Sans"/>
              </a:rPr>
              <a:t>LSTM is more accurate, but we still chose XGBoost. </a:t>
            </a:r>
            <a:endParaRPr sz="1800">
              <a:solidFill>
                <a:srgbClr val="B6D7A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7" name="Google Shape;427;p43"/>
          <p:cNvSpPr txBox="1"/>
          <p:nvPr/>
        </p:nvSpPr>
        <p:spPr>
          <a:xfrm>
            <a:off x="1464575" y="3820125"/>
            <a:ext cx="596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6D7A8"/>
                </a:solidFill>
                <a:latin typeface="IBM Plex Sans"/>
                <a:ea typeface="IBM Plex Sans"/>
                <a:cs typeface="IBM Plex Sans"/>
                <a:sym typeface="IBM Plex Sans"/>
              </a:rPr>
              <a:t>Yes, using able to predict with data from 50 days ahead.</a:t>
            </a:r>
            <a:endParaRPr sz="1800">
              <a:solidFill>
                <a:srgbClr val="B6D7A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 txBox="1"/>
          <p:nvPr>
            <p:ph type="title"/>
          </p:nvPr>
        </p:nvSpPr>
        <p:spPr>
          <a:xfrm>
            <a:off x="914575" y="495875"/>
            <a:ext cx="39090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Data-Driven Insights</a:t>
            </a:r>
            <a:endParaRPr/>
          </a:p>
        </p:txBody>
      </p:sp>
      <p:sp>
        <p:nvSpPr>
          <p:cNvPr id="433" name="Google Shape;433;p44"/>
          <p:cNvSpPr txBox="1"/>
          <p:nvPr>
            <p:ph idx="12" type="sldNum"/>
          </p:nvPr>
        </p:nvSpPr>
        <p:spPr>
          <a:xfrm>
            <a:off x="8694775" y="4749850"/>
            <a:ext cx="449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44"/>
          <p:cNvSpPr txBox="1"/>
          <p:nvPr>
            <p:ph type="title"/>
          </p:nvPr>
        </p:nvSpPr>
        <p:spPr>
          <a:xfrm>
            <a:off x="5942900" y="495875"/>
            <a:ext cx="28965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Recommendation</a:t>
            </a:r>
            <a:r>
              <a:rPr lang="en">
                <a:solidFill>
                  <a:srgbClr val="93C47D"/>
                </a:solidFill>
              </a:rPr>
              <a:t>s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435" name="Google Shape;435;p44"/>
          <p:cNvSpPr txBox="1"/>
          <p:nvPr>
            <p:ph idx="1" type="body"/>
          </p:nvPr>
        </p:nvSpPr>
        <p:spPr>
          <a:xfrm>
            <a:off x="5675725" y="1406150"/>
            <a:ext cx="3236100" cy="11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3C47D"/>
                </a:solidFill>
                <a:latin typeface="IBM Plex Sans"/>
                <a:ea typeface="IBM Plex Sans"/>
                <a:cs typeface="IBM Plex Sans"/>
                <a:sym typeface="IBM Plex Sans"/>
              </a:rPr>
              <a:t>Holiday Spike:</a:t>
            </a:r>
            <a:endParaRPr sz="1500">
              <a:solidFill>
                <a:srgbClr val="93C47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93C47D"/>
              </a:buClr>
              <a:buSzPts val="1500"/>
              <a:buFont typeface="IBM Plex Sans"/>
              <a:buAutoNum type="arabicPeriod"/>
            </a:pPr>
            <a:r>
              <a:rPr lang="en" sz="1500">
                <a:solidFill>
                  <a:srgbClr val="93C47D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Prophet’s Birthday (1 &amp; 2 Dec)</a:t>
            </a:r>
            <a:endParaRPr sz="1500">
              <a:solidFill>
                <a:srgbClr val="93C47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500"/>
              <a:buFont typeface="IBM Plex Sans"/>
              <a:buAutoNum type="arabicPeriod"/>
            </a:pPr>
            <a:r>
              <a:rPr lang="en" sz="1500">
                <a:solidFill>
                  <a:srgbClr val="93C47D"/>
                </a:solidFill>
                <a:latin typeface="IBM Plex Sans"/>
                <a:ea typeface="IBM Plex Sans"/>
                <a:cs typeface="IBM Plex Sans"/>
                <a:sym typeface="IBM Plex Sans"/>
              </a:rPr>
              <a:t>Green March Day (6 Nov)</a:t>
            </a:r>
            <a:endParaRPr sz="1500">
              <a:solidFill>
                <a:srgbClr val="93C47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3C47D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36" name="Google Shape;436;p44"/>
          <p:cNvPicPr preferRelativeResize="0"/>
          <p:nvPr/>
        </p:nvPicPr>
        <p:blipFill rotWithShape="1">
          <a:blip r:embed="rId3">
            <a:alphaModFix/>
          </a:blip>
          <a:srcRect b="0" l="0" r="38340" t="0"/>
          <a:stretch/>
        </p:blipFill>
        <p:spPr>
          <a:xfrm>
            <a:off x="256100" y="1533438"/>
            <a:ext cx="5120824" cy="2745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4"/>
          <p:cNvSpPr txBox="1"/>
          <p:nvPr>
            <p:ph idx="1" type="body"/>
          </p:nvPr>
        </p:nvSpPr>
        <p:spPr>
          <a:xfrm>
            <a:off x="5675725" y="2971750"/>
            <a:ext cx="3236100" cy="147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latin typeface="IBM Plex Sans"/>
                <a:ea typeface="IBM Plex Sans"/>
                <a:cs typeface="IBM Plex Sans"/>
                <a:sym typeface="IBM Plex Sans"/>
              </a:rPr>
              <a:t>Holidays in next 50 days:</a:t>
            </a:r>
            <a:endParaRPr sz="1600">
              <a:solidFill>
                <a:srgbClr val="93C47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latin typeface="IBM Plex Sans"/>
                <a:ea typeface="IBM Plex Sans"/>
                <a:cs typeface="IBM Plex Sans"/>
                <a:sym typeface="IBM Plex Sans"/>
              </a:rPr>
              <a:t>-&gt; anticipate potential spike</a:t>
            </a:r>
            <a:endParaRPr sz="1600">
              <a:solidFill>
                <a:srgbClr val="93C47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latin typeface="IBM Plex Sans"/>
                <a:ea typeface="IBM Plex Sans"/>
                <a:cs typeface="IBM Plex Sans"/>
                <a:sym typeface="IBM Plex Sans"/>
              </a:rPr>
              <a:t>-&gt; increase energy production </a:t>
            </a:r>
            <a:br>
              <a:rPr lang="en" sz="1600">
                <a:solidFill>
                  <a:srgbClr val="93C47D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600">
                <a:solidFill>
                  <a:srgbClr val="93C47D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(according to prediction)</a:t>
            </a:r>
            <a:endParaRPr sz="1600">
              <a:solidFill>
                <a:srgbClr val="93C47D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5"/>
          <p:cNvSpPr txBox="1"/>
          <p:nvPr>
            <p:ph idx="4294967295" type="body"/>
          </p:nvPr>
        </p:nvSpPr>
        <p:spPr>
          <a:xfrm>
            <a:off x="2478750" y="1732500"/>
            <a:ext cx="4186500" cy="187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The End</a:t>
            </a:r>
            <a:endParaRPr b="1" sz="40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 for your kind attention</a:t>
            </a:r>
            <a:endParaRPr sz="19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idx="4294967295" type="body"/>
          </p:nvPr>
        </p:nvSpPr>
        <p:spPr>
          <a:xfrm>
            <a:off x="2746950" y="1943975"/>
            <a:ext cx="3650100" cy="170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</a:t>
            </a:r>
            <a:endParaRPr b="1" sz="36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and</a:t>
            </a:r>
            <a:endParaRPr b="1" sz="36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Motivation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4188600" y="771000"/>
            <a:ext cx="766800" cy="7668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6AA84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1</a:t>
            </a:r>
            <a:endParaRPr sz="3200">
              <a:solidFill>
                <a:srgbClr val="6AA84F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2"/>
          <p:cNvSpPr txBox="1"/>
          <p:nvPr>
            <p:ph type="title"/>
          </p:nvPr>
        </p:nvSpPr>
        <p:spPr>
          <a:xfrm>
            <a:off x="1589425" y="485225"/>
            <a:ext cx="48846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Dataset</a:t>
            </a:r>
            <a:endParaRPr sz="2400"/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925" y="2253275"/>
            <a:ext cx="2779400" cy="15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/>
          <p:nvPr/>
        </p:nvSpPr>
        <p:spPr>
          <a:xfrm flipH="1" rot="8100000">
            <a:off x="3979326" y="2977987"/>
            <a:ext cx="765372" cy="765372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3584075" y="1768775"/>
            <a:ext cx="14460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Time Series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2681425" y="3632475"/>
            <a:ext cx="3361200" cy="10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Dataset:</a:t>
            </a:r>
            <a:r>
              <a:rPr lang="en" sz="18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br>
              <a:rPr lang="en" sz="18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8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Tet</a:t>
            </a:r>
            <a:r>
              <a:rPr lang="en" sz="18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en" sz="18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an City </a:t>
            </a:r>
            <a:endParaRPr sz="18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power consumption 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218" name="Google Shape;218;p22"/>
          <p:cNvSpPr/>
          <p:nvPr/>
        </p:nvSpPr>
        <p:spPr>
          <a:xfrm flipH="1" rot="-2700000">
            <a:off x="3860451" y="2189062"/>
            <a:ext cx="765372" cy="765372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75" y="2585000"/>
            <a:ext cx="2678150" cy="8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3"/>
          <p:cNvSpPr txBox="1"/>
          <p:nvPr>
            <p:ph type="title"/>
          </p:nvPr>
        </p:nvSpPr>
        <p:spPr>
          <a:xfrm>
            <a:off x="1589425" y="485225"/>
            <a:ext cx="48846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Motivation</a:t>
            </a:r>
            <a:endParaRPr sz="2400"/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1589425" y="1716600"/>
            <a:ext cx="5056800" cy="123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Background of Tétouan City</a:t>
            </a:r>
            <a:r>
              <a:rPr lang="en"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r>
              <a:rPr lang="en" sz="16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6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IBM Plex Sans"/>
              <a:buChar char="○"/>
            </a:pPr>
            <a:r>
              <a:rPr lang="en" sz="20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Reliance on imported energy</a:t>
            </a:r>
            <a:endParaRPr sz="20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IBM Plex Sans"/>
              <a:buChar char="○"/>
            </a:pPr>
            <a:r>
              <a:rPr lang="en" sz="20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Increasing population size</a:t>
            </a:r>
            <a:endParaRPr sz="20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1589425" y="3017750"/>
            <a:ext cx="5056800" cy="16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Importance of energy consumption forecast:</a:t>
            </a:r>
            <a:r>
              <a:rPr lang="en" sz="16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6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IBM Plex Sans"/>
              <a:buChar char="○"/>
            </a:pPr>
            <a:r>
              <a:rPr lang="en" sz="20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Reduce production costs</a:t>
            </a:r>
            <a:endParaRPr sz="20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IBM Plex Sans"/>
              <a:buChar char="○"/>
            </a:pPr>
            <a:r>
              <a:rPr lang="en" sz="20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Avoid power shortages</a:t>
            </a:r>
            <a:endParaRPr sz="20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IBM Plex Sans"/>
              <a:buChar char="○"/>
            </a:pPr>
            <a:r>
              <a:rPr lang="en" sz="20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Ensure energy demands are met</a:t>
            </a:r>
            <a:endParaRPr sz="20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4"/>
          <p:cNvSpPr txBox="1"/>
          <p:nvPr>
            <p:ph type="title"/>
          </p:nvPr>
        </p:nvSpPr>
        <p:spPr>
          <a:xfrm>
            <a:off x="1589425" y="485225"/>
            <a:ext cx="48846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Motivation</a:t>
            </a:r>
            <a:endParaRPr sz="2400"/>
          </a:p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1072525" y="1624975"/>
            <a:ext cx="6536100" cy="277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Problem Definitions:</a:t>
            </a:r>
            <a:endParaRPr sz="16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IBM Plex Sans"/>
              <a:buAutoNum type="arabicPeriod"/>
            </a:pPr>
            <a:r>
              <a:rPr lang="en" sz="20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Which of the models implemented will be better at predicting the energy </a:t>
            </a:r>
            <a:r>
              <a:rPr lang="en" sz="20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consumption</a:t>
            </a:r>
            <a:r>
              <a:rPr lang="en" sz="20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?</a:t>
            </a:r>
            <a:endParaRPr sz="20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IBM Plex Sans"/>
              <a:buAutoNum type="arabicPeriod"/>
            </a:pPr>
            <a:r>
              <a:rPr lang="en" sz="20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Are we able to predict the energy consumption based on a given week?</a:t>
            </a:r>
            <a:endParaRPr sz="20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1537700" y="2690900"/>
            <a:ext cx="5856300" cy="43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  <a:latin typeface="IBM Plex Sans"/>
                <a:ea typeface="IBM Plex Sans"/>
                <a:cs typeface="IBM Plex Sans"/>
                <a:sym typeface="IBM Plex Sans"/>
              </a:rPr>
              <a:t>XGBoost, LSTM and Random Forest</a:t>
            </a:r>
            <a:endParaRPr sz="2000">
              <a:solidFill>
                <a:srgbClr val="38761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1589425" y="4108350"/>
            <a:ext cx="5856300" cy="43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8761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7" name="Google Shape;237;p24"/>
          <p:cNvSpPr txBox="1"/>
          <p:nvPr>
            <p:ph idx="1" type="body"/>
          </p:nvPr>
        </p:nvSpPr>
        <p:spPr>
          <a:xfrm>
            <a:off x="1537700" y="3922075"/>
            <a:ext cx="5856300" cy="43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Accuracy metrics: RMSE and MAPE</a:t>
            </a:r>
            <a:endParaRPr sz="2000">
              <a:solidFill>
                <a:srgbClr val="38761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idx="4294967295" type="body"/>
          </p:nvPr>
        </p:nvSpPr>
        <p:spPr>
          <a:xfrm>
            <a:off x="2746950" y="1943975"/>
            <a:ext cx="3650100" cy="170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Exploratory Data </a:t>
            </a:r>
            <a:endParaRPr b="1" sz="36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Analysis</a:t>
            </a:r>
            <a:endParaRPr b="1" sz="36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4188600" y="771000"/>
            <a:ext cx="766800" cy="7668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6AA84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2</a:t>
            </a:r>
            <a:endParaRPr sz="3200">
              <a:solidFill>
                <a:srgbClr val="6AA84F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1589425" y="485225"/>
            <a:ext cx="48846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Visualisation of dataset</a:t>
            </a:r>
            <a:endParaRPr sz="2400"/>
          </a:p>
        </p:txBody>
      </p:sp>
      <p:pic>
        <p:nvPicPr>
          <p:cNvPr id="249" name="Google Shape;249;p26"/>
          <p:cNvPicPr preferRelativeResize="0"/>
          <p:nvPr/>
        </p:nvPicPr>
        <p:blipFill rotWithShape="1">
          <a:blip r:embed="rId3">
            <a:alphaModFix/>
          </a:blip>
          <a:srcRect b="0" l="0" r="0" t="9966"/>
          <a:stretch/>
        </p:blipFill>
        <p:spPr>
          <a:xfrm>
            <a:off x="152400" y="1691050"/>
            <a:ext cx="8656751" cy="276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/>
          <p:nvPr/>
        </p:nvSpPr>
        <p:spPr>
          <a:xfrm>
            <a:off x="4907550" y="1732450"/>
            <a:ext cx="3870600" cy="2484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1589425" y="485225"/>
            <a:ext cx="48846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Visualisation of dataset</a:t>
            </a:r>
            <a:endParaRPr sz="2400"/>
          </a:p>
        </p:txBody>
      </p:sp>
      <p:sp>
        <p:nvSpPr>
          <p:cNvPr id="256" name="Google Shape;256;p27"/>
          <p:cNvSpPr/>
          <p:nvPr/>
        </p:nvSpPr>
        <p:spPr>
          <a:xfrm>
            <a:off x="1756650" y="1772000"/>
            <a:ext cx="5630700" cy="22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(insert plot for entire dataset, </a:t>
            </a:r>
            <a:br>
              <a:rPr lang="en"/>
            </a:br>
            <a:r>
              <a:rPr lang="en"/>
              <a:t>total power consumption vs datetime)</a:t>
            </a:r>
            <a:endParaRPr/>
          </a:p>
        </p:txBody>
      </p:sp>
      <p:pic>
        <p:nvPicPr>
          <p:cNvPr id="257" name="Google Shape;257;p27"/>
          <p:cNvPicPr preferRelativeResize="0"/>
          <p:nvPr/>
        </p:nvPicPr>
        <p:blipFill rotWithShape="1">
          <a:blip r:embed="rId3">
            <a:alphaModFix/>
          </a:blip>
          <a:srcRect b="0" l="0" r="2056" t="0"/>
          <a:stretch/>
        </p:blipFill>
        <p:spPr>
          <a:xfrm>
            <a:off x="454125" y="1566850"/>
            <a:ext cx="8406773" cy="29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/>
          <p:nvPr/>
        </p:nvSpPr>
        <p:spPr>
          <a:xfrm>
            <a:off x="4731600" y="1772000"/>
            <a:ext cx="1821300" cy="25788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urrey template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