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6" r:id="rId6"/>
    <p:sldId id="270" r:id="rId7"/>
    <p:sldId id="264" r:id="rId8"/>
    <p:sldId id="319" r:id="rId9"/>
    <p:sldId id="321" r:id="rId10"/>
    <p:sldId id="271" r:id="rId11"/>
    <p:sldId id="266" r:id="rId12"/>
    <p:sldId id="272" r:id="rId13"/>
    <p:sldId id="262" r:id="rId14"/>
    <p:sldId id="265" r:id="rId15"/>
    <p:sldId id="268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290" r:id="rId33"/>
    <p:sldId id="301" r:id="rId34"/>
    <p:sldId id="303" r:id="rId35"/>
    <p:sldId id="304" r:id="rId36"/>
    <p:sldId id="305" r:id="rId37"/>
    <p:sldId id="263" r:id="rId38"/>
    <p:sldId id="257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>
        <p:scale>
          <a:sx n="60" d="100"/>
          <a:sy n="60" d="100"/>
        </p:scale>
        <p:origin x="133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A258-0CA1-4FD1-A82B-40F414A3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2EE3F-D915-4455-A326-678F5BE7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06807-E4F0-4B3F-952E-3443149A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8380E-5AB4-4BEA-8DB8-AB53556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DAD99-0135-488B-91F6-0EEBE90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  <p:pic>
        <p:nvPicPr>
          <p:cNvPr id="19" name="Imagem 18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F58D8D56-4E10-459C-9EF7-5A898D5E16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4" t="54689" r="35259" b="8417"/>
          <a:stretch/>
        </p:blipFill>
        <p:spPr>
          <a:xfrm rot="16200000" flipV="1">
            <a:off x="-1450611" y="1460202"/>
            <a:ext cx="4316563" cy="1396157"/>
          </a:xfrm>
          <a:prstGeom prst="rect">
            <a:avLst/>
          </a:prstGeom>
        </p:spPr>
      </p:pic>
      <p:pic>
        <p:nvPicPr>
          <p:cNvPr id="20" name="Imagem 19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7E127648-B61C-4324-90E4-C03CD3F0A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54689" r="43166" b="8417"/>
          <a:stretch/>
        </p:blipFill>
        <p:spPr>
          <a:xfrm rot="16200000" flipH="1">
            <a:off x="-848013" y="4604237"/>
            <a:ext cx="3111370" cy="1396157"/>
          </a:xfrm>
          <a:prstGeom prst="rect">
            <a:avLst/>
          </a:prstGeom>
        </p:spPr>
      </p:pic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513BED6-172B-4C27-A782-C5B1A376E0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" y="115464"/>
            <a:ext cx="1351185" cy="9114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8F9D3F5-1873-4B6A-B52D-CF7F3D0DB5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2588" y="2580395"/>
            <a:ext cx="1415489" cy="56048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3" name="Imagem 22" descr="Uma imagem contendo luz, computador, grande, placar&#10;&#10;Descrição gerada automaticamente">
            <a:extLst>
              <a:ext uri="{FF2B5EF4-FFF2-40B4-BE49-F238E27FC236}">
                <a16:creationId xmlns:a16="http://schemas.microsoft.com/office/drawing/2014/main" id="{18E957FF-FD88-4ADC-BAAE-C0A4E70CD2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2" y="3926648"/>
            <a:ext cx="1263830" cy="54729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4" name="Imagem 23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6BFD1013-78C1-47E5-93D6-BC2BAEDB608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233"/>
            <a:ext cx="1292768" cy="9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DA38B-04F6-4761-AFC2-0384AA05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5530D9-5623-438D-A096-D7B06592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47FB9-F711-4972-984D-8926C120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B51112-C5CE-4C6F-ADD7-D6FE0D0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65909-27EE-4208-ACFC-A3D11669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7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03397C-F2C2-43C0-9F4F-B000A558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E2E9A-0EE4-4A9C-B07D-B0A91CFC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7D394-0F82-4F57-9014-572517D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D217D-4575-4251-99D4-52D431F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4F8E7-E125-4715-A235-71ADE3B0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D3934-3062-4EDF-907E-F707F45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265" y="-1"/>
            <a:ext cx="9797144" cy="1325563"/>
          </a:xfrm>
        </p:spPr>
        <p:txBody>
          <a:bodyPr/>
          <a:lstStyle>
            <a:lvl1pPr>
              <a:defRPr>
                <a:latin typeface="Limerick-Serial" pitchFamily="2" charset="0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9AB89-0950-4A57-B961-D0389C4D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656" y="1825625"/>
            <a:ext cx="9797143" cy="4351338"/>
          </a:xfrm>
        </p:spPr>
        <p:txBody>
          <a:bodyPr/>
          <a:lstStyle>
            <a:lvl1pPr>
              <a:defRPr>
                <a:latin typeface="Limerick-Serial" pitchFamily="2" charset="0"/>
              </a:defRPr>
            </a:lvl1pPr>
            <a:lvl2pPr>
              <a:defRPr>
                <a:latin typeface="Limerick-Serial" pitchFamily="2" charset="0"/>
              </a:defRPr>
            </a:lvl2pPr>
            <a:lvl3pPr>
              <a:defRPr>
                <a:latin typeface="Limerick-Serial" pitchFamily="2" charset="0"/>
              </a:defRPr>
            </a:lvl3pPr>
            <a:lvl4pPr>
              <a:defRPr>
                <a:latin typeface="Limerick-Serial" pitchFamily="2" charset="0"/>
              </a:defRPr>
            </a:lvl4pPr>
            <a:lvl5pPr>
              <a:defRPr>
                <a:latin typeface="Limerick-Serial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04AD3-E0E8-4E27-8A04-0EB6ACCB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C4BD6-6E80-4F90-A5B3-3D37F0A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5C652-C16A-417B-8316-CEBB5BD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  <p:pic>
        <p:nvPicPr>
          <p:cNvPr id="26" name="Imagem 25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4F9075EF-B209-4716-BC2E-C5757ADF6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4" t="54689" r="35259" b="8417"/>
          <a:stretch/>
        </p:blipFill>
        <p:spPr>
          <a:xfrm rot="16200000" flipV="1">
            <a:off x="-1450611" y="1460202"/>
            <a:ext cx="4316563" cy="1396157"/>
          </a:xfrm>
          <a:prstGeom prst="rect">
            <a:avLst/>
          </a:prstGeom>
        </p:spPr>
      </p:pic>
      <p:pic>
        <p:nvPicPr>
          <p:cNvPr id="27" name="Imagem 26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E288FC9D-F104-46F4-9971-DD84AD466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54689" r="43166" b="8417"/>
          <a:stretch/>
        </p:blipFill>
        <p:spPr>
          <a:xfrm rot="16200000" flipH="1">
            <a:off x="-848013" y="4604237"/>
            <a:ext cx="3111370" cy="1396157"/>
          </a:xfrm>
          <a:prstGeom prst="rect">
            <a:avLst/>
          </a:prstGeom>
        </p:spPr>
      </p:pic>
      <p:pic>
        <p:nvPicPr>
          <p:cNvPr id="28" name="Imagem 2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71CA6E47-5E20-42EB-B346-4DC6108083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" y="115464"/>
            <a:ext cx="1351185" cy="91147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B95AA84-D525-4417-A9D9-894D9B18DD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2588" y="2580395"/>
            <a:ext cx="1415489" cy="56048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0" name="Imagem 29" descr="Uma imagem contendo luz, computador, grande, placar&#10;&#10;Descrição gerada automaticamente">
            <a:extLst>
              <a:ext uri="{FF2B5EF4-FFF2-40B4-BE49-F238E27FC236}">
                <a16:creationId xmlns:a16="http://schemas.microsoft.com/office/drawing/2014/main" id="{20B09BFC-A6F4-4F1E-8278-AFEE86F196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2" y="3926648"/>
            <a:ext cx="1263830" cy="54729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1" name="Imagem 30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8BF11F55-EC39-4586-8928-B09E0A22701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233"/>
            <a:ext cx="1292768" cy="9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0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9F29-301F-46CF-898D-BEA29F57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823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F3A54-39E8-4A01-859E-B33B7205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3C46F-5CBF-4CC7-A101-ED7E12D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54F20-22B3-4FEC-A461-99E3FB7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EE1DE-9C4D-4938-9ABC-FB802B42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  <p:pic>
        <p:nvPicPr>
          <p:cNvPr id="19" name="Imagem 18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E576C72B-E0F2-4C85-A48A-A8412A517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4" t="54689" r="35259" b="8417"/>
          <a:stretch/>
        </p:blipFill>
        <p:spPr>
          <a:xfrm rot="16200000" flipV="1">
            <a:off x="-1450611" y="1460202"/>
            <a:ext cx="4316563" cy="1396157"/>
          </a:xfrm>
          <a:prstGeom prst="rect">
            <a:avLst/>
          </a:prstGeom>
        </p:spPr>
      </p:pic>
      <p:pic>
        <p:nvPicPr>
          <p:cNvPr id="20" name="Imagem 19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0C559744-B6D4-493F-8780-F228D29CF8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54689" r="43166" b="8417"/>
          <a:stretch/>
        </p:blipFill>
        <p:spPr>
          <a:xfrm rot="16200000" flipH="1">
            <a:off x="-848013" y="4604237"/>
            <a:ext cx="3111370" cy="1396157"/>
          </a:xfrm>
          <a:prstGeom prst="rect">
            <a:avLst/>
          </a:prstGeom>
        </p:spPr>
      </p:pic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97AF101-079B-4C8A-A98C-9498B40504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" y="115464"/>
            <a:ext cx="1351185" cy="9114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B3FD5C0-AEB1-427F-81F8-C4D61AFFBF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2588" y="2580395"/>
            <a:ext cx="1415489" cy="56048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3" name="Imagem 22" descr="Uma imagem contendo luz, computador, grande, placar&#10;&#10;Descrição gerada automaticamente">
            <a:extLst>
              <a:ext uri="{FF2B5EF4-FFF2-40B4-BE49-F238E27FC236}">
                <a16:creationId xmlns:a16="http://schemas.microsoft.com/office/drawing/2014/main" id="{69842362-5507-4ED9-A946-4C8D20D697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2" y="3926648"/>
            <a:ext cx="1263830" cy="54729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4" name="Imagem 23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C0935C45-6F06-414F-A857-512B0CFD9CD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233"/>
            <a:ext cx="1292768" cy="9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68F1-9CB9-4525-B848-497CB55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12802-BF28-4562-A6B8-87DE358C1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126FE-0A9A-42C3-9667-6046154B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997B6-E049-44F2-8D92-BE6AE35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5CC3B1-6903-4ABE-B655-E7FB2CD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FA124-DF7D-42B9-8736-581186FC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2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E957A-B30F-4F17-BE64-2725405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96AB7-051D-4EC6-8CB6-7437C71F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02C14-19E5-4831-959E-8AC7E7E65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08BEF0-6CBA-4856-A22D-BDCB0043C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02BDBD-CCFD-41F7-957D-544A3441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17A089-295C-4CDC-8116-125ACAEA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CC62D-3B90-462A-BF42-63806C05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DD93F4-25F1-4670-9100-E8D64950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9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B6E59-AFA9-45C1-8CB9-24782008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3D5086-8C7D-4180-8DD1-790685F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284FE6-AC43-4CA8-9608-B58D7CD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A6A72A-8387-4234-BA1C-9122A2B4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021A52-C0CB-41C0-935C-3F1CD802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9E4793-CE28-4C5E-9969-95541C3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5ECF05-0001-410E-858B-2F77985B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6A5CA195-4517-4996-B5A8-30C4DCA6B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4" t="54689" r="35259" b="8417"/>
          <a:stretch/>
        </p:blipFill>
        <p:spPr>
          <a:xfrm rot="16200000" flipV="1">
            <a:off x="-1450611" y="1460202"/>
            <a:ext cx="4316563" cy="1396157"/>
          </a:xfrm>
          <a:prstGeom prst="rect">
            <a:avLst/>
          </a:prstGeom>
        </p:spPr>
      </p:pic>
      <p:pic>
        <p:nvPicPr>
          <p:cNvPr id="12" name="Imagem 11" descr="Uma imagem contendo invertebrado, luz, noite, aceso&#10;&#10;Descrição gerada automaticamente">
            <a:extLst>
              <a:ext uri="{FF2B5EF4-FFF2-40B4-BE49-F238E27FC236}">
                <a16:creationId xmlns:a16="http://schemas.microsoft.com/office/drawing/2014/main" id="{905E6ECB-F8E0-4D1C-B9C0-F479E51B6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9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54689" r="43166" b="8417"/>
          <a:stretch/>
        </p:blipFill>
        <p:spPr>
          <a:xfrm rot="16200000" flipH="1">
            <a:off x="-848013" y="4604237"/>
            <a:ext cx="3111370" cy="1396157"/>
          </a:xfrm>
          <a:prstGeom prst="rect">
            <a:avLst/>
          </a:prstGeom>
        </p:spPr>
      </p:pic>
      <p:pic>
        <p:nvPicPr>
          <p:cNvPr id="13" name="Imagem 1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2791183-6185-420F-AE8E-DAFF902197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" y="115464"/>
            <a:ext cx="1351185" cy="9114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93D7CE-3B55-4563-AF1D-DB325ECFE1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2588" y="2580395"/>
            <a:ext cx="1415489" cy="56048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5" name="Imagem 14" descr="Uma imagem contendo luz, computador, grande, placar&#10;&#10;Descrição gerada automaticamente">
            <a:extLst>
              <a:ext uri="{FF2B5EF4-FFF2-40B4-BE49-F238E27FC236}">
                <a16:creationId xmlns:a16="http://schemas.microsoft.com/office/drawing/2014/main" id="{855EAC30-C306-4524-9F8A-42FA207669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2" y="3926648"/>
            <a:ext cx="1263830" cy="54729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Imagem 15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7B321160-42D7-4D32-B187-F1AA2E9E0A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233"/>
            <a:ext cx="1292768" cy="9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7F8D-D0D7-4F58-8E5A-695E649D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94F32-52EE-46E1-B0AC-9AA3836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9AFED7-5601-429D-95A8-0B7EDDD6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2B3979-E7B3-475D-941C-D30CFBBC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D90CA0-C347-4FBA-9D6F-BD040E19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9FC739-7FDF-4B99-8662-ED05C73C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E043-CDE6-4A82-B977-4C130DC3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968192-FE05-44F3-A152-EE68654AF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70CFEC-40D8-400C-837C-99EA021D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D01BB-293C-46B1-A47A-4887AED3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79642-346F-4570-A6A8-2ADCD6FE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3C6DB9-7CA6-4605-98C0-EBF3F09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835566-9A3F-40CA-ADD4-D1AF7289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B750E-4D72-4C3B-8B15-59CAAAEE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1E6A5-BF1A-46FF-A3B6-1F555A011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E958-4E0D-4736-BA48-79082909FBF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7A2EB-A980-4506-A9CA-14ED974D5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FD87B-74AD-4793-9A9B-F72862892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02E4-0107-4343-8B3C-973BE78ED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5.wdp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5.wdp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jpg"/><Relationship Id="rId4" Type="http://schemas.openxmlformats.org/officeDocument/2006/relationships/image" Target="../media/image8.png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5.wdp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8.jpe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5.wdp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9.jpg"/><Relationship Id="rId4" Type="http://schemas.openxmlformats.org/officeDocument/2006/relationships/image" Target="../media/image8.png"/><Relationship Id="rId9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5.wdp"/><Relationship Id="rId7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1.jp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5.wdp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5.wdp"/><Relationship Id="rId7" Type="http://schemas.openxmlformats.org/officeDocument/2006/relationships/image" Target="../media/image14.jpg"/><Relationship Id="rId12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5.png"/><Relationship Id="rId5" Type="http://schemas.openxmlformats.org/officeDocument/2006/relationships/image" Target="../media/image12.jpg"/><Relationship Id="rId10" Type="http://schemas.openxmlformats.org/officeDocument/2006/relationships/image" Target="../media/image19.jp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7D182C36-6D8C-48D2-95BC-6B5B52DB228B}"/>
              </a:ext>
            </a:extLst>
          </p:cNvPr>
          <p:cNvSpPr/>
          <p:nvPr/>
        </p:nvSpPr>
        <p:spPr>
          <a:xfrm>
            <a:off x="9560688" y="1203767"/>
            <a:ext cx="333882" cy="949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B283888-E0D7-4229-AFF0-33AAA3F04BAF}"/>
              </a:ext>
            </a:extLst>
          </p:cNvPr>
          <p:cNvSpPr txBox="1"/>
          <p:nvPr/>
        </p:nvSpPr>
        <p:spPr>
          <a:xfrm>
            <a:off x="2905721" y="2008194"/>
            <a:ext cx="74094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DEEP LEARNING: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UM TUTORIAL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(1)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789238-0285-4B49-A938-0D2291752ABE}"/>
              </a:ext>
            </a:extLst>
          </p:cNvPr>
          <p:cNvSpPr txBox="1"/>
          <p:nvPr/>
        </p:nvSpPr>
        <p:spPr>
          <a:xfrm>
            <a:off x="5912143" y="5888803"/>
            <a:ext cx="5953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</a:rPr>
              <a:t>Prof. Dr. Rhycardo Monteiro</a:t>
            </a:r>
          </a:p>
        </p:txBody>
      </p:sp>
    </p:spTree>
    <p:extLst>
      <p:ext uri="{BB962C8B-B14F-4D97-AF65-F5344CB8AC3E}">
        <p14:creationId xmlns:p14="http://schemas.microsoft.com/office/powerpoint/2010/main" val="173910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7" y="4576"/>
            <a:ext cx="9497173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reinamento</a:t>
            </a:r>
            <a:endParaRPr lang="pt-BR" dirty="0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5664759" y="458806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6509914" y="460305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930567" y="459289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01" r="-10587"/>
          <a:stretch/>
        </p:blipFill>
        <p:spPr>
          <a:xfrm>
            <a:off x="5450330" y="1902424"/>
            <a:ext cx="758403" cy="670722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33932" r="27479"/>
          <a:stretch/>
        </p:blipFill>
        <p:spPr>
          <a:xfrm>
            <a:off x="6244336" y="1502230"/>
            <a:ext cx="534455" cy="105328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53173" y="1700316"/>
            <a:ext cx="144952" cy="890287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28BA7F-49B0-43C1-AE40-B0992D07CA8F}"/>
              </a:ext>
            </a:extLst>
          </p:cNvPr>
          <p:cNvSpPr txBox="1"/>
          <p:nvPr/>
        </p:nvSpPr>
        <p:spPr>
          <a:xfrm>
            <a:off x="413146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A4E06D-8F22-4C55-A87D-43FD3ABC5176}"/>
              </a:ext>
            </a:extLst>
          </p:cNvPr>
          <p:cNvSpPr txBox="1"/>
          <p:nvPr/>
        </p:nvSpPr>
        <p:spPr>
          <a:xfrm>
            <a:off x="699153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pic>
        <p:nvPicPr>
          <p:cNvPr id="59" name="Imagem 58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5EC6B5FB-B533-4936-80A2-723151CEB1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1798502"/>
            <a:ext cx="585761" cy="39189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1650EF62-8A81-4313-B0AB-B4868AA2E88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454748" y="1700316"/>
            <a:ext cx="144952" cy="890287"/>
          </a:xfrm>
          <a:prstGeom prst="rect">
            <a:avLst/>
          </a:prstGeom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1E87F1D1-DFAA-4310-AAEE-52D512C0416E}"/>
              </a:ext>
            </a:extLst>
          </p:cNvPr>
          <p:cNvSpPr/>
          <p:nvPr/>
        </p:nvSpPr>
        <p:spPr>
          <a:xfrm>
            <a:off x="6107384" y="4614700"/>
            <a:ext cx="176086" cy="71385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garrafa, contêiner&#10;&#10;Descrição gerada automaticamente">
            <a:extLst>
              <a:ext uri="{FF2B5EF4-FFF2-40B4-BE49-F238E27FC236}">
                <a16:creationId xmlns:a16="http://schemas.microsoft.com/office/drawing/2014/main" id="{1D752632-BE77-45ED-B846-7A046CD1D1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55" y="1404359"/>
            <a:ext cx="682921" cy="12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5" y="4576"/>
            <a:ext cx="9758431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reinamento</a:t>
            </a:r>
            <a:endParaRPr lang="pt-BR" dirty="0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871" r="-10587"/>
          <a:stretch/>
        </p:blipFill>
        <p:spPr>
          <a:xfrm>
            <a:off x="5450330" y="2226168"/>
            <a:ext cx="758403" cy="346978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33932" r="27479"/>
          <a:stretch/>
        </p:blipFill>
        <p:spPr>
          <a:xfrm>
            <a:off x="6244336" y="1502230"/>
            <a:ext cx="534455" cy="105328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53173" y="1700316"/>
            <a:ext cx="144952" cy="890287"/>
          </a:xfrm>
          <a:prstGeom prst="rect">
            <a:avLst/>
          </a:prstGeom>
        </p:spPr>
      </p:pic>
      <p:pic>
        <p:nvPicPr>
          <p:cNvPr id="4" name="Imagem 3" descr="Uma imagem contendo garrafa, interior, bebidas&#10;&#10;Descrição gerada automaticamente">
            <a:extLst>
              <a:ext uri="{FF2B5EF4-FFF2-40B4-BE49-F238E27FC236}">
                <a16:creationId xmlns:a16="http://schemas.microsoft.com/office/drawing/2014/main" id="{9C4A17A5-8575-4A21-B858-A171DCF6B50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6" r="34070"/>
          <a:stretch/>
        </p:blipFill>
        <p:spPr>
          <a:xfrm>
            <a:off x="7128963" y="1242095"/>
            <a:ext cx="476533" cy="1411045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28BA7F-49B0-43C1-AE40-B0992D07CA8F}"/>
              </a:ext>
            </a:extLst>
          </p:cNvPr>
          <p:cNvSpPr txBox="1"/>
          <p:nvPr/>
        </p:nvSpPr>
        <p:spPr>
          <a:xfrm>
            <a:off x="413146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A4E06D-8F22-4C55-A87D-43FD3ABC5176}"/>
              </a:ext>
            </a:extLst>
          </p:cNvPr>
          <p:cNvSpPr txBox="1"/>
          <p:nvPr/>
        </p:nvSpPr>
        <p:spPr>
          <a:xfrm>
            <a:off x="699153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0C2B0B0-3BE7-42CD-AFCE-256F4869A8B5}"/>
              </a:ext>
            </a:extLst>
          </p:cNvPr>
          <p:cNvSpPr/>
          <p:nvPr/>
        </p:nvSpPr>
        <p:spPr>
          <a:xfrm>
            <a:off x="5664759" y="4588060"/>
            <a:ext cx="208426" cy="284208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E50646B-BEF3-4E3E-AACA-D6CC2BB17F52}"/>
              </a:ext>
            </a:extLst>
          </p:cNvPr>
          <p:cNvSpPr/>
          <p:nvPr/>
        </p:nvSpPr>
        <p:spPr>
          <a:xfrm>
            <a:off x="6509913" y="4603056"/>
            <a:ext cx="192532" cy="483948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78BB5EA-D408-4CAC-A7E5-979F101C604C}"/>
              </a:ext>
            </a:extLst>
          </p:cNvPr>
          <p:cNvSpPr/>
          <p:nvPr/>
        </p:nvSpPr>
        <p:spPr>
          <a:xfrm>
            <a:off x="6930567" y="4592897"/>
            <a:ext cx="198396" cy="30777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5664759" y="458806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6509914" y="460305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930567" y="459289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4117" r="-10587" b="1"/>
          <a:stretch/>
        </p:blipFill>
        <p:spPr>
          <a:xfrm>
            <a:off x="5450330" y="1392041"/>
            <a:ext cx="758403" cy="745272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53173" y="1700316"/>
            <a:ext cx="144952" cy="890287"/>
          </a:xfrm>
          <a:prstGeom prst="rect">
            <a:avLst/>
          </a:prstGeom>
        </p:spPr>
      </p:pic>
      <p:pic>
        <p:nvPicPr>
          <p:cNvPr id="7" name="Imagem 6" descr="Uma imagem contendo cítrico, metade, fruta, fatiado&#10;&#10;Descrição gerada automaticamente">
            <a:extLst>
              <a:ext uri="{FF2B5EF4-FFF2-40B4-BE49-F238E27FC236}">
                <a16:creationId xmlns:a16="http://schemas.microsoft.com/office/drawing/2014/main" id="{61EA125A-3401-4AAB-B615-1CAD53DD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9" y="1691614"/>
            <a:ext cx="680970" cy="648492"/>
          </a:xfrm>
          <a:prstGeom prst="rect">
            <a:avLst/>
          </a:prstGeom>
        </p:spPr>
      </p:pic>
      <p:pic>
        <p:nvPicPr>
          <p:cNvPr id="47" name="Imagem 46" descr="Uma imagem contendo cítrico, metade, fruta, fatiado&#10;&#10;Descrição gerada automaticamente">
            <a:extLst>
              <a:ext uri="{FF2B5EF4-FFF2-40B4-BE49-F238E27FC236}">
                <a16:creationId xmlns:a16="http://schemas.microsoft.com/office/drawing/2014/main" id="{AC8BE376-E9D7-4C85-8A4F-041A4F5B19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9" y="1887704"/>
            <a:ext cx="680970" cy="64849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AAC9634-F8B3-4D4C-9AE5-660142E67CEC}"/>
              </a:ext>
            </a:extLst>
          </p:cNvPr>
          <p:cNvSpPr/>
          <p:nvPr/>
        </p:nvSpPr>
        <p:spPr>
          <a:xfrm>
            <a:off x="4238459" y="1710130"/>
            <a:ext cx="144952" cy="85520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55" name="Imagem 54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C0CDBCED-026E-4FBA-AF7C-3B5FAC4827E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26357"/>
          <a:stretch/>
        </p:blipFill>
        <p:spPr>
          <a:xfrm>
            <a:off x="6244336" y="1359482"/>
            <a:ext cx="547443" cy="1196036"/>
          </a:xfrm>
          <a:prstGeom prst="rect">
            <a:avLst/>
          </a:prstGeom>
        </p:spPr>
      </p:pic>
      <p:pic>
        <p:nvPicPr>
          <p:cNvPr id="1026" name="Picture 2" descr="Resultado de imagem para LIMONADA">
            <a:extLst>
              <a:ext uri="{FF2B5EF4-FFF2-40B4-BE49-F238E27FC236}">
                <a16:creationId xmlns:a16="http://schemas.microsoft.com/office/drawing/2014/main" id="{1B4C5782-BF76-4111-A63A-53AD85FC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29" y="1046446"/>
            <a:ext cx="1022636" cy="15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6" y="-14631"/>
            <a:ext cx="9355660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reinamento</a:t>
            </a:r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15F4815-6559-491F-88D7-169318831C9B}"/>
              </a:ext>
            </a:extLst>
          </p:cNvPr>
          <p:cNvSpPr txBox="1"/>
          <p:nvPr/>
        </p:nvSpPr>
        <p:spPr>
          <a:xfrm>
            <a:off x="413146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F6D918F-28F1-422F-8DCD-4D9707965D62}"/>
              </a:ext>
            </a:extLst>
          </p:cNvPr>
          <p:cNvSpPr txBox="1"/>
          <p:nvPr/>
        </p:nvSpPr>
        <p:spPr>
          <a:xfrm>
            <a:off x="699153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7282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5" y="6177"/>
            <a:ext cx="9312117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reinamento</a:t>
            </a:r>
            <a:endParaRPr lang="pt-BR" dirty="0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5664759" y="4571097"/>
            <a:ext cx="208426" cy="25171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6509914" y="4603057"/>
            <a:ext cx="192532" cy="384961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095785" y="4592897"/>
            <a:ext cx="197210" cy="15961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30" y="1920054"/>
            <a:ext cx="685800" cy="653092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26357"/>
          <a:stretch/>
        </p:blipFill>
        <p:spPr>
          <a:xfrm>
            <a:off x="6244336" y="1359482"/>
            <a:ext cx="547443" cy="1196036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5886CB4-E398-4AB8-8A10-E13D7DCB0B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477548" y="1682860"/>
            <a:ext cx="144952" cy="890287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53173" y="1700316"/>
            <a:ext cx="144952" cy="89028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2400E14-B3A2-4DC8-926B-C96E36BCD179}"/>
              </a:ext>
            </a:extLst>
          </p:cNvPr>
          <p:cNvSpPr/>
          <p:nvPr/>
        </p:nvSpPr>
        <p:spPr>
          <a:xfrm>
            <a:off x="5450330" y="1912005"/>
            <a:ext cx="685800" cy="676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FAD2D1C-ED20-4EBA-9A23-16B890095AAE}"/>
              </a:ext>
            </a:extLst>
          </p:cNvPr>
          <p:cNvSpPr/>
          <p:nvPr/>
        </p:nvSpPr>
        <p:spPr>
          <a:xfrm>
            <a:off x="4748902" y="2246600"/>
            <a:ext cx="585761" cy="308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bebidas&#10;&#10;Descrição gerada automaticamente">
            <a:extLst>
              <a:ext uri="{FF2B5EF4-FFF2-40B4-BE49-F238E27FC236}">
                <a16:creationId xmlns:a16="http://schemas.microsoft.com/office/drawing/2014/main" id="{6A2E097A-865C-4C91-BA4F-53493456C7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75" y="1251268"/>
            <a:ext cx="547444" cy="1379858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47CD8BC2-545C-4B64-9300-C8738020A753}"/>
              </a:ext>
            </a:extLst>
          </p:cNvPr>
          <p:cNvSpPr txBox="1"/>
          <p:nvPr/>
        </p:nvSpPr>
        <p:spPr>
          <a:xfrm>
            <a:off x="413146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4245529-B5FA-4FBC-A250-7F25731D9CFD}"/>
              </a:ext>
            </a:extLst>
          </p:cNvPr>
          <p:cNvSpPr txBox="1"/>
          <p:nvPr/>
        </p:nvSpPr>
        <p:spPr>
          <a:xfrm>
            <a:off x="699153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DED0CD6-60DB-46E1-99CC-ABA399938E13}"/>
              </a:ext>
            </a:extLst>
          </p:cNvPr>
          <p:cNvSpPr/>
          <p:nvPr/>
        </p:nvSpPr>
        <p:spPr>
          <a:xfrm>
            <a:off x="6932249" y="4609380"/>
            <a:ext cx="197210" cy="15961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8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995" y="40402"/>
            <a:ext cx="7969006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este</a:t>
            </a:r>
            <a:endParaRPr lang="pt-BR" dirty="0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61581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66E49D-B93D-4F98-9373-68FC1FCFB667}"/>
              </a:ext>
            </a:extLst>
          </p:cNvPr>
          <p:cNvSpPr txBox="1"/>
          <p:nvPr/>
        </p:nvSpPr>
        <p:spPr>
          <a:xfrm>
            <a:off x="4131460" y="10774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3E9BFC-D767-496D-872B-B7D2C4B98181}"/>
              </a:ext>
            </a:extLst>
          </p:cNvPr>
          <p:cNvSpPr txBox="1"/>
          <p:nvPr/>
        </p:nvSpPr>
        <p:spPr>
          <a:xfrm>
            <a:off x="6991537" y="10736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84C42C5-877E-4A13-93F1-1D68A534F21E}"/>
              </a:ext>
            </a:extLst>
          </p:cNvPr>
          <p:cNvSpPr/>
          <p:nvPr/>
        </p:nvSpPr>
        <p:spPr>
          <a:xfrm rot="5400000">
            <a:off x="4265662" y="1858783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619F4253-FEAF-4A64-BCBA-05DEEC9D708D}"/>
              </a:ext>
            </a:extLst>
          </p:cNvPr>
          <p:cNvSpPr/>
          <p:nvPr/>
        </p:nvSpPr>
        <p:spPr>
          <a:xfrm rot="5400000">
            <a:off x="4778808" y="1858784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7C46E3C7-F103-4F93-8515-3AAD115B3725}"/>
              </a:ext>
            </a:extLst>
          </p:cNvPr>
          <p:cNvSpPr/>
          <p:nvPr/>
        </p:nvSpPr>
        <p:spPr>
          <a:xfrm rot="5400000">
            <a:off x="5251336" y="1858785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379E81CE-C84C-47C6-96B3-185080419BC6}"/>
              </a:ext>
            </a:extLst>
          </p:cNvPr>
          <p:cNvSpPr/>
          <p:nvPr/>
        </p:nvSpPr>
        <p:spPr>
          <a:xfrm rot="5400000">
            <a:off x="5650643" y="1858786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A2FCAE73-CE05-4A57-B0DA-3030886EE4DA}"/>
              </a:ext>
            </a:extLst>
          </p:cNvPr>
          <p:cNvSpPr/>
          <p:nvPr/>
        </p:nvSpPr>
        <p:spPr>
          <a:xfrm>
            <a:off x="8293048" y="4896767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2C4CFA0-EAF0-4FAE-A412-67B71DD1F9D1}"/>
              </a:ext>
            </a:extLst>
          </p:cNvPr>
          <p:cNvSpPr/>
          <p:nvPr/>
        </p:nvSpPr>
        <p:spPr>
          <a:xfrm>
            <a:off x="5664759" y="458806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2E5895A-E299-42F5-8EC0-07783505A4C4}"/>
              </a:ext>
            </a:extLst>
          </p:cNvPr>
          <p:cNvSpPr/>
          <p:nvPr/>
        </p:nvSpPr>
        <p:spPr>
          <a:xfrm>
            <a:off x="6509914" y="460305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EA9A7F5-0E00-4D7F-BDD4-01FC5FBDB9F5}"/>
              </a:ext>
            </a:extLst>
          </p:cNvPr>
          <p:cNvSpPr/>
          <p:nvPr/>
        </p:nvSpPr>
        <p:spPr>
          <a:xfrm>
            <a:off x="6930567" y="459289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8EF21A-6967-434C-AB9A-1A46ED6E1BB7}"/>
              </a:ext>
            </a:extLst>
          </p:cNvPr>
          <p:cNvSpPr txBox="1"/>
          <p:nvPr/>
        </p:nvSpPr>
        <p:spPr>
          <a:xfrm>
            <a:off x="8249947" y="3464165"/>
            <a:ext cx="154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PESOS JÁ AJUSTADOS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6BD51C0-9002-46E9-BD90-CB9287315DA6}"/>
              </a:ext>
            </a:extLst>
          </p:cNvPr>
          <p:cNvCxnSpPr>
            <a:cxnSpLocks/>
          </p:cNvCxnSpPr>
          <p:nvPr/>
        </p:nvCxnSpPr>
        <p:spPr>
          <a:xfrm flipH="1">
            <a:off x="6574445" y="4058333"/>
            <a:ext cx="1639502" cy="765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1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7" y="4576"/>
            <a:ext cx="7898529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upervisionada: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 err="1"/>
              <a:t>este</a:t>
            </a:r>
            <a:endParaRPr lang="pt-BR" dirty="0"/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5664759" y="458806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6509914" y="460305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930567" y="459289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74890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01" r="-10587"/>
          <a:stretch/>
        </p:blipFill>
        <p:spPr>
          <a:xfrm>
            <a:off x="5450330" y="1902424"/>
            <a:ext cx="758403" cy="670722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33932" r="27479"/>
          <a:stretch/>
        </p:blipFill>
        <p:spPr>
          <a:xfrm>
            <a:off x="6244336" y="1502230"/>
            <a:ext cx="534455" cy="105328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53173" y="1700316"/>
            <a:ext cx="144952" cy="890287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28BA7F-49B0-43C1-AE40-B0992D07CA8F}"/>
              </a:ext>
            </a:extLst>
          </p:cNvPr>
          <p:cNvSpPr txBox="1"/>
          <p:nvPr/>
        </p:nvSpPr>
        <p:spPr>
          <a:xfrm>
            <a:off x="413146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A4E06D-8F22-4C55-A87D-43FD3ABC5176}"/>
              </a:ext>
            </a:extLst>
          </p:cNvPr>
          <p:cNvSpPr txBox="1"/>
          <p:nvPr/>
        </p:nvSpPr>
        <p:spPr>
          <a:xfrm>
            <a:off x="699153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E87F1D1-DFAA-4310-AAEE-52D512C0416E}"/>
              </a:ext>
            </a:extLst>
          </p:cNvPr>
          <p:cNvSpPr/>
          <p:nvPr/>
        </p:nvSpPr>
        <p:spPr>
          <a:xfrm>
            <a:off x="6107384" y="4614700"/>
            <a:ext cx="176086" cy="71385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DC7E776B-56DC-420F-87D6-212B3FF1E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361581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pic>
        <p:nvPicPr>
          <p:cNvPr id="61" name="Imagem 60" descr="Uma imagem contendo garrafa, interior, bebidas&#10;&#10;Descrição gerada automaticamente">
            <a:extLst>
              <a:ext uri="{FF2B5EF4-FFF2-40B4-BE49-F238E27FC236}">
                <a16:creationId xmlns:a16="http://schemas.microsoft.com/office/drawing/2014/main" id="{DD898A7D-6EBF-4F59-8CB2-5DBCD22FE62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6" r="34070"/>
          <a:stretch/>
        </p:blipFill>
        <p:spPr>
          <a:xfrm>
            <a:off x="8452147" y="4112231"/>
            <a:ext cx="476533" cy="14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397290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679061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66640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7" y="4576"/>
            <a:ext cx="7861207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>
                <a:solidFill>
                  <a:srgbClr val="FF0000"/>
                </a:solidFill>
              </a:rPr>
              <a:t>S</a:t>
            </a:r>
            <a:r>
              <a:rPr lang="pt-BR" dirty="0"/>
              <a:t>upervisionada</a:t>
            </a:r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366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67938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36502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38854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8984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013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1910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31085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75439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14731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55485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39188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44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44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67938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5440819" y="458806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6285974" y="460305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706627" y="459289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38155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03972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524962" y="222616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01" r="-10587"/>
          <a:stretch/>
        </p:blipFill>
        <p:spPr>
          <a:xfrm>
            <a:off x="5226390" y="1902424"/>
            <a:ext cx="758403" cy="670722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33932" r="27479"/>
          <a:stretch/>
        </p:blipFill>
        <p:spPr>
          <a:xfrm>
            <a:off x="6020396" y="1502230"/>
            <a:ext cx="534455" cy="105328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029233" y="1700316"/>
            <a:ext cx="144952" cy="890287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28BA7F-49B0-43C1-AE40-B0992D07CA8F}"/>
              </a:ext>
            </a:extLst>
          </p:cNvPr>
          <p:cNvSpPr txBox="1"/>
          <p:nvPr/>
        </p:nvSpPr>
        <p:spPr>
          <a:xfrm>
            <a:off x="3907520" y="9250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A4E06D-8F22-4C55-A87D-43FD3ABC5176}"/>
              </a:ext>
            </a:extLst>
          </p:cNvPr>
          <p:cNvSpPr txBox="1"/>
          <p:nvPr/>
        </p:nvSpPr>
        <p:spPr>
          <a:xfrm>
            <a:off x="6767597" y="9212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pic>
        <p:nvPicPr>
          <p:cNvPr id="59" name="Imagem 58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5EC6B5FB-B533-4936-80A2-723151CEB1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4524962" y="1798502"/>
            <a:ext cx="585761" cy="39189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1650EF62-8A81-4313-B0AB-B4868AA2E88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4230808" y="1700316"/>
            <a:ext cx="144952" cy="890287"/>
          </a:xfrm>
          <a:prstGeom prst="rect">
            <a:avLst/>
          </a:prstGeom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1E87F1D1-DFAA-4310-AAEE-52D512C0416E}"/>
              </a:ext>
            </a:extLst>
          </p:cNvPr>
          <p:cNvSpPr/>
          <p:nvPr/>
        </p:nvSpPr>
        <p:spPr>
          <a:xfrm>
            <a:off x="5883444" y="4614700"/>
            <a:ext cx="176086" cy="71385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garrafa, contêiner&#10;&#10;Descrição gerada automaticamente">
            <a:extLst>
              <a:ext uri="{FF2B5EF4-FFF2-40B4-BE49-F238E27FC236}">
                <a16:creationId xmlns:a16="http://schemas.microsoft.com/office/drawing/2014/main" id="{1D752632-BE77-45ED-B846-7A046CD1D1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15" y="1404359"/>
            <a:ext cx="682921" cy="120184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99DB879-D289-4B83-8F37-4FFE4C7BC555}"/>
              </a:ext>
            </a:extLst>
          </p:cNvPr>
          <p:cNvSpPr/>
          <p:nvPr/>
        </p:nvSpPr>
        <p:spPr>
          <a:xfrm>
            <a:off x="3907519" y="1330138"/>
            <a:ext cx="2736175" cy="12970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9B802C22-225A-4BFE-A740-A449A4D8C7A7}"/>
              </a:ext>
            </a:extLst>
          </p:cNvPr>
          <p:cNvSpPr/>
          <p:nvPr/>
        </p:nvSpPr>
        <p:spPr>
          <a:xfrm>
            <a:off x="6766267" y="1330138"/>
            <a:ext cx="728056" cy="12970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FA693B4-4F4F-4FFA-BA11-F621EF3A63E4}"/>
              </a:ext>
            </a:extLst>
          </p:cNvPr>
          <p:cNvSpPr txBox="1"/>
          <p:nvPr/>
        </p:nvSpPr>
        <p:spPr>
          <a:xfrm>
            <a:off x="2818671" y="14979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25FD396-A5BA-44A7-9E97-101411154397}"/>
              </a:ext>
            </a:extLst>
          </p:cNvPr>
          <p:cNvSpPr txBox="1"/>
          <p:nvPr/>
        </p:nvSpPr>
        <p:spPr>
          <a:xfrm>
            <a:off x="8016861" y="146999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23E7B44-FFB1-4395-9AAD-DC9D773238C4}"/>
              </a:ext>
            </a:extLst>
          </p:cNvPr>
          <p:cNvCxnSpPr>
            <a:cxnSpLocks/>
          </p:cNvCxnSpPr>
          <p:nvPr/>
        </p:nvCxnSpPr>
        <p:spPr>
          <a:xfrm>
            <a:off x="2883988" y="2190400"/>
            <a:ext cx="1023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91C84421-3F98-47E7-8C18-458FF12B8087}"/>
              </a:ext>
            </a:extLst>
          </p:cNvPr>
          <p:cNvCxnSpPr>
            <a:cxnSpLocks/>
          </p:cNvCxnSpPr>
          <p:nvPr/>
        </p:nvCxnSpPr>
        <p:spPr>
          <a:xfrm>
            <a:off x="7494324" y="2190400"/>
            <a:ext cx="102353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E9703FA3-375A-4F6A-B986-8F27B8AC23FC}"/>
              </a:ext>
            </a:extLst>
          </p:cNvPr>
          <p:cNvSpPr/>
          <p:nvPr/>
        </p:nvSpPr>
        <p:spPr>
          <a:xfrm>
            <a:off x="4375761" y="4153863"/>
            <a:ext cx="2736175" cy="117308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7AF30A5-5600-4150-AC4A-B1C28F2A64EB}"/>
              </a:ext>
            </a:extLst>
          </p:cNvPr>
          <p:cNvSpPr txBox="1"/>
          <p:nvPr/>
        </p:nvSpPr>
        <p:spPr>
          <a:xfrm>
            <a:off x="3266900" y="41105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AB8EE2D-3D5A-4FCF-B520-7ACFE866F679}"/>
              </a:ext>
            </a:extLst>
          </p:cNvPr>
          <p:cNvCxnSpPr>
            <a:cxnSpLocks/>
          </p:cNvCxnSpPr>
          <p:nvPr/>
        </p:nvCxnSpPr>
        <p:spPr>
          <a:xfrm>
            <a:off x="3332217" y="4802959"/>
            <a:ext cx="1023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F6CA7C1-E326-442A-B8BE-BF7480662CD8}"/>
              </a:ext>
            </a:extLst>
          </p:cNvPr>
          <p:cNvSpPr txBox="1"/>
          <p:nvPr/>
        </p:nvSpPr>
        <p:spPr>
          <a:xfrm>
            <a:off x="8409856" y="3200016"/>
            <a:ext cx="1739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w.X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D9CBB28A-9530-4438-B799-C378440D0253}"/>
              </a:ext>
            </a:extLst>
          </p:cNvPr>
          <p:cNvSpPr/>
          <p:nvPr/>
        </p:nvSpPr>
        <p:spPr>
          <a:xfrm>
            <a:off x="8271100" y="3161257"/>
            <a:ext cx="2033009" cy="87884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9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BD903-49EE-4243-BAA9-5DE78835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382" y="2675763"/>
            <a:ext cx="8444204" cy="3508311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R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EDES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N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EURAIS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A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RTIFICIAIS:</a:t>
            </a:r>
            <a:b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</a:b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Princípios</a:t>
            </a:r>
            <a:b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71E640-D4F5-42CE-B18F-2F3DB5B7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91" y="418292"/>
            <a:ext cx="2030604" cy="17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905EC-4DDB-44C8-9CEC-719D7D6A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6" y="0"/>
            <a:ext cx="9797144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I</a:t>
            </a:r>
            <a:r>
              <a:rPr lang="pt-BR" dirty="0"/>
              <a:t>NÍCIO</a:t>
            </a:r>
            <a:r>
              <a:rPr lang="pt-BR" dirty="0">
                <a:solidFill>
                  <a:srgbClr val="FF0000"/>
                </a:solidFill>
              </a:rPr>
              <a:t> D</a:t>
            </a:r>
            <a:r>
              <a:rPr lang="pt-BR" dirty="0"/>
              <a:t>E</a:t>
            </a:r>
            <a:r>
              <a:rPr lang="pt-BR" dirty="0">
                <a:solidFill>
                  <a:srgbClr val="FF0000"/>
                </a:solidFill>
              </a:rPr>
              <a:t> T</a:t>
            </a:r>
            <a:r>
              <a:rPr lang="pt-BR" dirty="0"/>
              <a:t>UDO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708238EA-9A23-4512-8B34-33A73E39E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26" y="1690689"/>
            <a:ext cx="3720616" cy="4351338"/>
          </a:xfr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244B11-86CA-4A55-9368-875AABD99765}"/>
              </a:ext>
            </a:extLst>
          </p:cNvPr>
          <p:cNvSpPr txBox="1"/>
          <p:nvPr/>
        </p:nvSpPr>
        <p:spPr>
          <a:xfrm>
            <a:off x="6646507" y="1690689"/>
            <a:ext cx="3610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Em 1899, </a:t>
            </a:r>
            <a:r>
              <a:rPr lang="pt-BR" sz="3200" i="1" dirty="0"/>
              <a:t>Santiago Ramon y </a:t>
            </a:r>
            <a:r>
              <a:rPr lang="pt-BR" sz="3200" i="1" dirty="0" err="1"/>
              <a:t>Cajal</a:t>
            </a:r>
            <a:r>
              <a:rPr lang="pt-BR" sz="3200" dirty="0"/>
              <a:t>, observando células do cérebro de um pombo, fez o desenho dos neurônios ao lado. </a:t>
            </a:r>
          </a:p>
        </p:txBody>
      </p:sp>
    </p:spTree>
    <p:extLst>
      <p:ext uri="{BB962C8B-B14F-4D97-AF65-F5344CB8AC3E}">
        <p14:creationId xmlns:p14="http://schemas.microsoft.com/office/powerpoint/2010/main" val="150855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58AC-19A3-4764-853B-C7E2919E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6" y="-19371"/>
            <a:ext cx="9797144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</a:t>
            </a:r>
            <a:r>
              <a:rPr lang="pt-BR" dirty="0"/>
              <a:t>DENTIFICANDO </a:t>
            </a:r>
            <a:r>
              <a:rPr lang="pt-BR" dirty="0">
                <a:solidFill>
                  <a:srgbClr val="FF0000"/>
                </a:solidFill>
              </a:rPr>
              <a:t>N</a:t>
            </a:r>
            <a:r>
              <a:rPr lang="pt-BR" dirty="0"/>
              <a:t>EURÔNIOS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C9E0C7CE-47E3-4161-873A-B7A16612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1" r="6405" b="11979"/>
          <a:stretch/>
        </p:blipFill>
        <p:spPr>
          <a:xfrm rot="16200000">
            <a:off x="5310822" y="215743"/>
            <a:ext cx="1808291" cy="4697960"/>
          </a:xfrm>
          <a:effectLst>
            <a:outerShdw blurRad="5334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99EFA78C-1D0A-431A-BA47-2E4F074AA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t="26285" r="17143" b="22296"/>
          <a:stretch/>
        </p:blipFill>
        <p:spPr>
          <a:xfrm flipV="1">
            <a:off x="4520038" y="4321270"/>
            <a:ext cx="4291258" cy="217160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89FA3CB-4345-4164-9910-012546202105}"/>
              </a:ext>
            </a:extLst>
          </p:cNvPr>
          <p:cNvCxnSpPr>
            <a:cxnSpLocks/>
          </p:cNvCxnSpPr>
          <p:nvPr/>
        </p:nvCxnSpPr>
        <p:spPr>
          <a:xfrm flipH="1">
            <a:off x="3754017" y="3391603"/>
            <a:ext cx="1330031" cy="62056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3373367-D76C-4A2E-8CC3-EC73C7382362}"/>
              </a:ext>
            </a:extLst>
          </p:cNvPr>
          <p:cNvCxnSpPr>
            <a:cxnSpLocks/>
          </p:cNvCxnSpPr>
          <p:nvPr/>
        </p:nvCxnSpPr>
        <p:spPr>
          <a:xfrm flipH="1" flipV="1">
            <a:off x="3754016" y="4028131"/>
            <a:ext cx="905070" cy="65583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4D8030-CE17-48BE-BCCA-DB88D54A6D9F}"/>
              </a:ext>
            </a:extLst>
          </p:cNvPr>
          <p:cNvSpPr txBox="1"/>
          <p:nvPr/>
        </p:nvSpPr>
        <p:spPr>
          <a:xfrm>
            <a:off x="2511513" y="3725459"/>
            <a:ext cx="1309974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/>
              <a:t>DENTRIDOS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8726FCA-B26E-4F24-A715-8C79473FE72B}"/>
              </a:ext>
            </a:extLst>
          </p:cNvPr>
          <p:cNvCxnSpPr/>
          <p:nvPr/>
        </p:nvCxnSpPr>
        <p:spPr>
          <a:xfrm>
            <a:off x="2626972" y="4020146"/>
            <a:ext cx="1159537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9BE51B7-F738-41AB-B460-A1CF8B8092F5}"/>
              </a:ext>
            </a:extLst>
          </p:cNvPr>
          <p:cNvSpPr txBox="1"/>
          <p:nvPr/>
        </p:nvSpPr>
        <p:spPr>
          <a:xfrm>
            <a:off x="2598737" y="4827069"/>
            <a:ext cx="79060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/>
              <a:t>SOMA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A2C916-8CB9-4195-B018-B2C94FC3CFBC}"/>
              </a:ext>
            </a:extLst>
          </p:cNvPr>
          <p:cNvCxnSpPr>
            <a:cxnSpLocks/>
          </p:cNvCxnSpPr>
          <p:nvPr/>
        </p:nvCxnSpPr>
        <p:spPr>
          <a:xfrm>
            <a:off x="2672041" y="5110807"/>
            <a:ext cx="699664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56F5CC-A084-4CD7-BA7C-EE1904A51806}"/>
              </a:ext>
            </a:extLst>
          </p:cNvPr>
          <p:cNvCxnSpPr>
            <a:cxnSpLocks/>
          </p:cNvCxnSpPr>
          <p:nvPr/>
        </p:nvCxnSpPr>
        <p:spPr>
          <a:xfrm flipV="1">
            <a:off x="3343469" y="2808516"/>
            <a:ext cx="3322198" cy="230466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86777F-B14D-4E26-9C48-AB1974FDCC99}"/>
              </a:ext>
            </a:extLst>
          </p:cNvPr>
          <p:cNvCxnSpPr>
            <a:cxnSpLocks/>
          </p:cNvCxnSpPr>
          <p:nvPr/>
        </p:nvCxnSpPr>
        <p:spPr>
          <a:xfrm>
            <a:off x="3380704" y="5121159"/>
            <a:ext cx="1856880" cy="28591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5899BC-9E1D-4071-A2C0-7D6B1E47E499}"/>
              </a:ext>
            </a:extLst>
          </p:cNvPr>
          <p:cNvSpPr txBox="1"/>
          <p:nvPr/>
        </p:nvSpPr>
        <p:spPr>
          <a:xfrm>
            <a:off x="8755023" y="3843464"/>
            <a:ext cx="96706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/>
              <a:t>AXÔNIO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74EF603-98FA-49BA-B376-3FAEA28FB51C}"/>
              </a:ext>
            </a:extLst>
          </p:cNvPr>
          <p:cNvCxnSpPr>
            <a:cxnSpLocks/>
          </p:cNvCxnSpPr>
          <p:nvPr/>
        </p:nvCxnSpPr>
        <p:spPr>
          <a:xfrm>
            <a:off x="8792348" y="4138151"/>
            <a:ext cx="839955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65C6C4C-1002-4DD6-AABB-3749010BEAD8}"/>
              </a:ext>
            </a:extLst>
          </p:cNvPr>
          <p:cNvCxnSpPr/>
          <p:nvPr/>
        </p:nvCxnSpPr>
        <p:spPr>
          <a:xfrm flipH="1" flipV="1">
            <a:off x="7075714" y="2547257"/>
            <a:ext cx="1735582" cy="159089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C3503E-715C-4BBB-99DC-676D9407D832}"/>
              </a:ext>
            </a:extLst>
          </p:cNvPr>
          <p:cNvCxnSpPr/>
          <p:nvPr/>
        </p:nvCxnSpPr>
        <p:spPr>
          <a:xfrm flipH="1">
            <a:off x="7382166" y="4138151"/>
            <a:ext cx="1429131" cy="8524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D1F17E0-0D00-4C62-B54D-9ED4E918100E}"/>
              </a:ext>
            </a:extLst>
          </p:cNvPr>
          <p:cNvSpPr txBox="1"/>
          <p:nvPr/>
        </p:nvSpPr>
        <p:spPr>
          <a:xfrm>
            <a:off x="8764355" y="4496013"/>
            <a:ext cx="1577075" cy="53476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pt-BR" b="1" dirty="0"/>
              <a:t>TERMINAIS OU SINAPSES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49CDB06-85EA-4EB9-A439-C1903AE3BAAC}"/>
              </a:ext>
            </a:extLst>
          </p:cNvPr>
          <p:cNvCxnSpPr/>
          <p:nvPr/>
        </p:nvCxnSpPr>
        <p:spPr>
          <a:xfrm>
            <a:off x="8848621" y="4953227"/>
            <a:ext cx="1228053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0CF9D8-000B-45B2-AF24-5908BE554EC9}"/>
              </a:ext>
            </a:extLst>
          </p:cNvPr>
          <p:cNvCxnSpPr/>
          <p:nvPr/>
        </p:nvCxnSpPr>
        <p:spPr>
          <a:xfrm flipH="1">
            <a:off x="8699153" y="4965674"/>
            <a:ext cx="149378" cy="71045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957EC-13B3-479D-A893-4BDFDCB3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</a:t>
            </a:r>
            <a:r>
              <a:rPr lang="pt-BR" dirty="0"/>
              <a:t>rograma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E846C-909F-401F-A6A8-FFDB898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Informes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Noções de RNA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Noções de Python/Ambiente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Pacotes </a:t>
            </a:r>
            <a:r>
              <a:rPr lang="pt-BR" dirty="0" err="1"/>
              <a:t>Tensorflow</a:t>
            </a:r>
            <a:r>
              <a:rPr lang="pt-BR" dirty="0"/>
              <a:t> e </a:t>
            </a:r>
            <a:r>
              <a:rPr lang="pt-BR" dirty="0" err="1"/>
              <a:t>Keras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Exemplo 1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Exemplo 2</a:t>
            </a:r>
          </a:p>
          <a:p>
            <a:endParaRPr lang="pt-BR" dirty="0"/>
          </a:p>
          <a:p>
            <a:r>
              <a:rPr lang="pt-BR" dirty="0"/>
              <a:t>Repositório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https://github.com/rhycardo/deep_learning</a:t>
            </a:r>
          </a:p>
        </p:txBody>
      </p:sp>
    </p:spTree>
    <p:extLst>
      <p:ext uri="{BB962C8B-B14F-4D97-AF65-F5344CB8AC3E}">
        <p14:creationId xmlns:p14="http://schemas.microsoft.com/office/powerpoint/2010/main" val="195685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FF18B-7699-4C5A-96D8-FDEE25A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987" y="-4503"/>
            <a:ext cx="974298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F</a:t>
            </a:r>
            <a:r>
              <a:rPr lang="pt-BR" dirty="0" err="1"/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 err="1"/>
              <a:t>ropagation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M</a:t>
            </a:r>
            <a:r>
              <a:rPr lang="pt-BR" dirty="0"/>
              <a:t>odelo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8598BBD-A472-4552-9D14-E03BC72B6FFF}"/>
              </a:ext>
            </a:extLst>
          </p:cNvPr>
          <p:cNvGrpSpPr/>
          <p:nvPr/>
        </p:nvGrpSpPr>
        <p:grpSpPr>
          <a:xfrm>
            <a:off x="1678249" y="1525090"/>
            <a:ext cx="5714377" cy="2226135"/>
            <a:chOff x="1714811" y="1660282"/>
            <a:chExt cx="5714377" cy="2226135"/>
          </a:xfrm>
          <a:effectLst>
            <a:outerShdw blurRad="50800" dist="50800" dir="5400000" sx="19000" sy="19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E373344-6A5E-4AA3-A504-3250A1FE5AE8}"/>
                </a:ext>
              </a:extLst>
            </p:cNvPr>
            <p:cNvSpPr/>
            <p:nvPr/>
          </p:nvSpPr>
          <p:spPr>
            <a:xfrm>
              <a:off x="4527013" y="2128948"/>
              <a:ext cx="1212979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B1D21C6-2B8F-4E6E-8C24-01F094A73DBE}"/>
                </a:ext>
              </a:extLst>
            </p:cNvPr>
            <p:cNvCxnSpPr/>
            <p:nvPr/>
          </p:nvCxnSpPr>
          <p:spPr>
            <a:xfrm>
              <a:off x="2967887" y="1660282"/>
              <a:ext cx="1586204" cy="830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216A8D1-76B3-41E8-86CF-5E5DF35B1247}"/>
                </a:ext>
              </a:extLst>
            </p:cNvPr>
            <p:cNvCxnSpPr>
              <a:cxnSpLocks/>
            </p:cNvCxnSpPr>
            <p:nvPr/>
          </p:nvCxnSpPr>
          <p:spPr>
            <a:xfrm>
              <a:off x="3027880" y="2201120"/>
              <a:ext cx="1511559" cy="415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220AF2D3-9EB9-4926-AB96-B93DE1C7F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454" y="2742006"/>
              <a:ext cx="15115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1B64CC0-C56A-4A06-B2AE-007BAFE05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471" y="2854257"/>
              <a:ext cx="1576873" cy="369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D036A63-D934-46F6-9F6C-058243526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309" y="2954633"/>
              <a:ext cx="1689196" cy="931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A422DCE-B233-4222-8BA9-51F31F133548}"/>
                </a:ext>
              </a:extLst>
            </p:cNvPr>
            <p:cNvCxnSpPr>
              <a:cxnSpLocks/>
            </p:cNvCxnSpPr>
            <p:nvPr/>
          </p:nvCxnSpPr>
          <p:spPr>
            <a:xfrm>
              <a:off x="5739992" y="2700448"/>
              <a:ext cx="1689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4D44538-67F9-4048-B12E-A693936325B4}"/>
                </a:ext>
              </a:extLst>
            </p:cNvPr>
            <p:cNvSpPr txBox="1"/>
            <p:nvPr/>
          </p:nvSpPr>
          <p:spPr>
            <a:xfrm>
              <a:off x="1714811" y="2553952"/>
              <a:ext cx="130997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DENTRIDOS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85271B4-C7D5-4868-B195-BE8C3117D6A9}"/>
                </a:ext>
              </a:extLst>
            </p:cNvPr>
            <p:cNvSpPr txBox="1"/>
            <p:nvPr/>
          </p:nvSpPr>
          <p:spPr>
            <a:xfrm>
              <a:off x="4765280" y="1767112"/>
              <a:ext cx="79060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SOMA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F8169E5-7421-4EB5-AF64-6A519AD8105B}"/>
                </a:ext>
              </a:extLst>
            </p:cNvPr>
            <p:cNvSpPr txBox="1"/>
            <p:nvPr/>
          </p:nvSpPr>
          <p:spPr>
            <a:xfrm>
              <a:off x="6162370" y="2343788"/>
              <a:ext cx="96706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AXÔNIO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EDC67E2-611F-4513-81A0-5750E9EC72BA}"/>
              </a:ext>
            </a:extLst>
          </p:cNvPr>
          <p:cNvGrpSpPr/>
          <p:nvPr/>
        </p:nvGrpSpPr>
        <p:grpSpPr>
          <a:xfrm>
            <a:off x="2449561" y="3962441"/>
            <a:ext cx="5089934" cy="2322623"/>
            <a:chOff x="2629955" y="4138217"/>
            <a:chExt cx="5089934" cy="2322623"/>
          </a:xfr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4DDD251-5275-4C29-B3D7-373265F1B06A}"/>
                </a:ext>
              </a:extLst>
            </p:cNvPr>
            <p:cNvSpPr/>
            <p:nvPr/>
          </p:nvSpPr>
          <p:spPr>
            <a:xfrm>
              <a:off x="4648037" y="4412452"/>
              <a:ext cx="1398094" cy="12968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155BAC8F-B3FD-4782-A838-F0AE85A7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144143" y="4473090"/>
              <a:ext cx="1511559" cy="415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FB91B982-09ED-4413-97CC-151709279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3101" y="5313112"/>
              <a:ext cx="1576873" cy="369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2AD4FA18-3E6B-42E1-9B35-A122E1CD8DE4}"/>
                </a:ext>
              </a:extLst>
            </p:cNvPr>
            <p:cNvCxnSpPr>
              <a:cxnSpLocks/>
            </p:cNvCxnSpPr>
            <p:nvPr/>
          </p:nvCxnSpPr>
          <p:spPr>
            <a:xfrm>
              <a:off x="6030693" y="5054268"/>
              <a:ext cx="1689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4C3D01C-145E-416E-BFC8-C62C1874F193}"/>
                </a:ext>
              </a:extLst>
            </p:cNvPr>
            <p:cNvSpPr txBox="1"/>
            <p:nvPr/>
          </p:nvSpPr>
          <p:spPr>
            <a:xfrm>
              <a:off x="2679149" y="4138217"/>
              <a:ext cx="4988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800" i="1" dirty="0">
                  <a:cs typeface="Times New Roman" panose="02020603050405020304" pitchFamily="18" charset="0"/>
                </a:rPr>
                <a:t>X</a:t>
              </a:r>
              <a:r>
                <a:rPr lang="pt-BR" i="1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16A10D6-0B0B-4ABA-930C-1A5DCEAADBAE}"/>
                </a:ext>
              </a:extLst>
            </p:cNvPr>
            <p:cNvSpPr txBox="1"/>
            <p:nvPr/>
          </p:nvSpPr>
          <p:spPr>
            <a:xfrm>
              <a:off x="4758678" y="4675090"/>
              <a:ext cx="1138966" cy="92333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cs typeface="Times New Roman" panose="02020603050405020304" pitchFamily="18" charset="0"/>
                </a:rPr>
                <a:t>Z = X1.W1</a:t>
              </a:r>
            </a:p>
            <a:p>
              <a:r>
                <a:rPr lang="pt-BR" i="1" dirty="0">
                  <a:cs typeface="Times New Roman" panose="02020603050405020304" pitchFamily="18" charset="0"/>
                </a:rPr>
                <a:t>   + X2.W2</a:t>
              </a:r>
            </a:p>
            <a:p>
              <a:r>
                <a:rPr lang="pt-BR" i="1" dirty="0">
                  <a:cs typeface="Times New Roman" panose="02020603050405020304" pitchFamily="18" charset="0"/>
                </a:rPr>
                <a:t>   + b1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420DE1-C6B0-4554-B265-5B52AC5B81B0}"/>
                </a:ext>
              </a:extLst>
            </p:cNvPr>
            <p:cNvSpPr txBox="1"/>
            <p:nvPr/>
          </p:nvSpPr>
          <p:spPr>
            <a:xfrm>
              <a:off x="2629955" y="5443733"/>
              <a:ext cx="48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800" i="1" dirty="0">
                  <a:cs typeface="Times New Roman" panose="02020603050405020304" pitchFamily="18" charset="0"/>
                </a:rPr>
                <a:t>X</a:t>
              </a:r>
              <a:r>
                <a:rPr lang="pt-BR" i="1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D70047C-D6E7-4148-8DEF-A6BA235BF749}"/>
                </a:ext>
              </a:extLst>
            </p:cNvPr>
            <p:cNvSpPr txBox="1"/>
            <p:nvPr/>
          </p:nvSpPr>
          <p:spPr>
            <a:xfrm>
              <a:off x="3649768" y="4203781"/>
              <a:ext cx="6190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800" i="1" dirty="0">
                  <a:cs typeface="Times New Roman" panose="02020603050405020304" pitchFamily="18" charset="0"/>
                </a:rPr>
                <a:t>W</a:t>
              </a:r>
              <a:r>
                <a:rPr lang="pt-BR" i="1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6C05E65-1664-4D6B-9876-DAADFFC1AD63}"/>
                </a:ext>
              </a:extLst>
            </p:cNvPr>
            <p:cNvSpPr txBox="1"/>
            <p:nvPr/>
          </p:nvSpPr>
          <p:spPr>
            <a:xfrm>
              <a:off x="3678030" y="5475364"/>
              <a:ext cx="6190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800" i="1" dirty="0">
                  <a:cs typeface="Times New Roman" panose="02020603050405020304" pitchFamily="18" charset="0"/>
                </a:rPr>
                <a:t>W</a:t>
              </a:r>
              <a:r>
                <a:rPr lang="pt-BR" i="1" dirty="0"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136373EF-FD05-4332-AF1E-2C0BFC141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727" y="5695400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44DE6A7-D7BF-4BAE-BDE5-78081C09982D}"/>
                </a:ext>
              </a:extLst>
            </p:cNvPr>
            <p:cNvSpPr txBox="1"/>
            <p:nvPr/>
          </p:nvSpPr>
          <p:spPr>
            <a:xfrm>
              <a:off x="5305652" y="5893454"/>
              <a:ext cx="4908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800" i="1" dirty="0">
                  <a:cs typeface="Times New Roman" panose="02020603050405020304" pitchFamily="18" charset="0"/>
                </a:rPr>
                <a:t>b</a:t>
              </a:r>
              <a:r>
                <a:rPr lang="pt-BR" i="1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ED4A21-2E89-4A6F-AF51-DBE10C766DA6}"/>
                </a:ext>
              </a:extLst>
            </p:cNvPr>
            <p:cNvSpPr txBox="1"/>
            <p:nvPr/>
          </p:nvSpPr>
          <p:spPr>
            <a:xfrm>
              <a:off x="6469117" y="4531048"/>
              <a:ext cx="9925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y-GB" sz="28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2800" i="1" dirty="0">
                  <a:cs typeface="Times New Roman" panose="02020603050405020304" pitchFamily="18" charset="0"/>
                </a:rPr>
                <a:t>=f(z)</a:t>
              </a:r>
              <a:endParaRPr lang="pt-BR" i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6A7F35B-9EC8-4B40-8917-2E7D1041A1FB}"/>
              </a:ext>
            </a:extLst>
          </p:cNvPr>
          <p:cNvGrpSpPr/>
          <p:nvPr/>
        </p:nvGrpSpPr>
        <p:grpSpPr>
          <a:xfrm>
            <a:off x="8126817" y="4721617"/>
            <a:ext cx="1604252" cy="945190"/>
            <a:chOff x="6319397" y="5100453"/>
            <a:chExt cx="1604252" cy="94519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B39AD4D-810B-422C-A891-B2608E3505B3}"/>
                </a:ext>
              </a:extLst>
            </p:cNvPr>
            <p:cNvSpPr txBox="1"/>
            <p:nvPr/>
          </p:nvSpPr>
          <p:spPr>
            <a:xfrm>
              <a:off x="6319397" y="5266264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f(z) </a:t>
              </a:r>
              <a:r>
                <a:rPr lang="pt-BR" sz="2400" dirty="0"/>
                <a:t>= 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63333E84-6590-4463-815E-8AA4AA7C3304}"/>
                </a:ext>
              </a:extLst>
            </p:cNvPr>
            <p:cNvGrpSpPr/>
            <p:nvPr/>
          </p:nvGrpSpPr>
          <p:grpSpPr>
            <a:xfrm>
              <a:off x="7006014" y="5100453"/>
              <a:ext cx="917635" cy="945190"/>
              <a:chOff x="7102972" y="5108930"/>
              <a:chExt cx="917635" cy="945190"/>
            </a:xfrm>
          </p:grpSpPr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C337510-ADE6-49F1-B7DA-D9EB3660AC54}"/>
                  </a:ext>
                </a:extLst>
              </p:cNvPr>
              <p:cNvSpPr txBox="1"/>
              <p:nvPr/>
            </p:nvSpPr>
            <p:spPr>
              <a:xfrm>
                <a:off x="7341408" y="51089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1</a:t>
                </a:r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CBD15E62-3FA4-4F5A-BA5D-4E9917EC1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1150" y="5527874"/>
                <a:ext cx="732240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0CF2DBC-3201-40D1-B87B-767D34B10BC5}"/>
                  </a:ext>
                </a:extLst>
              </p:cNvPr>
              <p:cNvSpPr txBox="1"/>
              <p:nvPr/>
            </p:nvSpPr>
            <p:spPr>
              <a:xfrm>
                <a:off x="7102972" y="5592455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1 + e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E65DFCFB-3910-4D48-8813-41E127A80A17}"/>
                  </a:ext>
                </a:extLst>
              </p:cNvPr>
              <p:cNvSpPr txBox="1"/>
              <p:nvPr/>
            </p:nvSpPr>
            <p:spPr>
              <a:xfrm>
                <a:off x="7619535" y="5425109"/>
                <a:ext cx="401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-z</a:t>
                </a:r>
              </a:p>
            </p:txBody>
          </p:sp>
        </p:grp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E246F4-F0B1-4FB6-9570-09EAA5E97881}"/>
              </a:ext>
            </a:extLst>
          </p:cNvPr>
          <p:cNvSpPr txBox="1"/>
          <p:nvPr/>
        </p:nvSpPr>
        <p:spPr>
          <a:xfrm>
            <a:off x="7892427" y="3897574"/>
            <a:ext cx="2788136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Função Logística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(Função de Ativação)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EA10030-3B0E-434E-9866-00E2FF529DF3}"/>
              </a:ext>
            </a:extLst>
          </p:cNvPr>
          <p:cNvSpPr txBox="1"/>
          <p:nvPr/>
        </p:nvSpPr>
        <p:spPr>
          <a:xfrm>
            <a:off x="7849217" y="1587763"/>
            <a:ext cx="3362632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 err="1"/>
              <a:t>McCulloch</a:t>
            </a:r>
            <a:r>
              <a:rPr lang="pt-BR" sz="2400" dirty="0"/>
              <a:t> e </a:t>
            </a:r>
            <a:r>
              <a:rPr lang="pt-BR" sz="2400" dirty="0" err="1"/>
              <a:t>Pitts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(1943)</a:t>
            </a:r>
          </a:p>
          <a:p>
            <a:r>
              <a:rPr lang="pt-BR" sz="2400" dirty="0"/>
              <a:t>Minsk-</a:t>
            </a:r>
            <a:r>
              <a:rPr lang="pt-BR" sz="2400" dirty="0" err="1"/>
              <a:t>Papert</a:t>
            </a:r>
            <a:r>
              <a:rPr lang="pt-BR" sz="2400" dirty="0">
                <a:solidFill>
                  <a:srgbClr val="FF0000"/>
                </a:solidFill>
              </a:rPr>
              <a:t> (1969)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373473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ogistic function">
            <a:extLst>
              <a:ext uri="{FF2B5EF4-FFF2-40B4-BE49-F238E27FC236}">
                <a16:creationId xmlns:a16="http://schemas.microsoft.com/office/drawing/2014/main" id="{6085446B-E220-46CD-B20C-242FFA2E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87" y="4433575"/>
            <a:ext cx="3632368" cy="24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77" y="7453"/>
            <a:ext cx="925587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F</a:t>
            </a:r>
            <a:r>
              <a:rPr lang="pt-BR" dirty="0" err="1"/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 err="1"/>
              <a:t>ropagation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xemplo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55353FD-416C-45DF-ABE5-0E125EC297C4}"/>
              </a:ext>
            </a:extLst>
          </p:cNvPr>
          <p:cNvGrpSpPr/>
          <p:nvPr/>
        </p:nvGrpSpPr>
        <p:grpSpPr>
          <a:xfrm>
            <a:off x="2742989" y="1690689"/>
            <a:ext cx="4725705" cy="2048388"/>
            <a:chOff x="981237" y="1852957"/>
            <a:chExt cx="4725705" cy="20483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AB1D78D-289F-4163-BE1E-93EA78CE2529}"/>
                </a:ext>
              </a:extLst>
            </p:cNvPr>
            <p:cNvSpPr/>
            <p:nvPr/>
          </p:nvSpPr>
          <p:spPr>
            <a:xfrm>
              <a:off x="3173906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EF08650-1308-4B8D-B132-CB8CC4EC60EF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8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57EEDB-E6F7-40AC-85D5-1D4FD7579341}"/>
                </a:ext>
              </a:extLst>
            </p:cNvPr>
            <p:cNvSpPr txBox="1"/>
            <p:nvPr/>
          </p:nvSpPr>
          <p:spPr>
            <a:xfrm>
              <a:off x="981237" y="2236309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F3D0D6-2D4E-4CF1-890C-AB1759026639}"/>
                </a:ext>
              </a:extLst>
            </p:cNvPr>
            <p:cNvSpPr txBox="1"/>
            <p:nvPr/>
          </p:nvSpPr>
          <p:spPr>
            <a:xfrm>
              <a:off x="3352493" y="2239536"/>
              <a:ext cx="1113318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cs typeface="Times New Roman" panose="02020603050405020304" pitchFamily="18" charset="0"/>
                </a:rPr>
                <a:t>Z = 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i="1" dirty="0">
                  <a:cs typeface="Times New Roman" panose="02020603050405020304" pitchFamily="18" charset="0"/>
                </a:rPr>
                <a:t>.W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</a:p>
            <a:p>
              <a:r>
                <a:rPr lang="pt-BR" i="1" dirty="0">
                  <a:cs typeface="Times New Roman" panose="02020603050405020304" pitchFamily="18" charset="0"/>
                </a:rPr>
                <a:t>   + 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endParaRPr lang="pt-BR" i="1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903B33E-13F8-41B8-9CCE-27580FD54637}"/>
                </a:ext>
              </a:extLst>
            </p:cNvPr>
            <p:cNvSpPr txBox="1"/>
            <p:nvPr/>
          </p:nvSpPr>
          <p:spPr>
            <a:xfrm>
              <a:off x="2246949" y="2442231"/>
              <a:ext cx="8326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D5205AB-2635-4981-BDC3-62416144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9596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90AB41-1FF9-4042-B252-FBD0BB96FA69}"/>
                </a:ext>
              </a:extLst>
            </p:cNvPr>
            <p:cNvSpPr txBox="1"/>
            <p:nvPr/>
          </p:nvSpPr>
          <p:spPr>
            <a:xfrm>
              <a:off x="3831521" y="3333959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=0.40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3E591B1-CFD6-4887-A3AB-87E12D0B74EF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4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AB17C0-BF4F-4971-95AD-68E88B0A3CF9}"/>
                </a:ext>
              </a:extLst>
            </p:cNvPr>
            <p:cNvSpPr txBox="1"/>
            <p:nvPr/>
          </p:nvSpPr>
          <p:spPr>
            <a:xfrm>
              <a:off x="4561457" y="2039734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2DBF05-F577-4959-8AA5-16EB8464182B}"/>
              </a:ext>
            </a:extLst>
          </p:cNvPr>
          <p:cNvSpPr txBox="1"/>
          <p:nvPr/>
        </p:nvSpPr>
        <p:spPr>
          <a:xfrm>
            <a:off x="7312314" y="2652397"/>
            <a:ext cx="2524537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Genericamente:</a:t>
            </a:r>
          </a:p>
          <a:p>
            <a:endParaRPr lang="pt-BR" dirty="0"/>
          </a:p>
          <a:p>
            <a:r>
              <a:rPr lang="pt-BR" dirty="0"/>
              <a:t>                       Y = </a:t>
            </a:r>
            <a:r>
              <a:rPr lang="pt-BR" dirty="0" err="1"/>
              <a:t>w.X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F57332-B728-42F1-B9D6-822B8C0993D8}"/>
              </a:ext>
            </a:extLst>
          </p:cNvPr>
          <p:cNvSpPr/>
          <p:nvPr/>
        </p:nvSpPr>
        <p:spPr>
          <a:xfrm>
            <a:off x="8410059" y="3356357"/>
            <a:ext cx="1026367" cy="3827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3C020F8-AD1E-4ABB-A79C-AD06BF51981C}"/>
              </a:ext>
            </a:extLst>
          </p:cNvPr>
          <p:cNvGrpSpPr/>
          <p:nvPr/>
        </p:nvGrpSpPr>
        <p:grpSpPr>
          <a:xfrm>
            <a:off x="2820796" y="4604506"/>
            <a:ext cx="1604252" cy="945190"/>
            <a:chOff x="6319397" y="5100453"/>
            <a:chExt cx="1604252" cy="94519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AB7CF67-D0CE-4A24-9DEF-A0121FE63D09}"/>
                </a:ext>
              </a:extLst>
            </p:cNvPr>
            <p:cNvSpPr txBox="1"/>
            <p:nvPr/>
          </p:nvSpPr>
          <p:spPr>
            <a:xfrm>
              <a:off x="6319397" y="5266264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f(z) </a:t>
              </a:r>
              <a:r>
                <a:rPr lang="pt-BR" sz="2400" dirty="0"/>
                <a:t>= 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C54166D-5A0D-4149-B823-D09DA46592C0}"/>
                </a:ext>
              </a:extLst>
            </p:cNvPr>
            <p:cNvGrpSpPr/>
            <p:nvPr/>
          </p:nvGrpSpPr>
          <p:grpSpPr>
            <a:xfrm>
              <a:off x="7006014" y="5100453"/>
              <a:ext cx="917635" cy="945190"/>
              <a:chOff x="7102972" y="5108930"/>
              <a:chExt cx="917635" cy="94519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29A2669-3671-400A-BA21-0E516ABD0BB0}"/>
                  </a:ext>
                </a:extLst>
              </p:cNvPr>
              <p:cNvSpPr txBox="1"/>
              <p:nvPr/>
            </p:nvSpPr>
            <p:spPr>
              <a:xfrm>
                <a:off x="7341408" y="51089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1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DBC2E486-0D19-46FB-B1D0-CFE99C43EE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1150" y="5527874"/>
                <a:ext cx="732240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838780-8EA8-4821-B94F-9EFEE6D9B39B}"/>
                  </a:ext>
                </a:extLst>
              </p:cNvPr>
              <p:cNvSpPr txBox="1"/>
              <p:nvPr/>
            </p:nvSpPr>
            <p:spPr>
              <a:xfrm>
                <a:off x="7102972" y="5592455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1 + e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0BD541-4810-40DF-9D3F-6308836C8190}"/>
                  </a:ext>
                </a:extLst>
              </p:cNvPr>
              <p:cNvSpPr txBox="1"/>
              <p:nvPr/>
            </p:nvSpPr>
            <p:spPr>
              <a:xfrm>
                <a:off x="7619535" y="5425109"/>
                <a:ext cx="401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-z</a:t>
                </a:r>
              </a:p>
            </p:txBody>
          </p:sp>
        </p:grp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B00CA8-5EA4-4D19-9073-9B8EB75693DA}"/>
              </a:ext>
            </a:extLst>
          </p:cNvPr>
          <p:cNvSpPr txBox="1"/>
          <p:nvPr/>
        </p:nvSpPr>
        <p:spPr>
          <a:xfrm>
            <a:off x="6156343" y="4062684"/>
            <a:ext cx="3568606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Gráfico da Função Logística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48E025-25E8-4BED-9181-972505A09A85}"/>
              </a:ext>
            </a:extLst>
          </p:cNvPr>
          <p:cNvSpPr txBox="1"/>
          <p:nvPr/>
        </p:nvSpPr>
        <p:spPr>
          <a:xfrm>
            <a:off x="2749044" y="4029253"/>
            <a:ext cx="2226315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Função Logística</a:t>
            </a:r>
          </a:p>
        </p:txBody>
      </p:sp>
    </p:spTree>
    <p:extLst>
      <p:ext uri="{BB962C8B-B14F-4D97-AF65-F5344CB8AC3E}">
        <p14:creationId xmlns:p14="http://schemas.microsoft.com/office/powerpoint/2010/main" val="306046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563" y="12070"/>
            <a:ext cx="949717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F</a:t>
            </a:r>
            <a:r>
              <a:rPr lang="pt-BR" dirty="0" err="1"/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 err="1"/>
              <a:t>ropagation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55013E-9416-4240-BAAB-B48934F57028}"/>
              </a:ext>
            </a:extLst>
          </p:cNvPr>
          <p:cNvGrpSpPr/>
          <p:nvPr/>
        </p:nvGrpSpPr>
        <p:grpSpPr>
          <a:xfrm>
            <a:off x="2742989" y="1690689"/>
            <a:ext cx="4715161" cy="2048388"/>
            <a:chOff x="1266613" y="1690689"/>
            <a:chExt cx="4715161" cy="204838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AB1D78D-289F-4163-BE1E-93EA78CE2529}"/>
                </a:ext>
              </a:extLst>
            </p:cNvPr>
            <p:cNvSpPr/>
            <p:nvPr/>
          </p:nvSpPr>
          <p:spPr>
            <a:xfrm>
              <a:off x="3459282" y="1690689"/>
              <a:ext cx="1398094" cy="12968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EF08650-1308-4B8D-B132-CB8CC4EC60EF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84" y="2319328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57EEDB-E6F7-40AC-85D5-1D4FD7579341}"/>
                </a:ext>
              </a:extLst>
            </p:cNvPr>
            <p:cNvSpPr txBox="1"/>
            <p:nvPr/>
          </p:nvSpPr>
          <p:spPr>
            <a:xfrm>
              <a:off x="1266613" y="2074041"/>
              <a:ext cx="1005403" cy="46166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F3D0D6-2D4E-4CF1-890C-AB1759026639}"/>
                </a:ext>
              </a:extLst>
            </p:cNvPr>
            <p:cNvSpPr txBox="1"/>
            <p:nvPr/>
          </p:nvSpPr>
          <p:spPr>
            <a:xfrm>
              <a:off x="3610478" y="2122949"/>
              <a:ext cx="1132041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000" i="1" dirty="0">
                  <a:cs typeface="Times New Roman" panose="02020603050405020304" pitchFamily="18" charset="0"/>
                </a:rPr>
                <a:t>Z = 0.415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903B33E-13F8-41B8-9CCE-27580FD54637}"/>
                </a:ext>
              </a:extLst>
            </p:cNvPr>
            <p:cNvSpPr txBox="1"/>
            <p:nvPr/>
          </p:nvSpPr>
          <p:spPr>
            <a:xfrm>
              <a:off x="2544872" y="2392218"/>
              <a:ext cx="832696" cy="62241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D5205AB-2635-4981-BDC3-62416144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972" y="2973637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90AB41-1FF9-4042-B252-FBD0BB96FA69}"/>
                </a:ext>
              </a:extLst>
            </p:cNvPr>
            <p:cNvSpPr txBox="1"/>
            <p:nvPr/>
          </p:nvSpPr>
          <p:spPr>
            <a:xfrm>
              <a:off x="4116897" y="3171691"/>
              <a:ext cx="1154483" cy="46166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=0.40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3E591B1-CFD6-4887-A3AB-87E12D0B74EF}"/>
                </a:ext>
              </a:extLst>
            </p:cNvPr>
            <p:cNvCxnSpPr>
              <a:cxnSpLocks/>
            </p:cNvCxnSpPr>
            <p:nvPr/>
          </p:nvCxnSpPr>
          <p:spPr>
            <a:xfrm>
              <a:off x="4857376" y="231455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AB17C0-BF4F-4971-95AD-68E88B0A3CF9}"/>
                </a:ext>
              </a:extLst>
            </p:cNvPr>
            <p:cNvSpPr txBox="1"/>
            <p:nvPr/>
          </p:nvSpPr>
          <p:spPr>
            <a:xfrm>
              <a:off x="4819756" y="1769598"/>
              <a:ext cx="964288" cy="60888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y</a:t>
              </a:r>
              <a:r>
                <a:rPr lang="pt-BR" sz="1600" i="1" dirty="0">
                  <a:cs typeface="Times New Roman" panose="02020603050405020304" pitchFamily="18" charset="0"/>
                </a:rPr>
                <a:t>1= </a:t>
              </a:r>
              <a:r>
                <a:rPr lang="pt-BR" sz="2000" i="1" dirty="0">
                  <a:cs typeface="Times New Roman" panose="02020603050405020304" pitchFamily="18" charset="0"/>
                </a:rPr>
                <a:t>0.6023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F2C4FB5-42F3-4A93-AAF3-28E5B99FEC42}"/>
              </a:ext>
            </a:extLst>
          </p:cNvPr>
          <p:cNvGrpSpPr/>
          <p:nvPr/>
        </p:nvGrpSpPr>
        <p:grpSpPr>
          <a:xfrm>
            <a:off x="3101825" y="4151748"/>
            <a:ext cx="2684399" cy="2118954"/>
            <a:chOff x="1266613" y="4189848"/>
            <a:chExt cx="2684399" cy="211895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487AE82-78D0-43C8-B5CA-54BCA3D8DF90}"/>
                </a:ext>
              </a:extLst>
            </p:cNvPr>
            <p:cNvSpPr txBox="1"/>
            <p:nvPr/>
          </p:nvSpPr>
          <p:spPr>
            <a:xfrm>
              <a:off x="1315354" y="4189848"/>
              <a:ext cx="2635658" cy="83099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z = 0.1 x 0.15 + 0.40</a:t>
              </a:r>
            </a:p>
            <a:p>
              <a:r>
                <a:rPr lang="pt-BR" sz="2400" i="1" dirty="0"/>
                <a:t>z = 0.415 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295F5BA3-6AB1-442B-A010-DA8620C2F536}"/>
                </a:ext>
              </a:extLst>
            </p:cNvPr>
            <p:cNvGrpSpPr/>
            <p:nvPr/>
          </p:nvGrpSpPr>
          <p:grpSpPr>
            <a:xfrm>
              <a:off x="1266613" y="4948266"/>
              <a:ext cx="2181333" cy="1360536"/>
              <a:chOff x="1370387" y="5265899"/>
              <a:chExt cx="2181333" cy="1360536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2D944BEC-8CC2-4F49-861F-222618718F63}"/>
                  </a:ext>
                </a:extLst>
              </p:cNvPr>
              <p:cNvGrpSpPr/>
              <p:nvPr/>
            </p:nvGrpSpPr>
            <p:grpSpPr>
              <a:xfrm>
                <a:off x="1370387" y="5265899"/>
                <a:ext cx="2181333" cy="945190"/>
                <a:chOff x="6319397" y="5100453"/>
                <a:chExt cx="2181333" cy="945190"/>
              </a:xfrm>
            </p:grpSpPr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AF84E93-14E6-404B-B06F-370DC00F4B15}"/>
                    </a:ext>
                  </a:extLst>
                </p:cNvPr>
                <p:cNvSpPr txBox="1"/>
                <p:nvPr/>
              </p:nvSpPr>
              <p:spPr>
                <a:xfrm>
                  <a:off x="6319397" y="5266264"/>
                  <a:ext cx="8787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f(z) </a:t>
                  </a:r>
                  <a:r>
                    <a:rPr lang="pt-BR" sz="2400" dirty="0"/>
                    <a:t>= 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B0352EF5-3B85-4970-96AE-9B12392F7A8C}"/>
                    </a:ext>
                  </a:extLst>
                </p:cNvPr>
                <p:cNvGrpSpPr/>
                <p:nvPr/>
              </p:nvGrpSpPr>
              <p:grpSpPr>
                <a:xfrm>
                  <a:off x="7006014" y="5100453"/>
                  <a:ext cx="1494716" cy="945190"/>
                  <a:chOff x="7102972" y="5108930"/>
                  <a:chExt cx="1494716" cy="945190"/>
                </a:xfrm>
              </p:grpSpPr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8DEF0C79-BEF2-4257-8817-A0C35B93EB1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1408" y="5108930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i="1" dirty="0"/>
                      <a:t>1</a:t>
                    </a:r>
                  </a:p>
                </p:txBody>
              </p:sp>
              <p:cxnSp>
                <p:nvCxnSpPr>
                  <p:cNvPr id="32" name="Conector reto 31">
                    <a:extLst>
                      <a:ext uri="{FF2B5EF4-FFF2-40B4-BE49-F238E27FC236}">
                        <a16:creationId xmlns:a16="http://schemas.microsoft.com/office/drawing/2014/main" id="{74CDEA13-8A37-4C35-A66C-4B0F1FAB0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1150" y="5527874"/>
                    <a:ext cx="73224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CaixaDeTexto 32">
                    <a:extLst>
                      <a:ext uri="{FF2B5EF4-FFF2-40B4-BE49-F238E27FC236}">
                        <a16:creationId xmlns:a16="http://schemas.microsoft.com/office/drawing/2014/main" id="{BF61C18D-E4DB-491F-A572-8A9180FCB714}"/>
                      </a:ext>
                    </a:extLst>
                  </p:cNvPr>
                  <p:cNvSpPr txBox="1"/>
                  <p:nvPr/>
                </p:nvSpPr>
                <p:spPr>
                  <a:xfrm>
                    <a:off x="7102972" y="5592455"/>
                    <a:ext cx="78579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i="1" dirty="0"/>
                      <a:t>1 + e</a:t>
                    </a:r>
                  </a:p>
                </p:txBody>
              </p:sp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694722A9-8D1E-4B25-97C0-BD1E98629C86}"/>
                      </a:ext>
                    </a:extLst>
                  </p:cNvPr>
                  <p:cNvSpPr txBox="1"/>
                  <p:nvPr/>
                </p:nvSpPr>
                <p:spPr>
                  <a:xfrm>
                    <a:off x="7619535" y="5425109"/>
                    <a:ext cx="97815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i="1" dirty="0"/>
                      <a:t>-0.415</a:t>
                    </a:r>
                  </a:p>
                </p:txBody>
              </p:sp>
            </p:grp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642D171-9482-45B3-917C-6832670ADF9F}"/>
                  </a:ext>
                </a:extLst>
              </p:cNvPr>
              <p:cNvSpPr txBox="1"/>
              <p:nvPr/>
            </p:nvSpPr>
            <p:spPr>
              <a:xfrm>
                <a:off x="1396403" y="6164770"/>
                <a:ext cx="18485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f(z) = 0.6023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92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633" y="-53297"/>
            <a:ext cx="914157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F</a:t>
            </a:r>
            <a:r>
              <a:rPr lang="pt-BR" dirty="0" err="1"/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 err="1"/>
              <a:t>ropagation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xemplo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55353FD-416C-45DF-ABE5-0E125EC297C4}"/>
              </a:ext>
            </a:extLst>
          </p:cNvPr>
          <p:cNvGrpSpPr/>
          <p:nvPr/>
        </p:nvGrpSpPr>
        <p:grpSpPr>
          <a:xfrm>
            <a:off x="2742989" y="1690689"/>
            <a:ext cx="7248197" cy="2048388"/>
            <a:chOff x="981237" y="1852957"/>
            <a:chExt cx="7248197" cy="20483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AB1D78D-289F-4163-BE1E-93EA78CE2529}"/>
                </a:ext>
              </a:extLst>
            </p:cNvPr>
            <p:cNvSpPr/>
            <p:nvPr/>
          </p:nvSpPr>
          <p:spPr>
            <a:xfrm>
              <a:off x="3173906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EF08650-1308-4B8D-B132-CB8CC4EC60EF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8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57EEDB-E6F7-40AC-85D5-1D4FD7579341}"/>
                </a:ext>
              </a:extLst>
            </p:cNvPr>
            <p:cNvSpPr txBox="1"/>
            <p:nvPr/>
          </p:nvSpPr>
          <p:spPr>
            <a:xfrm>
              <a:off x="981237" y="2236309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F3D0D6-2D4E-4CF1-890C-AB1759026639}"/>
                </a:ext>
              </a:extLst>
            </p:cNvPr>
            <p:cNvSpPr txBox="1"/>
            <p:nvPr/>
          </p:nvSpPr>
          <p:spPr>
            <a:xfrm>
              <a:off x="3325102" y="2285217"/>
              <a:ext cx="1132041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000" i="1" dirty="0">
                  <a:cs typeface="Times New Roman" panose="02020603050405020304" pitchFamily="18" charset="0"/>
                </a:rPr>
                <a:t>Z = 0.415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903B33E-13F8-41B8-9CCE-27580FD54637}"/>
                </a:ext>
              </a:extLst>
            </p:cNvPr>
            <p:cNvSpPr txBox="1"/>
            <p:nvPr/>
          </p:nvSpPr>
          <p:spPr>
            <a:xfrm>
              <a:off x="2259496" y="2554486"/>
              <a:ext cx="832696" cy="62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D5205AB-2635-4981-BDC3-62416144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9596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90AB41-1FF9-4042-B252-FBD0BB96FA69}"/>
                </a:ext>
              </a:extLst>
            </p:cNvPr>
            <p:cNvSpPr txBox="1"/>
            <p:nvPr/>
          </p:nvSpPr>
          <p:spPr>
            <a:xfrm>
              <a:off x="3831521" y="3333959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=0.40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165C347-FD47-402E-8996-4FEE1B400BD2}"/>
                </a:ext>
              </a:extLst>
            </p:cNvPr>
            <p:cNvSpPr/>
            <p:nvPr/>
          </p:nvSpPr>
          <p:spPr>
            <a:xfrm>
              <a:off x="5706942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3E591B1-CFD6-4887-A3AB-87E12D0B74EF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4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AB17C0-BF4F-4971-95AD-68E88B0A3CF9}"/>
                </a:ext>
              </a:extLst>
            </p:cNvPr>
            <p:cNvSpPr txBox="1"/>
            <p:nvPr/>
          </p:nvSpPr>
          <p:spPr>
            <a:xfrm>
              <a:off x="4534380" y="1931866"/>
              <a:ext cx="964288" cy="60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1= </a:t>
              </a:r>
              <a:r>
                <a:rPr lang="pt-BR" sz="2000" i="1" dirty="0">
                  <a:cs typeface="Times New Roman" panose="02020603050405020304" pitchFamily="18" charset="0"/>
                </a:rPr>
                <a:t>0.6023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003200F-6D97-41C1-92FA-9CEADD1F721B}"/>
                </a:ext>
              </a:extLst>
            </p:cNvPr>
            <p:cNvSpPr txBox="1"/>
            <p:nvPr/>
          </p:nvSpPr>
          <p:spPr>
            <a:xfrm>
              <a:off x="5859174" y="2236309"/>
              <a:ext cx="1091389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cs typeface="Times New Roman" panose="02020603050405020304" pitchFamily="18" charset="0"/>
                </a:rPr>
                <a:t>Z = y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i="1" dirty="0">
                  <a:cs typeface="Times New Roman" panose="02020603050405020304" pitchFamily="18" charset="0"/>
                </a:rPr>
                <a:t>.W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</a:p>
            <a:p>
              <a:r>
                <a:rPr lang="pt-BR" i="1" dirty="0">
                  <a:cs typeface="Times New Roman" panose="02020603050405020304" pitchFamily="18" charset="0"/>
                </a:rPr>
                <a:t>   + b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endParaRPr lang="pt-BR" i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5BCCD49-6F3F-433A-A2FC-E16A88C428F2}"/>
                </a:ext>
              </a:extLst>
            </p:cNvPr>
            <p:cNvSpPr txBox="1"/>
            <p:nvPr/>
          </p:nvSpPr>
          <p:spPr>
            <a:xfrm>
              <a:off x="5025230" y="2513491"/>
              <a:ext cx="748537" cy="62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r>
                <a:rPr lang="pt-BR" sz="2400" i="1" dirty="0">
                  <a:cs typeface="Times New Roman" panose="02020603050405020304" pitchFamily="18" charset="0"/>
                </a:rPr>
                <a:t>=0.45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7ECAA286-428E-4EAA-BAF4-5E12BF9D4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632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4B318B1-1495-49EC-9901-3D27A57EFC2F}"/>
                </a:ext>
              </a:extLst>
            </p:cNvPr>
            <p:cNvSpPr txBox="1"/>
            <p:nvPr/>
          </p:nvSpPr>
          <p:spPr>
            <a:xfrm>
              <a:off x="6364557" y="3333959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r>
                <a:rPr lang="pt-BR" sz="2400" i="1" dirty="0">
                  <a:cs typeface="Times New Roman" panose="02020603050405020304" pitchFamily="18" charset="0"/>
                </a:rPr>
                <a:t>=0.65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FC2F25B-B48D-4675-985A-4E46A48A1F5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036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ED2045A-2A90-40FF-AE0C-43A88A0D6F8A}"/>
                </a:ext>
              </a:extLst>
            </p:cNvPr>
            <p:cNvSpPr txBox="1"/>
            <p:nvPr/>
          </p:nvSpPr>
          <p:spPr>
            <a:xfrm>
              <a:off x="7446662" y="2052019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487AE82-78D0-43C8-B5CA-54BCA3D8DF90}"/>
              </a:ext>
            </a:extLst>
          </p:cNvPr>
          <p:cNvSpPr txBox="1"/>
          <p:nvPr/>
        </p:nvSpPr>
        <p:spPr>
          <a:xfrm>
            <a:off x="3144532" y="4142224"/>
            <a:ext cx="2635658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i="1" dirty="0"/>
              <a:t>z = 0.1 x 0.15 + 0.40</a:t>
            </a:r>
          </a:p>
          <a:p>
            <a:r>
              <a:rPr lang="pt-BR" sz="2400" i="1" dirty="0"/>
              <a:t>z = 0.415 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95F5BA3-6AB1-442B-A010-DA8620C2F536}"/>
              </a:ext>
            </a:extLst>
          </p:cNvPr>
          <p:cNvGrpSpPr/>
          <p:nvPr/>
        </p:nvGrpSpPr>
        <p:grpSpPr>
          <a:xfrm>
            <a:off x="3095792" y="4900641"/>
            <a:ext cx="2181333" cy="1360536"/>
            <a:chOff x="1370387" y="5265899"/>
            <a:chExt cx="2181333" cy="13605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D944BEC-8CC2-4F49-861F-222618718F63}"/>
                </a:ext>
              </a:extLst>
            </p:cNvPr>
            <p:cNvGrpSpPr/>
            <p:nvPr/>
          </p:nvGrpSpPr>
          <p:grpSpPr>
            <a:xfrm>
              <a:off x="1370387" y="5265899"/>
              <a:ext cx="2181333" cy="945190"/>
              <a:chOff x="6319397" y="5100453"/>
              <a:chExt cx="2181333" cy="945190"/>
            </a:xfrm>
          </p:grpSpPr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AF84E93-14E6-404B-B06F-370DC00F4B15}"/>
                  </a:ext>
                </a:extLst>
              </p:cNvPr>
              <p:cNvSpPr txBox="1"/>
              <p:nvPr/>
            </p:nvSpPr>
            <p:spPr>
              <a:xfrm>
                <a:off x="6319397" y="5266264"/>
                <a:ext cx="878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f(z) </a:t>
                </a:r>
                <a:r>
                  <a:rPr lang="pt-BR" sz="2400" dirty="0"/>
                  <a:t>= </a:t>
                </a:r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0352EF5-3B85-4970-96AE-9B12392F7A8C}"/>
                  </a:ext>
                </a:extLst>
              </p:cNvPr>
              <p:cNvGrpSpPr/>
              <p:nvPr/>
            </p:nvGrpSpPr>
            <p:grpSpPr>
              <a:xfrm>
                <a:off x="7006014" y="5100453"/>
                <a:ext cx="1494716" cy="945190"/>
                <a:chOff x="7102972" y="5108930"/>
                <a:chExt cx="1494716" cy="945190"/>
              </a:xfrm>
            </p:grpSpPr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8DEF0C79-BEF2-4257-8817-A0C35B93EB15}"/>
                    </a:ext>
                  </a:extLst>
                </p:cNvPr>
                <p:cNvSpPr txBox="1"/>
                <p:nvPr/>
              </p:nvSpPr>
              <p:spPr>
                <a:xfrm>
                  <a:off x="7341408" y="510893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</a:t>
                  </a:r>
                </a:p>
              </p:txBody>
            </p: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74CDEA13-8A37-4C35-A66C-4B0F1FAB0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1150" y="5527874"/>
                  <a:ext cx="73224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BF61C18D-E4DB-491F-A572-8A9180FCB714}"/>
                    </a:ext>
                  </a:extLst>
                </p:cNvPr>
                <p:cNvSpPr txBox="1"/>
                <p:nvPr/>
              </p:nvSpPr>
              <p:spPr>
                <a:xfrm>
                  <a:off x="7102972" y="5592455"/>
                  <a:ext cx="7857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 + e</a:t>
                  </a:r>
                </a:p>
              </p:txBody>
            </p: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694722A9-8D1E-4B25-97C0-BD1E98629C86}"/>
                    </a:ext>
                  </a:extLst>
                </p:cNvPr>
                <p:cNvSpPr txBox="1"/>
                <p:nvPr/>
              </p:nvSpPr>
              <p:spPr>
                <a:xfrm>
                  <a:off x="7619535" y="5425109"/>
                  <a:ext cx="9781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-0.415</a:t>
                  </a:r>
                </a:p>
              </p:txBody>
            </p:sp>
          </p:grp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642D171-9482-45B3-917C-6832670ADF9F}"/>
                </a:ext>
              </a:extLst>
            </p:cNvPr>
            <p:cNvSpPr txBox="1"/>
            <p:nvPr/>
          </p:nvSpPr>
          <p:spPr>
            <a:xfrm>
              <a:off x="1396403" y="6164770"/>
              <a:ext cx="1848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f(z) = 0.6023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6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034" y="20788"/>
            <a:ext cx="951996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F</a:t>
            </a:r>
            <a:r>
              <a:rPr lang="pt-BR" dirty="0" err="1"/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 err="1"/>
              <a:t>ropagation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xemplo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55353FD-416C-45DF-ABE5-0E125EC297C4}"/>
              </a:ext>
            </a:extLst>
          </p:cNvPr>
          <p:cNvGrpSpPr/>
          <p:nvPr/>
        </p:nvGrpSpPr>
        <p:grpSpPr>
          <a:xfrm>
            <a:off x="2742989" y="1690689"/>
            <a:ext cx="7248197" cy="2048388"/>
            <a:chOff x="981237" y="1852957"/>
            <a:chExt cx="7248197" cy="20483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AB1D78D-289F-4163-BE1E-93EA78CE2529}"/>
                </a:ext>
              </a:extLst>
            </p:cNvPr>
            <p:cNvSpPr/>
            <p:nvPr/>
          </p:nvSpPr>
          <p:spPr>
            <a:xfrm>
              <a:off x="3173906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EF08650-1308-4B8D-B132-CB8CC4EC60EF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8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57EEDB-E6F7-40AC-85D5-1D4FD7579341}"/>
                </a:ext>
              </a:extLst>
            </p:cNvPr>
            <p:cNvSpPr txBox="1"/>
            <p:nvPr/>
          </p:nvSpPr>
          <p:spPr>
            <a:xfrm>
              <a:off x="981237" y="2236309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F3D0D6-2D4E-4CF1-890C-AB1759026639}"/>
                </a:ext>
              </a:extLst>
            </p:cNvPr>
            <p:cNvSpPr txBox="1"/>
            <p:nvPr/>
          </p:nvSpPr>
          <p:spPr>
            <a:xfrm>
              <a:off x="3325102" y="2285217"/>
              <a:ext cx="1132041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000" i="1" dirty="0">
                  <a:cs typeface="Times New Roman" panose="02020603050405020304" pitchFamily="18" charset="0"/>
                </a:rPr>
                <a:t>Z = 0.415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903B33E-13F8-41B8-9CCE-27580FD54637}"/>
                </a:ext>
              </a:extLst>
            </p:cNvPr>
            <p:cNvSpPr txBox="1"/>
            <p:nvPr/>
          </p:nvSpPr>
          <p:spPr>
            <a:xfrm>
              <a:off x="2259496" y="2554486"/>
              <a:ext cx="832696" cy="62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=0.15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D5205AB-2635-4981-BDC3-62416144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9596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90AB41-1FF9-4042-B252-FBD0BB96FA69}"/>
                </a:ext>
              </a:extLst>
            </p:cNvPr>
            <p:cNvSpPr txBox="1"/>
            <p:nvPr/>
          </p:nvSpPr>
          <p:spPr>
            <a:xfrm>
              <a:off x="3831521" y="3333959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400" i="1" dirty="0">
                  <a:cs typeface="Times New Roman" panose="02020603050405020304" pitchFamily="18" charset="0"/>
                </a:rPr>
                <a:t>=0.40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165C347-FD47-402E-8996-4FEE1B400BD2}"/>
                </a:ext>
              </a:extLst>
            </p:cNvPr>
            <p:cNvSpPr/>
            <p:nvPr/>
          </p:nvSpPr>
          <p:spPr>
            <a:xfrm>
              <a:off x="5706942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3E591B1-CFD6-4887-A3AB-87E12D0B74EF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4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AB17C0-BF4F-4971-95AD-68E88B0A3CF9}"/>
                </a:ext>
              </a:extLst>
            </p:cNvPr>
            <p:cNvSpPr txBox="1"/>
            <p:nvPr/>
          </p:nvSpPr>
          <p:spPr>
            <a:xfrm>
              <a:off x="4534380" y="1931866"/>
              <a:ext cx="964288" cy="60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1= </a:t>
              </a:r>
              <a:r>
                <a:rPr lang="pt-BR" sz="2000" i="1" dirty="0">
                  <a:cs typeface="Times New Roman" panose="02020603050405020304" pitchFamily="18" charset="0"/>
                </a:rPr>
                <a:t>0.6023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003200F-6D97-41C1-92FA-9CEADD1F721B}"/>
                </a:ext>
              </a:extLst>
            </p:cNvPr>
            <p:cNvSpPr txBox="1"/>
            <p:nvPr/>
          </p:nvSpPr>
          <p:spPr>
            <a:xfrm>
              <a:off x="5796371" y="2263459"/>
              <a:ext cx="1261884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000" i="1" dirty="0">
                  <a:cs typeface="Times New Roman" panose="02020603050405020304" pitchFamily="18" charset="0"/>
                </a:rPr>
                <a:t>Z = 0.9210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5BCCD49-6F3F-433A-A2FC-E16A88C428F2}"/>
                </a:ext>
              </a:extLst>
            </p:cNvPr>
            <p:cNvSpPr txBox="1"/>
            <p:nvPr/>
          </p:nvSpPr>
          <p:spPr>
            <a:xfrm>
              <a:off x="5025230" y="2513491"/>
              <a:ext cx="748537" cy="62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r>
                <a:rPr lang="pt-BR" sz="2400" i="1" dirty="0">
                  <a:cs typeface="Times New Roman" panose="02020603050405020304" pitchFamily="18" charset="0"/>
                </a:rPr>
                <a:t>=0.45</a:t>
              </a:r>
              <a:endParaRPr lang="pt-BR" sz="16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7ECAA286-428E-4EAA-BAF4-5E12BF9D4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632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4B318B1-1495-49EC-9901-3D27A57EFC2F}"/>
                </a:ext>
              </a:extLst>
            </p:cNvPr>
            <p:cNvSpPr txBox="1"/>
            <p:nvPr/>
          </p:nvSpPr>
          <p:spPr>
            <a:xfrm>
              <a:off x="6364557" y="3333959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r>
                <a:rPr lang="pt-BR" sz="2400" i="1" dirty="0">
                  <a:cs typeface="Times New Roman" panose="02020603050405020304" pitchFamily="18" charset="0"/>
                </a:rPr>
                <a:t>=0.65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FC2F25B-B48D-4675-985A-4E46A48A1F5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036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360DB29-7EEF-41D7-8B8E-F8A5AAE88265}"/>
                </a:ext>
              </a:extLst>
            </p:cNvPr>
            <p:cNvSpPr txBox="1"/>
            <p:nvPr/>
          </p:nvSpPr>
          <p:spPr>
            <a:xfrm>
              <a:off x="7058255" y="1898503"/>
              <a:ext cx="964288" cy="60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2= </a:t>
              </a:r>
              <a:r>
                <a:rPr lang="pt-BR" sz="2000" i="1" dirty="0">
                  <a:cs typeface="Times New Roman" panose="02020603050405020304" pitchFamily="18" charset="0"/>
                </a:rPr>
                <a:t>0.7153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487AE82-78D0-43C8-B5CA-54BCA3D8DF90}"/>
              </a:ext>
            </a:extLst>
          </p:cNvPr>
          <p:cNvSpPr txBox="1"/>
          <p:nvPr/>
        </p:nvSpPr>
        <p:spPr>
          <a:xfrm>
            <a:off x="3135007" y="4123174"/>
            <a:ext cx="2635658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i="1" dirty="0"/>
              <a:t>z = 0.1 x 0.15 + 0.40</a:t>
            </a:r>
          </a:p>
          <a:p>
            <a:r>
              <a:rPr lang="pt-BR" sz="2400" i="1" dirty="0"/>
              <a:t>z = 0.415 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95F5BA3-6AB1-442B-A010-DA8620C2F536}"/>
              </a:ext>
            </a:extLst>
          </p:cNvPr>
          <p:cNvGrpSpPr/>
          <p:nvPr/>
        </p:nvGrpSpPr>
        <p:grpSpPr>
          <a:xfrm>
            <a:off x="3086267" y="4881591"/>
            <a:ext cx="2181333" cy="1360536"/>
            <a:chOff x="1370387" y="5265899"/>
            <a:chExt cx="2181333" cy="13605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D944BEC-8CC2-4F49-861F-222618718F63}"/>
                </a:ext>
              </a:extLst>
            </p:cNvPr>
            <p:cNvGrpSpPr/>
            <p:nvPr/>
          </p:nvGrpSpPr>
          <p:grpSpPr>
            <a:xfrm>
              <a:off x="1370387" y="5265899"/>
              <a:ext cx="2181333" cy="945190"/>
              <a:chOff x="6319397" y="5100453"/>
              <a:chExt cx="2181333" cy="945190"/>
            </a:xfrm>
          </p:grpSpPr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AF84E93-14E6-404B-B06F-370DC00F4B15}"/>
                  </a:ext>
                </a:extLst>
              </p:cNvPr>
              <p:cNvSpPr txBox="1"/>
              <p:nvPr/>
            </p:nvSpPr>
            <p:spPr>
              <a:xfrm>
                <a:off x="6319397" y="5266264"/>
                <a:ext cx="878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f(z) </a:t>
                </a:r>
                <a:r>
                  <a:rPr lang="pt-BR" sz="2400" dirty="0"/>
                  <a:t>= </a:t>
                </a:r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0352EF5-3B85-4970-96AE-9B12392F7A8C}"/>
                  </a:ext>
                </a:extLst>
              </p:cNvPr>
              <p:cNvGrpSpPr/>
              <p:nvPr/>
            </p:nvGrpSpPr>
            <p:grpSpPr>
              <a:xfrm>
                <a:off x="7006014" y="5100453"/>
                <a:ext cx="1494716" cy="945190"/>
                <a:chOff x="7102972" y="5108930"/>
                <a:chExt cx="1494716" cy="945190"/>
              </a:xfrm>
            </p:grpSpPr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8DEF0C79-BEF2-4257-8817-A0C35B93EB15}"/>
                    </a:ext>
                  </a:extLst>
                </p:cNvPr>
                <p:cNvSpPr txBox="1"/>
                <p:nvPr/>
              </p:nvSpPr>
              <p:spPr>
                <a:xfrm>
                  <a:off x="7341408" y="510893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</a:t>
                  </a:r>
                </a:p>
              </p:txBody>
            </p: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74CDEA13-8A37-4C35-A66C-4B0F1FAB0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1150" y="5527874"/>
                  <a:ext cx="73224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BF61C18D-E4DB-491F-A572-8A9180FCB714}"/>
                    </a:ext>
                  </a:extLst>
                </p:cNvPr>
                <p:cNvSpPr txBox="1"/>
                <p:nvPr/>
              </p:nvSpPr>
              <p:spPr>
                <a:xfrm>
                  <a:off x="7102972" y="5592455"/>
                  <a:ext cx="7857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 + e</a:t>
                  </a:r>
                </a:p>
              </p:txBody>
            </p: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694722A9-8D1E-4B25-97C0-BD1E98629C86}"/>
                    </a:ext>
                  </a:extLst>
                </p:cNvPr>
                <p:cNvSpPr txBox="1"/>
                <p:nvPr/>
              </p:nvSpPr>
              <p:spPr>
                <a:xfrm>
                  <a:off x="7619535" y="5425109"/>
                  <a:ext cx="9781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-0.415</a:t>
                  </a:r>
                </a:p>
              </p:txBody>
            </p:sp>
          </p:grp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642D171-9482-45B3-917C-6832670ADF9F}"/>
                </a:ext>
              </a:extLst>
            </p:cNvPr>
            <p:cNvSpPr txBox="1"/>
            <p:nvPr/>
          </p:nvSpPr>
          <p:spPr>
            <a:xfrm>
              <a:off x="1396403" y="6164770"/>
              <a:ext cx="1848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f(z) = 0.6023 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9ECEE59-66C3-4D4C-A57B-115CAC85762F}"/>
              </a:ext>
            </a:extLst>
          </p:cNvPr>
          <p:cNvSpPr txBox="1"/>
          <p:nvPr/>
        </p:nvSpPr>
        <p:spPr>
          <a:xfrm>
            <a:off x="7184494" y="4123174"/>
            <a:ext cx="3102131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i="1" dirty="0"/>
              <a:t>z = 0.6023 x 0.45 + 0.65</a:t>
            </a:r>
          </a:p>
          <a:p>
            <a:r>
              <a:rPr lang="pt-BR" sz="2400" i="1" dirty="0"/>
              <a:t>z = 0.9210 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D3F6251-4608-49C0-9E0A-6D3EA4C4C58A}"/>
              </a:ext>
            </a:extLst>
          </p:cNvPr>
          <p:cNvGrpSpPr/>
          <p:nvPr/>
        </p:nvGrpSpPr>
        <p:grpSpPr>
          <a:xfrm>
            <a:off x="7135752" y="4881591"/>
            <a:ext cx="2336824" cy="1360536"/>
            <a:chOff x="1370387" y="5265899"/>
            <a:chExt cx="2336824" cy="13605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6F59305-75E6-40AA-B866-500D5721EC48}"/>
                </a:ext>
              </a:extLst>
            </p:cNvPr>
            <p:cNvGrpSpPr/>
            <p:nvPr/>
          </p:nvGrpSpPr>
          <p:grpSpPr>
            <a:xfrm>
              <a:off x="1370387" y="5265899"/>
              <a:ext cx="2336824" cy="945190"/>
              <a:chOff x="6319397" y="5100453"/>
              <a:chExt cx="2336824" cy="945190"/>
            </a:xfrm>
          </p:grpSpPr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68ADF3A-64C3-42E0-9F43-78BDBB9F1826}"/>
                  </a:ext>
                </a:extLst>
              </p:cNvPr>
              <p:cNvSpPr txBox="1"/>
              <p:nvPr/>
            </p:nvSpPr>
            <p:spPr>
              <a:xfrm>
                <a:off x="6319397" y="5266264"/>
                <a:ext cx="878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/>
                  <a:t>f(z) </a:t>
                </a:r>
                <a:r>
                  <a:rPr lang="pt-BR" sz="2400" dirty="0"/>
                  <a:t>= </a:t>
                </a:r>
              </a:p>
            </p:txBody>
          </p: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AE8E190B-06EB-49BB-B230-0C313B241164}"/>
                  </a:ext>
                </a:extLst>
              </p:cNvPr>
              <p:cNvGrpSpPr/>
              <p:nvPr/>
            </p:nvGrpSpPr>
            <p:grpSpPr>
              <a:xfrm>
                <a:off x="7006014" y="5100453"/>
                <a:ext cx="1650207" cy="945190"/>
                <a:chOff x="7102972" y="5108930"/>
                <a:chExt cx="1650207" cy="945190"/>
              </a:xfrm>
            </p:grpSpPr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58FB1CB4-1199-4921-92F6-B578467A7E7B}"/>
                    </a:ext>
                  </a:extLst>
                </p:cNvPr>
                <p:cNvSpPr txBox="1"/>
                <p:nvPr/>
              </p:nvSpPr>
              <p:spPr>
                <a:xfrm>
                  <a:off x="7341408" y="510893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</a:t>
                  </a:r>
                </a:p>
              </p:txBody>
            </p:sp>
            <p:cxnSp>
              <p:nvCxnSpPr>
                <p:cNvPr id="42" name="Conector reto 41">
                  <a:extLst>
                    <a:ext uri="{FF2B5EF4-FFF2-40B4-BE49-F238E27FC236}">
                      <a16:creationId xmlns:a16="http://schemas.microsoft.com/office/drawing/2014/main" id="{71E29625-2829-44E5-9C0A-3571E1B2F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1150" y="5527874"/>
                  <a:ext cx="73224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106027FD-62D7-46DC-A26C-283FA2A1A54E}"/>
                    </a:ext>
                  </a:extLst>
                </p:cNvPr>
                <p:cNvSpPr txBox="1"/>
                <p:nvPr/>
              </p:nvSpPr>
              <p:spPr>
                <a:xfrm>
                  <a:off x="7102972" y="5592455"/>
                  <a:ext cx="7857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1 + e</a:t>
                  </a:r>
                </a:p>
              </p:txBody>
            </p:sp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AA967147-A5AB-41C8-B9E2-4429D36327D7}"/>
                    </a:ext>
                  </a:extLst>
                </p:cNvPr>
                <p:cNvSpPr txBox="1"/>
                <p:nvPr/>
              </p:nvSpPr>
              <p:spPr>
                <a:xfrm>
                  <a:off x="7619535" y="5425109"/>
                  <a:ext cx="11336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/>
                    <a:t>-0.9210</a:t>
                  </a:r>
                </a:p>
              </p:txBody>
            </p:sp>
          </p:grpSp>
        </p:grp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670129E-CEB9-4FC1-91C6-C3CF804597CA}"/>
                </a:ext>
              </a:extLst>
            </p:cNvPr>
            <p:cNvSpPr txBox="1"/>
            <p:nvPr/>
          </p:nvSpPr>
          <p:spPr>
            <a:xfrm>
              <a:off x="1396403" y="6164770"/>
              <a:ext cx="1802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/>
                <a:t>f(z) = 0.7153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0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F27FC-15E4-42B9-AAA0-8FC974E4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 de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tivação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D62B46-2DF8-4107-A4AF-8A9939A2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94" y="2098183"/>
            <a:ext cx="4291789" cy="3475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DDA9BE-8E3D-412A-ACD3-359C003E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42" y="2098183"/>
            <a:ext cx="4315811" cy="34510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F90C7-18A4-4019-B11A-5935732F131D}"/>
              </a:ext>
            </a:extLst>
          </p:cNvPr>
          <p:cNvSpPr txBox="1"/>
          <p:nvPr/>
        </p:nvSpPr>
        <p:spPr>
          <a:xfrm>
            <a:off x="1772756" y="1188652"/>
            <a:ext cx="7683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Introduz a não-linearidade em Redes Neurais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742EA4-B066-4063-BBF6-D46A3B58FD29}"/>
              </a:ext>
            </a:extLst>
          </p:cNvPr>
          <p:cNvSpPr txBox="1"/>
          <p:nvPr/>
        </p:nvSpPr>
        <p:spPr>
          <a:xfrm>
            <a:off x="1772756" y="5669348"/>
            <a:ext cx="429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 de ativação lineares produzem decisões lineares, independentemente do tamanho da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FDA5E-8993-490F-8E2A-8A349C53E700}"/>
              </a:ext>
            </a:extLst>
          </p:cNvPr>
          <p:cNvSpPr txBox="1"/>
          <p:nvPr/>
        </p:nvSpPr>
        <p:spPr>
          <a:xfrm>
            <a:off x="6993685" y="5675315"/>
            <a:ext cx="429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 não-linearidades permitem uma aproximação com funções arbitrariamente complexas</a:t>
            </a:r>
          </a:p>
        </p:txBody>
      </p:sp>
    </p:spTree>
    <p:extLst>
      <p:ext uri="{BB962C8B-B14F-4D97-AF65-F5344CB8AC3E}">
        <p14:creationId xmlns:p14="http://schemas.microsoft.com/office/powerpoint/2010/main" val="100036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3319515" y="287979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6137223" y="287370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013009" y="369819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27" y="4576"/>
            <a:ext cx="7898529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usto: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álculo do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rro</a:t>
            </a:r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0277" y="495539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025996" y="4887656"/>
            <a:ext cx="65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5711632" y="5657544"/>
            <a:ext cx="75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5735150" y="6097748"/>
            <a:ext cx="61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6456" y="495539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6741" y="495539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5717" y="495539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4657460" y="4299321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101007" y="4299321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5493924" y="4299321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5901458" y="4299321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050" y="5695338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025995" y="586050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05F1FD-3E26-4778-B878-B4711CD46BB8}"/>
              </a:ext>
            </a:extLst>
          </p:cNvPr>
          <p:cNvSpPr/>
          <p:nvPr/>
        </p:nvSpPr>
        <p:spPr>
          <a:xfrm>
            <a:off x="4787427" y="4775150"/>
            <a:ext cx="202697" cy="177800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1760927-2A87-4C1F-83C9-09688586C8D7}"/>
              </a:ext>
            </a:extLst>
          </p:cNvPr>
          <p:cNvSpPr/>
          <p:nvPr/>
        </p:nvSpPr>
        <p:spPr>
          <a:xfrm>
            <a:off x="5632582" y="4790146"/>
            <a:ext cx="202697" cy="405286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98F7E-D779-43D7-B906-C0B748B3FB1A}"/>
              </a:ext>
            </a:extLst>
          </p:cNvPr>
          <p:cNvSpPr/>
          <p:nvPr/>
        </p:nvSpPr>
        <p:spPr>
          <a:xfrm>
            <a:off x="6053235" y="4779987"/>
            <a:ext cx="202697" cy="254167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6721916" y="4467844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4386335" y="381793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6" name="Imagem 55" descr="Uma imagem contendo louça, colher&#10;&#10;Descrição gerada automaticamente">
            <a:extLst>
              <a:ext uri="{FF2B5EF4-FFF2-40B4-BE49-F238E27FC236}">
                <a16:creationId xmlns:a16="http://schemas.microsoft.com/office/drawing/2014/main" id="{FD18441E-9206-43C5-8391-87D1C0F655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7654" r="39110" b="18327"/>
          <a:stretch/>
        </p:blipFill>
        <p:spPr>
          <a:xfrm flipH="1">
            <a:off x="3871570" y="2413258"/>
            <a:ext cx="585761" cy="391898"/>
          </a:xfrm>
          <a:prstGeom prst="rect">
            <a:avLst/>
          </a:prstGeom>
        </p:spPr>
      </p:pic>
      <p:pic>
        <p:nvPicPr>
          <p:cNvPr id="54" name="Imagem 53" descr="Uma imagem contendo cítrico, fruta, fatiado&#10;&#10;Descrição gerada automaticamente">
            <a:extLst>
              <a:ext uri="{FF2B5EF4-FFF2-40B4-BE49-F238E27FC236}">
                <a16:creationId xmlns:a16="http://schemas.microsoft.com/office/drawing/2014/main" id="{1FF59126-12AC-493A-8CCA-D12D0DD65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01" r="-10587"/>
          <a:stretch/>
        </p:blipFill>
        <p:spPr>
          <a:xfrm>
            <a:off x="4572998" y="2089514"/>
            <a:ext cx="758403" cy="670722"/>
          </a:xfrm>
          <a:prstGeom prst="rect">
            <a:avLst/>
          </a:prstGeom>
        </p:spPr>
      </p:pic>
      <p:pic>
        <p:nvPicPr>
          <p:cNvPr id="58" name="Imagem 57" descr="Uma imagem contendo contêiner, vidro, medidor, interior&#10;&#10;Descrição gerada automaticamente">
            <a:extLst>
              <a:ext uri="{FF2B5EF4-FFF2-40B4-BE49-F238E27FC236}">
                <a16:creationId xmlns:a16="http://schemas.microsoft.com/office/drawing/2014/main" id="{BDB76D1C-328C-4A67-BE52-1D5BEBE2DB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33932" r="27479"/>
          <a:stretch/>
        </p:blipFill>
        <p:spPr>
          <a:xfrm>
            <a:off x="5367004" y="1689320"/>
            <a:ext cx="534455" cy="105328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3D05F21-BC6E-4723-9FC7-868BC6BA94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0"/>
          <a:stretch/>
        </p:blipFill>
        <p:spPr>
          <a:xfrm>
            <a:off x="3375841" y="1887406"/>
            <a:ext cx="144952" cy="890287"/>
          </a:xfrm>
          <a:prstGeom prst="rect">
            <a:avLst/>
          </a:prstGeom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1E87F1D1-DFAA-4310-AAEE-52D512C0416E}"/>
              </a:ext>
            </a:extLst>
          </p:cNvPr>
          <p:cNvSpPr/>
          <p:nvPr/>
        </p:nvSpPr>
        <p:spPr>
          <a:xfrm>
            <a:off x="5230052" y="4801790"/>
            <a:ext cx="176086" cy="71385"/>
          </a:xfrm>
          <a:prstGeom prst="rect">
            <a:avLst/>
          </a:prstGeom>
          <a:solidFill>
            <a:srgbClr val="FFF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DC7E776B-56DC-420F-87D6-212B3FF1E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603825">
            <a:off x="4738492" y="5663230"/>
            <a:ext cx="792262" cy="80002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050" y="6135542"/>
            <a:ext cx="225738" cy="232188"/>
          </a:xfrm>
          <a:prstGeom prst="rect">
            <a:avLst/>
          </a:prstGeom>
        </p:spPr>
      </p:pic>
      <p:pic>
        <p:nvPicPr>
          <p:cNvPr id="59" name="Imagem 58" descr="Uma imagem contendo bebidas&#10;&#10;Descrição gerada automaticamente">
            <a:extLst>
              <a:ext uri="{FF2B5EF4-FFF2-40B4-BE49-F238E27FC236}">
                <a16:creationId xmlns:a16="http://schemas.microsoft.com/office/drawing/2014/main" id="{D91A3A2F-7137-4EE5-9F87-13F17CF365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1" y="4480651"/>
            <a:ext cx="547444" cy="1379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881602A-0A60-4A2D-8103-4575F5620489}"/>
                  </a:ext>
                </a:extLst>
              </p:cNvPr>
              <p:cNvSpPr txBox="1"/>
              <p:nvPr/>
            </p:nvSpPr>
            <p:spPr>
              <a:xfrm>
                <a:off x="7249076" y="2702832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881602A-0A60-4A2D-8103-4575F562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76" y="2702832"/>
                <a:ext cx="2806474" cy="75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>
            <a:extLst>
              <a:ext uri="{FF2B5EF4-FFF2-40B4-BE49-F238E27FC236}">
                <a16:creationId xmlns:a16="http://schemas.microsoft.com/office/drawing/2014/main" id="{DA9BE98B-8F43-4907-BDB6-1E4951057F46}"/>
              </a:ext>
            </a:extLst>
          </p:cNvPr>
          <p:cNvSpPr/>
          <p:nvPr/>
        </p:nvSpPr>
        <p:spPr>
          <a:xfrm>
            <a:off x="7165379" y="2676072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5EAAA89-0625-401B-A618-CAE73311D8A6}"/>
              </a:ext>
            </a:extLst>
          </p:cNvPr>
          <p:cNvCxnSpPr>
            <a:cxnSpLocks/>
          </p:cNvCxnSpPr>
          <p:nvPr/>
        </p:nvCxnSpPr>
        <p:spPr>
          <a:xfrm>
            <a:off x="6648777" y="1482792"/>
            <a:ext cx="2253992" cy="15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CD8C12C-6FFB-4801-9AE9-9290983E517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8079465" y="3238712"/>
            <a:ext cx="1427625" cy="193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39A89BE-3E38-4D1D-B2FD-9DC2122C269A}"/>
              </a:ext>
            </a:extLst>
          </p:cNvPr>
          <p:cNvSpPr txBox="1"/>
          <p:nvPr/>
        </p:nvSpPr>
        <p:spPr>
          <a:xfrm>
            <a:off x="7264489" y="5947462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D139F2D-47E7-43E1-AB6A-572E8D06F6CB}"/>
              </a:ext>
            </a:extLst>
          </p:cNvPr>
          <p:cNvSpPr txBox="1"/>
          <p:nvPr/>
        </p:nvSpPr>
        <p:spPr>
          <a:xfrm>
            <a:off x="6211236" y="866261"/>
            <a:ext cx="6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</a:p>
        </p:txBody>
      </p:sp>
      <p:pic>
        <p:nvPicPr>
          <p:cNvPr id="65" name="Imagem 64" descr="Uma imagem contendo garrafa, interior, bebidas&#10;&#10;Descrição gerada automaticamente">
            <a:extLst>
              <a:ext uri="{FF2B5EF4-FFF2-40B4-BE49-F238E27FC236}">
                <a16:creationId xmlns:a16="http://schemas.microsoft.com/office/drawing/2014/main" id="{38910522-4176-4E62-82AA-C4047E2A34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6" r="34070"/>
          <a:stretch/>
        </p:blipFill>
        <p:spPr>
          <a:xfrm>
            <a:off x="6303542" y="1346684"/>
            <a:ext cx="476533" cy="14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9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27" y="11467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</a:t>
            </a:r>
            <a:r>
              <a:rPr lang="pt-BR" dirty="0">
                <a:solidFill>
                  <a:srgbClr val="FF0000"/>
                </a:solidFill>
              </a:rPr>
              <a:t> C</a:t>
            </a:r>
            <a:r>
              <a:rPr lang="pt-BR" dirty="0"/>
              <a:t>usto (J)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/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/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C44A56C3-DF8A-444C-9D03-7751FD19EFFB}"/>
              </a:ext>
            </a:extLst>
          </p:cNvPr>
          <p:cNvGrpSpPr/>
          <p:nvPr/>
        </p:nvGrpSpPr>
        <p:grpSpPr>
          <a:xfrm>
            <a:off x="4201785" y="2471840"/>
            <a:ext cx="6130120" cy="4179282"/>
            <a:chOff x="2705776" y="2194640"/>
            <a:chExt cx="6130120" cy="4179282"/>
          </a:xfrm>
        </p:grpSpPr>
        <p:pic>
          <p:nvPicPr>
            <p:cNvPr id="84" name="Imagem 83" descr="Uma imagem contendo casal&#10;&#10;Descrição gerada automaticamente">
              <a:extLst>
                <a:ext uri="{FF2B5EF4-FFF2-40B4-BE49-F238E27FC236}">
                  <a16:creationId xmlns:a16="http://schemas.microsoft.com/office/drawing/2014/main" id="{582EF54D-9979-43C8-9621-81FA089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140" y="2523668"/>
              <a:ext cx="3460861" cy="3785585"/>
            </a:xfrm>
            <a:prstGeom prst="rect">
              <a:avLst/>
            </a:prstGeom>
          </p:spPr>
        </p:pic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12FD8EB-7E2E-4F89-837A-BEACD43DBE16}"/>
                </a:ext>
              </a:extLst>
            </p:cNvPr>
            <p:cNvCxnSpPr/>
            <p:nvPr/>
          </p:nvCxnSpPr>
          <p:spPr>
            <a:xfrm flipV="1">
              <a:off x="5635689" y="2304661"/>
              <a:ext cx="0" cy="379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D920836-1A79-4496-8A92-2AF6BE91851E}"/>
                </a:ext>
              </a:extLst>
            </p:cNvPr>
            <p:cNvCxnSpPr>
              <a:cxnSpLocks/>
            </p:cNvCxnSpPr>
            <p:nvPr/>
          </p:nvCxnSpPr>
          <p:spPr>
            <a:xfrm>
              <a:off x="8322810" y="6041914"/>
              <a:ext cx="485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1D66B03-A24C-4EF7-A0A2-2A1384AB55BB}"/>
                </a:ext>
              </a:extLst>
            </p:cNvPr>
            <p:cNvSpPr txBox="1"/>
            <p:nvPr/>
          </p:nvSpPr>
          <p:spPr>
            <a:xfrm>
              <a:off x="5110019" y="2379306"/>
              <a:ext cx="62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J(w)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FBF9C1C-13D3-4411-A3CD-D4D1E06321CA}"/>
                </a:ext>
              </a:extLst>
            </p:cNvPr>
            <p:cNvSpPr txBox="1"/>
            <p:nvPr/>
          </p:nvSpPr>
          <p:spPr>
            <a:xfrm>
              <a:off x="8574641" y="600459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w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222E7B-AF50-4E15-8300-EDF54F84934B}"/>
                </a:ext>
              </a:extLst>
            </p:cNvPr>
            <p:cNvSpPr txBox="1"/>
            <p:nvPr/>
          </p:nvSpPr>
          <p:spPr>
            <a:xfrm>
              <a:off x="4532994" y="3934122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13BE9C8-AAE1-413E-A724-09B66E805995}"/>
                </a:ext>
              </a:extLst>
            </p:cNvPr>
            <p:cNvSpPr txBox="1"/>
            <p:nvPr/>
          </p:nvSpPr>
          <p:spPr>
            <a:xfrm>
              <a:off x="2705776" y="219464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6C31F20-2D04-430C-B044-F0DA1D4A120A}"/>
              </a:ext>
            </a:extLst>
          </p:cNvPr>
          <p:cNvGrpSpPr/>
          <p:nvPr/>
        </p:nvGrpSpPr>
        <p:grpSpPr>
          <a:xfrm>
            <a:off x="2875596" y="2656507"/>
            <a:ext cx="3351533" cy="3768335"/>
            <a:chOff x="1510216" y="2146041"/>
            <a:chExt cx="3351533" cy="3768335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44084F0-2768-48F4-9136-B1DDCFB173EF}"/>
                </a:ext>
              </a:extLst>
            </p:cNvPr>
            <p:cNvCxnSpPr/>
            <p:nvPr/>
          </p:nvCxnSpPr>
          <p:spPr>
            <a:xfrm>
              <a:off x="4590662" y="4040147"/>
              <a:ext cx="2710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0F8A784A-6BE7-4310-81FA-38E4C3947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24" y="2146041"/>
              <a:ext cx="12431" cy="4415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Imagem 65" descr="Uma imagem contendo parede de papel, palavras cruzadas, edifício, comida&#10;&#10;Descrição gerada automaticamente">
              <a:extLst>
                <a:ext uri="{FF2B5EF4-FFF2-40B4-BE49-F238E27FC236}">
                  <a16:creationId xmlns:a16="http://schemas.microsoft.com/office/drawing/2014/main" id="{D8E262AA-1F1C-4E12-BF5F-056547E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216" y="2226003"/>
              <a:ext cx="3237278" cy="3688373"/>
            </a:xfrm>
            <a:prstGeom prst="rect">
              <a:avLst/>
            </a:prstGeom>
          </p:spPr>
        </p:pic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D270C15-AE59-41E1-8B1F-FCA7D3DEB139}"/>
              </a:ext>
            </a:extLst>
          </p:cNvPr>
          <p:cNvSpPr txBox="1"/>
          <p:nvPr/>
        </p:nvSpPr>
        <p:spPr>
          <a:xfrm>
            <a:off x="5733795" y="277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F2CE6A3-F55E-4571-80CF-61E180B8C8C6}"/>
              </a:ext>
            </a:extLst>
          </p:cNvPr>
          <p:cNvSpPr txBox="1"/>
          <p:nvPr/>
        </p:nvSpPr>
        <p:spPr>
          <a:xfrm>
            <a:off x="5376005" y="314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1771002-21EE-4D2B-8787-C776EB87C291}"/>
              </a:ext>
            </a:extLst>
          </p:cNvPr>
          <p:cNvSpPr txBox="1"/>
          <p:nvPr/>
        </p:nvSpPr>
        <p:spPr>
          <a:xfrm>
            <a:off x="5018215" y="354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2D7FB7D-C4B6-487F-A552-99F3247CFB21}"/>
              </a:ext>
            </a:extLst>
          </p:cNvPr>
          <p:cNvSpPr txBox="1"/>
          <p:nvPr/>
        </p:nvSpPr>
        <p:spPr>
          <a:xfrm>
            <a:off x="4660425" y="3971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EF72D7-BF57-4BE1-8D28-653C47639C34}"/>
              </a:ext>
            </a:extLst>
          </p:cNvPr>
          <p:cNvSpPr txBox="1"/>
          <p:nvPr/>
        </p:nvSpPr>
        <p:spPr>
          <a:xfrm>
            <a:off x="4302909" y="436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46233C2-13B3-49B4-B396-50DF00F86089}"/>
              </a:ext>
            </a:extLst>
          </p:cNvPr>
          <p:cNvSpPr txBox="1"/>
          <p:nvPr/>
        </p:nvSpPr>
        <p:spPr>
          <a:xfrm>
            <a:off x="3938888" y="47741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9618BE-2D6E-4C2D-BA2D-195EFCCF7782}"/>
              </a:ext>
            </a:extLst>
          </p:cNvPr>
          <p:cNvSpPr txBox="1"/>
          <p:nvPr/>
        </p:nvSpPr>
        <p:spPr>
          <a:xfrm>
            <a:off x="3599760" y="5182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B881553-B5C5-4101-B7D9-18D929313B95}"/>
              </a:ext>
            </a:extLst>
          </p:cNvPr>
          <p:cNvSpPr txBox="1"/>
          <p:nvPr/>
        </p:nvSpPr>
        <p:spPr>
          <a:xfrm>
            <a:off x="3254524" y="561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FCB7F-F274-4824-B102-B6D4FC9C13B9}"/>
              </a:ext>
            </a:extLst>
          </p:cNvPr>
          <p:cNvSpPr txBox="1"/>
          <p:nvPr/>
        </p:nvSpPr>
        <p:spPr>
          <a:xfrm>
            <a:off x="2896734" y="60057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7FCB397-6FD5-4AA9-B5F4-191D4F0ED566}"/>
              </a:ext>
            </a:extLst>
          </p:cNvPr>
          <p:cNvSpPr/>
          <p:nvPr/>
        </p:nvSpPr>
        <p:spPr>
          <a:xfrm>
            <a:off x="4514800" y="2708174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EC5278C-618A-497C-AE5C-E50F6364C3A5}"/>
              </a:ext>
            </a:extLst>
          </p:cNvPr>
          <p:cNvSpPr/>
          <p:nvPr/>
        </p:nvSpPr>
        <p:spPr>
          <a:xfrm>
            <a:off x="5951351" y="4356616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FFAD84A-2679-40B6-9366-89CB5CD2F8F2}"/>
              </a:ext>
            </a:extLst>
          </p:cNvPr>
          <p:cNvSpPr/>
          <p:nvPr/>
        </p:nvSpPr>
        <p:spPr>
          <a:xfrm>
            <a:off x="7226217" y="1488934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023D162-4100-4D83-AA56-50745B94A89D}"/>
              </a:ext>
            </a:extLst>
          </p:cNvPr>
          <p:cNvSpPr/>
          <p:nvPr/>
        </p:nvSpPr>
        <p:spPr>
          <a:xfrm>
            <a:off x="3794559" y="1770652"/>
            <a:ext cx="1171226" cy="53328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CC9FBE-6814-4C5C-8578-54E8BD8139FF}"/>
              </a:ext>
            </a:extLst>
          </p:cNvPr>
          <p:cNvSpPr txBox="1"/>
          <p:nvPr/>
        </p:nvSpPr>
        <p:spPr>
          <a:xfrm>
            <a:off x="2921795" y="2644129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w</a:t>
            </a:r>
            <a:r>
              <a:rPr lang="pt-BR" baseline="-25000" dirty="0"/>
              <a:t>0</a:t>
            </a:r>
            <a:r>
              <a:rPr lang="pt-BR" dirty="0"/>
              <a:t>=0.000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361940-D347-4946-ACE2-FB4FACE9929C}"/>
              </a:ext>
            </a:extLst>
          </p:cNvPr>
          <p:cNvCxnSpPr/>
          <p:nvPr/>
        </p:nvCxnSpPr>
        <p:spPr>
          <a:xfrm>
            <a:off x="2666834" y="2841172"/>
            <a:ext cx="312741" cy="0"/>
          </a:xfrm>
          <a:prstGeom prst="line">
            <a:avLst/>
          </a:prstGeom>
          <a:ln w="38100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BFBAEB6-543F-4CC6-9A7B-62C6378DD11C}"/>
              </a:ext>
            </a:extLst>
          </p:cNvPr>
          <p:cNvCxnSpPr>
            <a:cxnSpLocks/>
          </p:cNvCxnSpPr>
          <p:nvPr/>
        </p:nvCxnSpPr>
        <p:spPr>
          <a:xfrm>
            <a:off x="2875596" y="4552662"/>
            <a:ext cx="3237278" cy="0"/>
          </a:xfrm>
          <a:prstGeom prst="line">
            <a:avLst/>
          </a:prstGeom>
          <a:ln w="28575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F2B8BC-E387-4DB3-B3E0-9FC24199BE1B}"/>
              </a:ext>
            </a:extLst>
          </p:cNvPr>
          <p:cNvSpPr txBox="1"/>
          <p:nvPr/>
        </p:nvSpPr>
        <p:spPr>
          <a:xfrm>
            <a:off x="7226216" y="33930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93BC3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893BC3"/>
              </a:solidFill>
            </a:endParaRP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DA61197-06D2-4A39-9AE6-B6C763D1EE04}"/>
              </a:ext>
            </a:extLst>
          </p:cNvPr>
          <p:cNvGrpSpPr/>
          <p:nvPr/>
        </p:nvGrpSpPr>
        <p:grpSpPr>
          <a:xfrm>
            <a:off x="7984452" y="2471841"/>
            <a:ext cx="2076962" cy="683693"/>
            <a:chOff x="3175512" y="5993928"/>
            <a:chExt cx="2076962" cy="68369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9819E6-7186-4590-9964-7F2078C68858}"/>
                </a:ext>
              </a:extLst>
            </p:cNvPr>
            <p:cNvSpPr/>
            <p:nvPr/>
          </p:nvSpPr>
          <p:spPr>
            <a:xfrm>
              <a:off x="3175512" y="5993928"/>
              <a:ext cx="2076962" cy="68369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/>
                <p:nvPr/>
              </p:nvSpPr>
              <p:spPr>
                <a:xfrm>
                  <a:off x="3288945" y="6187665"/>
                  <a:ext cx="87318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945" y="6187665"/>
                  <a:ext cx="8731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72" t="-4348" r="-5556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1CC3A60-1FB9-40FB-89A0-47CAB9B8D11D}"/>
              </a:ext>
            </a:extLst>
          </p:cNvPr>
          <p:cNvSpPr txBox="1"/>
          <p:nvPr/>
        </p:nvSpPr>
        <p:spPr>
          <a:xfrm>
            <a:off x="5460058" y="2116493"/>
            <a:ext cx="1406267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Valores Reais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5A8F53-761F-4A10-A2D7-EC4A95B3E8E1}"/>
              </a:ext>
            </a:extLst>
          </p:cNvPr>
          <p:cNvCxnSpPr/>
          <p:nvPr/>
        </p:nvCxnSpPr>
        <p:spPr>
          <a:xfrm>
            <a:off x="5556174" y="2310926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81F9C13-8E03-4922-BF66-C8C7730F29F8}"/>
              </a:ext>
            </a:extLst>
          </p:cNvPr>
          <p:cNvCxnSpPr>
            <a:cxnSpLocks/>
          </p:cNvCxnSpPr>
          <p:nvPr/>
        </p:nvCxnSpPr>
        <p:spPr>
          <a:xfrm flipH="1">
            <a:off x="5970632" y="2315092"/>
            <a:ext cx="478744" cy="57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0F6B51-94F4-4D42-B0D4-BCD322A16F61}"/>
              </a:ext>
            </a:extLst>
          </p:cNvPr>
          <p:cNvSpPr txBox="1"/>
          <p:nvPr/>
        </p:nvSpPr>
        <p:spPr>
          <a:xfrm>
            <a:off x="10714769" y="5775145"/>
            <a:ext cx="1406267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Gradiente Descendente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709F999-B73B-432D-A1B7-9C9A763463E8}"/>
              </a:ext>
            </a:extLst>
          </p:cNvPr>
          <p:cNvCxnSpPr>
            <a:cxnSpLocks/>
          </p:cNvCxnSpPr>
          <p:nvPr/>
        </p:nvCxnSpPr>
        <p:spPr>
          <a:xfrm>
            <a:off x="10721985" y="5956878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D4D31C3-4D7D-4127-833D-7A1D634BAF3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556955" y="5042203"/>
            <a:ext cx="1157814" cy="9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754F4E9-117A-4FBE-BD79-8EA60969576E}"/>
              </a:ext>
            </a:extLst>
          </p:cNvPr>
          <p:cNvSpPr txBox="1"/>
          <p:nvPr/>
        </p:nvSpPr>
        <p:spPr>
          <a:xfrm>
            <a:off x="8097885" y="3540595"/>
            <a:ext cx="1218519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Peso Inicial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5740BA8E-E7DA-42E6-80D6-E22935D57474}"/>
              </a:ext>
            </a:extLst>
          </p:cNvPr>
          <p:cNvCxnSpPr>
            <a:cxnSpLocks/>
          </p:cNvCxnSpPr>
          <p:nvPr/>
        </p:nvCxnSpPr>
        <p:spPr>
          <a:xfrm>
            <a:off x="8244137" y="3762431"/>
            <a:ext cx="887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7152293-0D93-48D2-8A2D-84D0C8369D4F}"/>
              </a:ext>
            </a:extLst>
          </p:cNvPr>
          <p:cNvCxnSpPr>
            <a:cxnSpLocks/>
          </p:cNvCxnSpPr>
          <p:nvPr/>
        </p:nvCxnSpPr>
        <p:spPr>
          <a:xfrm flipH="1" flipV="1">
            <a:off x="7438001" y="3577765"/>
            <a:ext cx="8762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27" y="11467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</a:t>
            </a:r>
            <a:r>
              <a:rPr lang="pt-BR" dirty="0">
                <a:solidFill>
                  <a:srgbClr val="FF0000"/>
                </a:solidFill>
              </a:rPr>
              <a:t> C</a:t>
            </a:r>
            <a:r>
              <a:rPr lang="pt-BR" dirty="0"/>
              <a:t>usto (J)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/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/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C44A56C3-DF8A-444C-9D03-7751FD19EFFB}"/>
              </a:ext>
            </a:extLst>
          </p:cNvPr>
          <p:cNvGrpSpPr/>
          <p:nvPr/>
        </p:nvGrpSpPr>
        <p:grpSpPr>
          <a:xfrm>
            <a:off x="4201785" y="2471840"/>
            <a:ext cx="6130120" cy="4179282"/>
            <a:chOff x="2705776" y="2194640"/>
            <a:chExt cx="6130120" cy="4179282"/>
          </a:xfrm>
        </p:grpSpPr>
        <p:pic>
          <p:nvPicPr>
            <p:cNvPr id="84" name="Imagem 83" descr="Uma imagem contendo casal&#10;&#10;Descrição gerada automaticamente">
              <a:extLst>
                <a:ext uri="{FF2B5EF4-FFF2-40B4-BE49-F238E27FC236}">
                  <a16:creationId xmlns:a16="http://schemas.microsoft.com/office/drawing/2014/main" id="{582EF54D-9979-43C8-9621-81FA089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140" y="2523668"/>
              <a:ext cx="3460861" cy="3785585"/>
            </a:xfrm>
            <a:prstGeom prst="rect">
              <a:avLst/>
            </a:prstGeom>
          </p:spPr>
        </p:pic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12FD8EB-7E2E-4F89-837A-BEACD43DBE16}"/>
                </a:ext>
              </a:extLst>
            </p:cNvPr>
            <p:cNvCxnSpPr/>
            <p:nvPr/>
          </p:nvCxnSpPr>
          <p:spPr>
            <a:xfrm flipV="1">
              <a:off x="5635689" y="2304661"/>
              <a:ext cx="0" cy="379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D920836-1A79-4496-8A92-2AF6BE91851E}"/>
                </a:ext>
              </a:extLst>
            </p:cNvPr>
            <p:cNvCxnSpPr>
              <a:cxnSpLocks/>
            </p:cNvCxnSpPr>
            <p:nvPr/>
          </p:nvCxnSpPr>
          <p:spPr>
            <a:xfrm>
              <a:off x="8322810" y="6041914"/>
              <a:ext cx="485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1D66B03-A24C-4EF7-A0A2-2A1384AB55BB}"/>
                </a:ext>
              </a:extLst>
            </p:cNvPr>
            <p:cNvSpPr txBox="1"/>
            <p:nvPr/>
          </p:nvSpPr>
          <p:spPr>
            <a:xfrm>
              <a:off x="5110019" y="2379306"/>
              <a:ext cx="62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J(w)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FBF9C1C-13D3-4411-A3CD-D4D1E06321CA}"/>
                </a:ext>
              </a:extLst>
            </p:cNvPr>
            <p:cNvSpPr txBox="1"/>
            <p:nvPr/>
          </p:nvSpPr>
          <p:spPr>
            <a:xfrm>
              <a:off x="8574641" y="600459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w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222E7B-AF50-4E15-8300-EDF54F84934B}"/>
                </a:ext>
              </a:extLst>
            </p:cNvPr>
            <p:cNvSpPr txBox="1"/>
            <p:nvPr/>
          </p:nvSpPr>
          <p:spPr>
            <a:xfrm>
              <a:off x="4532994" y="3934122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13BE9C8-AAE1-413E-A724-09B66E805995}"/>
                </a:ext>
              </a:extLst>
            </p:cNvPr>
            <p:cNvSpPr txBox="1"/>
            <p:nvPr/>
          </p:nvSpPr>
          <p:spPr>
            <a:xfrm>
              <a:off x="2705776" y="219464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6C31F20-2D04-430C-B044-F0DA1D4A120A}"/>
              </a:ext>
            </a:extLst>
          </p:cNvPr>
          <p:cNvGrpSpPr/>
          <p:nvPr/>
        </p:nvGrpSpPr>
        <p:grpSpPr>
          <a:xfrm>
            <a:off x="2875596" y="2656507"/>
            <a:ext cx="3351533" cy="3768335"/>
            <a:chOff x="1510216" y="2146041"/>
            <a:chExt cx="3351533" cy="3768335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44084F0-2768-48F4-9136-B1DDCFB173EF}"/>
                </a:ext>
              </a:extLst>
            </p:cNvPr>
            <p:cNvCxnSpPr/>
            <p:nvPr/>
          </p:nvCxnSpPr>
          <p:spPr>
            <a:xfrm>
              <a:off x="4590662" y="4040147"/>
              <a:ext cx="2710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0F8A784A-6BE7-4310-81FA-38E4C3947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24" y="2146041"/>
              <a:ext cx="12431" cy="4415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Imagem 65" descr="Uma imagem contendo parede de papel, palavras cruzadas, edifício, comida&#10;&#10;Descrição gerada automaticamente">
              <a:extLst>
                <a:ext uri="{FF2B5EF4-FFF2-40B4-BE49-F238E27FC236}">
                  <a16:creationId xmlns:a16="http://schemas.microsoft.com/office/drawing/2014/main" id="{D8E262AA-1F1C-4E12-BF5F-056547E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216" y="2226003"/>
              <a:ext cx="3237278" cy="3688373"/>
            </a:xfrm>
            <a:prstGeom prst="rect">
              <a:avLst/>
            </a:prstGeom>
          </p:spPr>
        </p:pic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D270C15-AE59-41E1-8B1F-FCA7D3DEB139}"/>
              </a:ext>
            </a:extLst>
          </p:cNvPr>
          <p:cNvSpPr txBox="1"/>
          <p:nvPr/>
        </p:nvSpPr>
        <p:spPr>
          <a:xfrm>
            <a:off x="5733795" y="277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F2CE6A3-F55E-4571-80CF-61E180B8C8C6}"/>
              </a:ext>
            </a:extLst>
          </p:cNvPr>
          <p:cNvSpPr txBox="1"/>
          <p:nvPr/>
        </p:nvSpPr>
        <p:spPr>
          <a:xfrm>
            <a:off x="5376005" y="314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1771002-21EE-4D2B-8787-C776EB87C291}"/>
              </a:ext>
            </a:extLst>
          </p:cNvPr>
          <p:cNvSpPr txBox="1"/>
          <p:nvPr/>
        </p:nvSpPr>
        <p:spPr>
          <a:xfrm>
            <a:off x="5018215" y="354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2D7FB7D-C4B6-487F-A552-99F3247CFB21}"/>
              </a:ext>
            </a:extLst>
          </p:cNvPr>
          <p:cNvSpPr txBox="1"/>
          <p:nvPr/>
        </p:nvSpPr>
        <p:spPr>
          <a:xfrm>
            <a:off x="4660425" y="3971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EF72D7-BF57-4BE1-8D28-653C47639C34}"/>
              </a:ext>
            </a:extLst>
          </p:cNvPr>
          <p:cNvSpPr txBox="1"/>
          <p:nvPr/>
        </p:nvSpPr>
        <p:spPr>
          <a:xfrm>
            <a:off x="4302909" y="436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46233C2-13B3-49B4-B396-50DF00F86089}"/>
              </a:ext>
            </a:extLst>
          </p:cNvPr>
          <p:cNvSpPr txBox="1"/>
          <p:nvPr/>
        </p:nvSpPr>
        <p:spPr>
          <a:xfrm>
            <a:off x="3938888" y="47741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9618BE-2D6E-4C2D-BA2D-195EFCCF7782}"/>
              </a:ext>
            </a:extLst>
          </p:cNvPr>
          <p:cNvSpPr txBox="1"/>
          <p:nvPr/>
        </p:nvSpPr>
        <p:spPr>
          <a:xfrm>
            <a:off x="3599760" y="5182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B881553-B5C5-4101-B7D9-18D929313B95}"/>
              </a:ext>
            </a:extLst>
          </p:cNvPr>
          <p:cNvSpPr txBox="1"/>
          <p:nvPr/>
        </p:nvSpPr>
        <p:spPr>
          <a:xfrm>
            <a:off x="3254524" y="561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FCB7F-F274-4824-B102-B6D4FC9C13B9}"/>
              </a:ext>
            </a:extLst>
          </p:cNvPr>
          <p:cNvSpPr txBox="1"/>
          <p:nvPr/>
        </p:nvSpPr>
        <p:spPr>
          <a:xfrm>
            <a:off x="2896734" y="60057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561DDA7-12EC-477B-A524-39971989393B}"/>
              </a:ext>
            </a:extLst>
          </p:cNvPr>
          <p:cNvSpPr txBox="1"/>
          <p:nvPr/>
        </p:nvSpPr>
        <p:spPr>
          <a:xfrm>
            <a:off x="7895192" y="5329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7FCB397-6FD5-4AA9-B5F4-191D4F0ED566}"/>
              </a:ext>
            </a:extLst>
          </p:cNvPr>
          <p:cNvSpPr/>
          <p:nvPr/>
        </p:nvSpPr>
        <p:spPr>
          <a:xfrm>
            <a:off x="4514800" y="2708174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EC5278C-618A-497C-AE5C-E50F6364C3A5}"/>
              </a:ext>
            </a:extLst>
          </p:cNvPr>
          <p:cNvSpPr/>
          <p:nvPr/>
        </p:nvSpPr>
        <p:spPr>
          <a:xfrm>
            <a:off x="5951351" y="4356616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FFAD84A-2679-40B6-9366-89CB5CD2F8F2}"/>
              </a:ext>
            </a:extLst>
          </p:cNvPr>
          <p:cNvSpPr/>
          <p:nvPr/>
        </p:nvSpPr>
        <p:spPr>
          <a:xfrm>
            <a:off x="7226217" y="1488934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023D162-4100-4D83-AA56-50745B94A89D}"/>
              </a:ext>
            </a:extLst>
          </p:cNvPr>
          <p:cNvSpPr/>
          <p:nvPr/>
        </p:nvSpPr>
        <p:spPr>
          <a:xfrm>
            <a:off x="3794559" y="1770652"/>
            <a:ext cx="1171226" cy="53328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CC9FBE-6814-4C5C-8578-54E8BD8139FF}"/>
              </a:ext>
            </a:extLst>
          </p:cNvPr>
          <p:cNvSpPr txBox="1"/>
          <p:nvPr/>
        </p:nvSpPr>
        <p:spPr>
          <a:xfrm>
            <a:off x="2921795" y="2644129"/>
            <a:ext cx="1069524" cy="58413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w</a:t>
            </a:r>
            <a:r>
              <a:rPr lang="pt-BR" baseline="-25000" dirty="0"/>
              <a:t>0</a:t>
            </a:r>
            <a:r>
              <a:rPr lang="pt-BR" dirty="0"/>
              <a:t>=0.000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=1.105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361940-D347-4946-ACE2-FB4FACE9929C}"/>
              </a:ext>
            </a:extLst>
          </p:cNvPr>
          <p:cNvCxnSpPr/>
          <p:nvPr/>
        </p:nvCxnSpPr>
        <p:spPr>
          <a:xfrm>
            <a:off x="2666834" y="2841172"/>
            <a:ext cx="312741" cy="0"/>
          </a:xfrm>
          <a:prstGeom prst="line">
            <a:avLst/>
          </a:prstGeom>
          <a:ln w="38100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BFBAEB6-543F-4CC6-9A7B-62C6378DD11C}"/>
              </a:ext>
            </a:extLst>
          </p:cNvPr>
          <p:cNvCxnSpPr>
            <a:cxnSpLocks/>
          </p:cNvCxnSpPr>
          <p:nvPr/>
        </p:nvCxnSpPr>
        <p:spPr>
          <a:xfrm>
            <a:off x="2875596" y="4552662"/>
            <a:ext cx="3237278" cy="0"/>
          </a:xfrm>
          <a:prstGeom prst="line">
            <a:avLst/>
          </a:prstGeom>
          <a:ln w="28575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EC056B-5223-4AC9-B379-34B862C760EE}"/>
              </a:ext>
            </a:extLst>
          </p:cNvPr>
          <p:cNvCxnSpPr>
            <a:cxnSpLocks/>
          </p:cNvCxnSpPr>
          <p:nvPr/>
        </p:nvCxnSpPr>
        <p:spPr>
          <a:xfrm>
            <a:off x="7458270" y="3713584"/>
            <a:ext cx="587829" cy="1735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EA6F8D5-F880-4044-A1AF-8CB388AA6431}"/>
              </a:ext>
            </a:extLst>
          </p:cNvPr>
          <p:cNvCxnSpPr/>
          <p:nvPr/>
        </p:nvCxnSpPr>
        <p:spPr>
          <a:xfrm flipV="1">
            <a:off x="2875596" y="4040155"/>
            <a:ext cx="3237278" cy="10077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4DA9D3-2E98-4ABB-B4E0-74D398B2103D}"/>
              </a:ext>
            </a:extLst>
          </p:cNvPr>
          <p:cNvCxnSpPr/>
          <p:nvPr/>
        </p:nvCxnSpPr>
        <p:spPr>
          <a:xfrm>
            <a:off x="2666834" y="3030504"/>
            <a:ext cx="3127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F2B8BC-E387-4DB3-B3E0-9FC24199BE1B}"/>
              </a:ext>
            </a:extLst>
          </p:cNvPr>
          <p:cNvSpPr txBox="1"/>
          <p:nvPr/>
        </p:nvSpPr>
        <p:spPr>
          <a:xfrm>
            <a:off x="7226216" y="33930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93BC3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893BC3"/>
              </a:solidFill>
            </a:endParaRP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DA61197-06D2-4A39-9AE6-B6C763D1EE04}"/>
              </a:ext>
            </a:extLst>
          </p:cNvPr>
          <p:cNvGrpSpPr/>
          <p:nvPr/>
        </p:nvGrpSpPr>
        <p:grpSpPr>
          <a:xfrm>
            <a:off x="7984452" y="2471841"/>
            <a:ext cx="2076962" cy="683693"/>
            <a:chOff x="3175512" y="5993928"/>
            <a:chExt cx="2076962" cy="68369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9819E6-7186-4590-9964-7F2078C68858}"/>
                </a:ext>
              </a:extLst>
            </p:cNvPr>
            <p:cNvSpPr/>
            <p:nvPr/>
          </p:nvSpPr>
          <p:spPr>
            <a:xfrm>
              <a:off x="3175512" y="5993928"/>
              <a:ext cx="2076962" cy="68369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/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1CC3A60-1FB9-40FB-89A0-47CAB9B8D11D}"/>
              </a:ext>
            </a:extLst>
          </p:cNvPr>
          <p:cNvSpPr txBox="1"/>
          <p:nvPr/>
        </p:nvSpPr>
        <p:spPr>
          <a:xfrm>
            <a:off x="5460058" y="2116493"/>
            <a:ext cx="1406267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Valores Reais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5A8F53-761F-4A10-A2D7-EC4A95B3E8E1}"/>
              </a:ext>
            </a:extLst>
          </p:cNvPr>
          <p:cNvCxnSpPr/>
          <p:nvPr/>
        </p:nvCxnSpPr>
        <p:spPr>
          <a:xfrm>
            <a:off x="5556174" y="2310926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81F9C13-8E03-4922-BF66-C8C7730F29F8}"/>
              </a:ext>
            </a:extLst>
          </p:cNvPr>
          <p:cNvCxnSpPr>
            <a:cxnSpLocks/>
          </p:cNvCxnSpPr>
          <p:nvPr/>
        </p:nvCxnSpPr>
        <p:spPr>
          <a:xfrm flipH="1">
            <a:off x="5970632" y="2315092"/>
            <a:ext cx="478744" cy="57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0F6B51-94F4-4D42-B0D4-BCD322A16F61}"/>
              </a:ext>
            </a:extLst>
          </p:cNvPr>
          <p:cNvSpPr txBox="1"/>
          <p:nvPr/>
        </p:nvSpPr>
        <p:spPr>
          <a:xfrm>
            <a:off x="10714769" y="5775145"/>
            <a:ext cx="1406267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Gradiente Descendente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709F999-B73B-432D-A1B7-9C9A763463E8}"/>
              </a:ext>
            </a:extLst>
          </p:cNvPr>
          <p:cNvCxnSpPr>
            <a:cxnSpLocks/>
          </p:cNvCxnSpPr>
          <p:nvPr/>
        </p:nvCxnSpPr>
        <p:spPr>
          <a:xfrm>
            <a:off x="10721985" y="5956878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D4D31C3-4D7D-4127-833D-7A1D634BAF3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556955" y="5042203"/>
            <a:ext cx="1157814" cy="9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0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27" y="11467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</a:t>
            </a:r>
            <a:r>
              <a:rPr lang="pt-BR" dirty="0">
                <a:solidFill>
                  <a:srgbClr val="FF0000"/>
                </a:solidFill>
              </a:rPr>
              <a:t> C</a:t>
            </a:r>
            <a:r>
              <a:rPr lang="pt-BR" dirty="0"/>
              <a:t>usto (J)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/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/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C44A56C3-DF8A-444C-9D03-7751FD19EFFB}"/>
              </a:ext>
            </a:extLst>
          </p:cNvPr>
          <p:cNvGrpSpPr/>
          <p:nvPr/>
        </p:nvGrpSpPr>
        <p:grpSpPr>
          <a:xfrm>
            <a:off x="4201785" y="2471840"/>
            <a:ext cx="6130120" cy="4179282"/>
            <a:chOff x="2705776" y="2194640"/>
            <a:chExt cx="6130120" cy="4179282"/>
          </a:xfrm>
        </p:grpSpPr>
        <p:pic>
          <p:nvPicPr>
            <p:cNvPr id="84" name="Imagem 83" descr="Uma imagem contendo casal&#10;&#10;Descrição gerada automaticamente">
              <a:extLst>
                <a:ext uri="{FF2B5EF4-FFF2-40B4-BE49-F238E27FC236}">
                  <a16:creationId xmlns:a16="http://schemas.microsoft.com/office/drawing/2014/main" id="{582EF54D-9979-43C8-9621-81FA089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140" y="2523668"/>
              <a:ext cx="3460861" cy="3785585"/>
            </a:xfrm>
            <a:prstGeom prst="rect">
              <a:avLst/>
            </a:prstGeom>
          </p:spPr>
        </p:pic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12FD8EB-7E2E-4F89-837A-BEACD43DBE16}"/>
                </a:ext>
              </a:extLst>
            </p:cNvPr>
            <p:cNvCxnSpPr/>
            <p:nvPr/>
          </p:nvCxnSpPr>
          <p:spPr>
            <a:xfrm flipV="1">
              <a:off x="5635689" y="2304661"/>
              <a:ext cx="0" cy="379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D920836-1A79-4496-8A92-2AF6BE91851E}"/>
                </a:ext>
              </a:extLst>
            </p:cNvPr>
            <p:cNvCxnSpPr>
              <a:cxnSpLocks/>
            </p:cNvCxnSpPr>
            <p:nvPr/>
          </p:nvCxnSpPr>
          <p:spPr>
            <a:xfrm>
              <a:off x="8322810" y="6041914"/>
              <a:ext cx="485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1D66B03-A24C-4EF7-A0A2-2A1384AB55BB}"/>
                </a:ext>
              </a:extLst>
            </p:cNvPr>
            <p:cNvSpPr txBox="1"/>
            <p:nvPr/>
          </p:nvSpPr>
          <p:spPr>
            <a:xfrm>
              <a:off x="5110019" y="2379306"/>
              <a:ext cx="62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J(w)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FBF9C1C-13D3-4411-A3CD-D4D1E06321CA}"/>
                </a:ext>
              </a:extLst>
            </p:cNvPr>
            <p:cNvSpPr txBox="1"/>
            <p:nvPr/>
          </p:nvSpPr>
          <p:spPr>
            <a:xfrm>
              <a:off x="8574641" y="600459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w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222E7B-AF50-4E15-8300-EDF54F84934B}"/>
                </a:ext>
              </a:extLst>
            </p:cNvPr>
            <p:cNvSpPr txBox="1"/>
            <p:nvPr/>
          </p:nvSpPr>
          <p:spPr>
            <a:xfrm>
              <a:off x="4532994" y="3934122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13BE9C8-AAE1-413E-A724-09B66E805995}"/>
                </a:ext>
              </a:extLst>
            </p:cNvPr>
            <p:cNvSpPr txBox="1"/>
            <p:nvPr/>
          </p:nvSpPr>
          <p:spPr>
            <a:xfrm>
              <a:off x="2705776" y="219464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6C31F20-2D04-430C-B044-F0DA1D4A120A}"/>
              </a:ext>
            </a:extLst>
          </p:cNvPr>
          <p:cNvGrpSpPr/>
          <p:nvPr/>
        </p:nvGrpSpPr>
        <p:grpSpPr>
          <a:xfrm>
            <a:off x="2875596" y="2656507"/>
            <a:ext cx="3351533" cy="3768335"/>
            <a:chOff x="1510216" y="2146041"/>
            <a:chExt cx="3351533" cy="3768335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44084F0-2768-48F4-9136-B1DDCFB173EF}"/>
                </a:ext>
              </a:extLst>
            </p:cNvPr>
            <p:cNvCxnSpPr/>
            <p:nvPr/>
          </p:nvCxnSpPr>
          <p:spPr>
            <a:xfrm>
              <a:off x="4590662" y="4040147"/>
              <a:ext cx="2710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0F8A784A-6BE7-4310-81FA-38E4C3947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24" y="2146041"/>
              <a:ext cx="12431" cy="4415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Imagem 65" descr="Uma imagem contendo parede de papel, palavras cruzadas, edifício, comida&#10;&#10;Descrição gerada automaticamente">
              <a:extLst>
                <a:ext uri="{FF2B5EF4-FFF2-40B4-BE49-F238E27FC236}">
                  <a16:creationId xmlns:a16="http://schemas.microsoft.com/office/drawing/2014/main" id="{D8E262AA-1F1C-4E12-BF5F-056547E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216" y="2226003"/>
              <a:ext cx="3237278" cy="3688373"/>
            </a:xfrm>
            <a:prstGeom prst="rect">
              <a:avLst/>
            </a:prstGeom>
          </p:spPr>
        </p:pic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D270C15-AE59-41E1-8B1F-FCA7D3DEB139}"/>
              </a:ext>
            </a:extLst>
          </p:cNvPr>
          <p:cNvSpPr txBox="1"/>
          <p:nvPr/>
        </p:nvSpPr>
        <p:spPr>
          <a:xfrm>
            <a:off x="5733795" y="277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F2CE6A3-F55E-4571-80CF-61E180B8C8C6}"/>
              </a:ext>
            </a:extLst>
          </p:cNvPr>
          <p:cNvSpPr txBox="1"/>
          <p:nvPr/>
        </p:nvSpPr>
        <p:spPr>
          <a:xfrm>
            <a:off x="5376005" y="314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1771002-21EE-4D2B-8787-C776EB87C291}"/>
              </a:ext>
            </a:extLst>
          </p:cNvPr>
          <p:cNvSpPr txBox="1"/>
          <p:nvPr/>
        </p:nvSpPr>
        <p:spPr>
          <a:xfrm>
            <a:off x="5018215" y="354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2D7FB7D-C4B6-487F-A552-99F3247CFB21}"/>
              </a:ext>
            </a:extLst>
          </p:cNvPr>
          <p:cNvSpPr txBox="1"/>
          <p:nvPr/>
        </p:nvSpPr>
        <p:spPr>
          <a:xfrm>
            <a:off x="4660425" y="3971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EF72D7-BF57-4BE1-8D28-653C47639C34}"/>
              </a:ext>
            </a:extLst>
          </p:cNvPr>
          <p:cNvSpPr txBox="1"/>
          <p:nvPr/>
        </p:nvSpPr>
        <p:spPr>
          <a:xfrm>
            <a:off x="4302909" y="436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46233C2-13B3-49B4-B396-50DF00F86089}"/>
              </a:ext>
            </a:extLst>
          </p:cNvPr>
          <p:cNvSpPr txBox="1"/>
          <p:nvPr/>
        </p:nvSpPr>
        <p:spPr>
          <a:xfrm>
            <a:off x="3938888" y="47741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9618BE-2D6E-4C2D-BA2D-195EFCCF7782}"/>
              </a:ext>
            </a:extLst>
          </p:cNvPr>
          <p:cNvSpPr txBox="1"/>
          <p:nvPr/>
        </p:nvSpPr>
        <p:spPr>
          <a:xfrm>
            <a:off x="3599760" y="5182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B881553-B5C5-4101-B7D9-18D929313B95}"/>
              </a:ext>
            </a:extLst>
          </p:cNvPr>
          <p:cNvSpPr txBox="1"/>
          <p:nvPr/>
        </p:nvSpPr>
        <p:spPr>
          <a:xfrm>
            <a:off x="3254524" y="561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FCB7F-F274-4824-B102-B6D4FC9C13B9}"/>
              </a:ext>
            </a:extLst>
          </p:cNvPr>
          <p:cNvSpPr txBox="1"/>
          <p:nvPr/>
        </p:nvSpPr>
        <p:spPr>
          <a:xfrm>
            <a:off x="2896734" y="60057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561DDA7-12EC-477B-A524-39971989393B}"/>
              </a:ext>
            </a:extLst>
          </p:cNvPr>
          <p:cNvSpPr txBox="1"/>
          <p:nvPr/>
        </p:nvSpPr>
        <p:spPr>
          <a:xfrm>
            <a:off x="7895192" y="5329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6C0FC13-D25F-45BF-884D-294824C29685}"/>
              </a:ext>
            </a:extLst>
          </p:cNvPr>
          <p:cNvSpPr txBox="1"/>
          <p:nvPr/>
        </p:nvSpPr>
        <p:spPr>
          <a:xfrm>
            <a:off x="8142856" y="572553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7FCB397-6FD5-4AA9-B5F4-191D4F0ED566}"/>
              </a:ext>
            </a:extLst>
          </p:cNvPr>
          <p:cNvSpPr/>
          <p:nvPr/>
        </p:nvSpPr>
        <p:spPr>
          <a:xfrm>
            <a:off x="4514800" y="2708174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EC5278C-618A-497C-AE5C-E50F6364C3A5}"/>
              </a:ext>
            </a:extLst>
          </p:cNvPr>
          <p:cNvSpPr/>
          <p:nvPr/>
        </p:nvSpPr>
        <p:spPr>
          <a:xfrm>
            <a:off x="5951351" y="4356616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FFAD84A-2679-40B6-9366-89CB5CD2F8F2}"/>
              </a:ext>
            </a:extLst>
          </p:cNvPr>
          <p:cNvSpPr/>
          <p:nvPr/>
        </p:nvSpPr>
        <p:spPr>
          <a:xfrm>
            <a:off x="7226217" y="1488934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023D162-4100-4D83-AA56-50745B94A89D}"/>
              </a:ext>
            </a:extLst>
          </p:cNvPr>
          <p:cNvSpPr/>
          <p:nvPr/>
        </p:nvSpPr>
        <p:spPr>
          <a:xfrm>
            <a:off x="3794559" y="1770652"/>
            <a:ext cx="1171226" cy="53328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CC9FBE-6814-4C5C-8578-54E8BD8139FF}"/>
              </a:ext>
            </a:extLst>
          </p:cNvPr>
          <p:cNvSpPr txBox="1"/>
          <p:nvPr/>
        </p:nvSpPr>
        <p:spPr>
          <a:xfrm>
            <a:off x="2921795" y="2644129"/>
            <a:ext cx="1069524" cy="7893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w</a:t>
            </a:r>
            <a:r>
              <a:rPr lang="pt-BR" baseline="-25000" dirty="0"/>
              <a:t>0</a:t>
            </a:r>
            <a:r>
              <a:rPr lang="pt-BR" dirty="0"/>
              <a:t>=0.000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=1.105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2</a:t>
            </a:r>
            <a:r>
              <a:rPr lang="pt-BR" dirty="0"/>
              <a:t>=1.410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361940-D347-4946-ACE2-FB4FACE9929C}"/>
              </a:ext>
            </a:extLst>
          </p:cNvPr>
          <p:cNvCxnSpPr/>
          <p:nvPr/>
        </p:nvCxnSpPr>
        <p:spPr>
          <a:xfrm>
            <a:off x="2666834" y="2841172"/>
            <a:ext cx="312741" cy="0"/>
          </a:xfrm>
          <a:prstGeom prst="line">
            <a:avLst/>
          </a:prstGeom>
          <a:ln w="38100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BFBAEB6-543F-4CC6-9A7B-62C6378DD11C}"/>
              </a:ext>
            </a:extLst>
          </p:cNvPr>
          <p:cNvCxnSpPr>
            <a:cxnSpLocks/>
          </p:cNvCxnSpPr>
          <p:nvPr/>
        </p:nvCxnSpPr>
        <p:spPr>
          <a:xfrm>
            <a:off x="2875596" y="4552662"/>
            <a:ext cx="3237278" cy="0"/>
          </a:xfrm>
          <a:prstGeom prst="line">
            <a:avLst/>
          </a:prstGeom>
          <a:ln w="28575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EC056B-5223-4AC9-B379-34B862C760EE}"/>
              </a:ext>
            </a:extLst>
          </p:cNvPr>
          <p:cNvCxnSpPr>
            <a:cxnSpLocks/>
          </p:cNvCxnSpPr>
          <p:nvPr/>
        </p:nvCxnSpPr>
        <p:spPr>
          <a:xfrm>
            <a:off x="7458270" y="3713584"/>
            <a:ext cx="587829" cy="1735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EA6F8D5-F880-4044-A1AF-8CB388AA6431}"/>
              </a:ext>
            </a:extLst>
          </p:cNvPr>
          <p:cNvCxnSpPr/>
          <p:nvPr/>
        </p:nvCxnSpPr>
        <p:spPr>
          <a:xfrm flipV="1">
            <a:off x="2875596" y="4040155"/>
            <a:ext cx="3237278" cy="10077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CFBF176-DC61-46A6-92A1-4C5C190A0887}"/>
              </a:ext>
            </a:extLst>
          </p:cNvPr>
          <p:cNvCxnSpPr>
            <a:cxnSpLocks/>
          </p:cNvCxnSpPr>
          <p:nvPr/>
        </p:nvCxnSpPr>
        <p:spPr>
          <a:xfrm>
            <a:off x="8074088" y="5551617"/>
            <a:ext cx="207697" cy="3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4DA9D3-2E98-4ABB-B4E0-74D398B2103D}"/>
              </a:ext>
            </a:extLst>
          </p:cNvPr>
          <p:cNvCxnSpPr/>
          <p:nvPr/>
        </p:nvCxnSpPr>
        <p:spPr>
          <a:xfrm>
            <a:off x="2666834" y="3030504"/>
            <a:ext cx="3127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9837946-5226-4D45-91A8-D063B9DDDDC8}"/>
              </a:ext>
            </a:extLst>
          </p:cNvPr>
          <p:cNvCxnSpPr/>
          <p:nvPr/>
        </p:nvCxnSpPr>
        <p:spPr>
          <a:xfrm>
            <a:off x="2666834" y="3226446"/>
            <a:ext cx="31274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0E4BED7-DDDA-4072-9A74-172775402B38}"/>
              </a:ext>
            </a:extLst>
          </p:cNvPr>
          <p:cNvCxnSpPr>
            <a:cxnSpLocks/>
          </p:cNvCxnSpPr>
          <p:nvPr/>
        </p:nvCxnSpPr>
        <p:spPr>
          <a:xfrm flipV="1">
            <a:off x="2875597" y="3360420"/>
            <a:ext cx="3153407" cy="24307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F2B8BC-E387-4DB3-B3E0-9FC24199BE1B}"/>
              </a:ext>
            </a:extLst>
          </p:cNvPr>
          <p:cNvSpPr txBox="1"/>
          <p:nvPr/>
        </p:nvSpPr>
        <p:spPr>
          <a:xfrm>
            <a:off x="7226216" y="33930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93BC3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893BC3"/>
              </a:solidFill>
            </a:endParaRP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DA61197-06D2-4A39-9AE6-B6C763D1EE04}"/>
              </a:ext>
            </a:extLst>
          </p:cNvPr>
          <p:cNvGrpSpPr/>
          <p:nvPr/>
        </p:nvGrpSpPr>
        <p:grpSpPr>
          <a:xfrm>
            <a:off x="7984452" y="2471841"/>
            <a:ext cx="2076962" cy="683693"/>
            <a:chOff x="3175512" y="5993928"/>
            <a:chExt cx="2076962" cy="68369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9819E6-7186-4590-9964-7F2078C68858}"/>
                </a:ext>
              </a:extLst>
            </p:cNvPr>
            <p:cNvSpPr/>
            <p:nvPr/>
          </p:nvSpPr>
          <p:spPr>
            <a:xfrm>
              <a:off x="3175512" y="5993928"/>
              <a:ext cx="2076962" cy="68369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/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1CC3A60-1FB9-40FB-89A0-47CAB9B8D11D}"/>
              </a:ext>
            </a:extLst>
          </p:cNvPr>
          <p:cNvSpPr txBox="1"/>
          <p:nvPr/>
        </p:nvSpPr>
        <p:spPr>
          <a:xfrm>
            <a:off x="5460058" y="2116493"/>
            <a:ext cx="1406267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Valores Reais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5A8F53-761F-4A10-A2D7-EC4A95B3E8E1}"/>
              </a:ext>
            </a:extLst>
          </p:cNvPr>
          <p:cNvCxnSpPr/>
          <p:nvPr/>
        </p:nvCxnSpPr>
        <p:spPr>
          <a:xfrm>
            <a:off x="5556174" y="2310926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81F9C13-8E03-4922-BF66-C8C7730F29F8}"/>
              </a:ext>
            </a:extLst>
          </p:cNvPr>
          <p:cNvCxnSpPr>
            <a:cxnSpLocks/>
          </p:cNvCxnSpPr>
          <p:nvPr/>
        </p:nvCxnSpPr>
        <p:spPr>
          <a:xfrm flipH="1">
            <a:off x="5970632" y="2315092"/>
            <a:ext cx="478744" cy="57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0F6B51-94F4-4D42-B0D4-BCD322A16F61}"/>
              </a:ext>
            </a:extLst>
          </p:cNvPr>
          <p:cNvSpPr txBox="1"/>
          <p:nvPr/>
        </p:nvSpPr>
        <p:spPr>
          <a:xfrm>
            <a:off x="10714769" y="5775145"/>
            <a:ext cx="1406267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Gradiente Descendente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709F999-B73B-432D-A1B7-9C9A763463E8}"/>
              </a:ext>
            </a:extLst>
          </p:cNvPr>
          <p:cNvCxnSpPr>
            <a:cxnSpLocks/>
          </p:cNvCxnSpPr>
          <p:nvPr/>
        </p:nvCxnSpPr>
        <p:spPr>
          <a:xfrm>
            <a:off x="10721985" y="5956878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D4D31C3-4D7D-4127-833D-7A1D634BAF3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556955" y="5042203"/>
            <a:ext cx="1157814" cy="9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C64D-18A1-48D3-B7C3-0B1053FE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</a:t>
            </a:r>
            <a:r>
              <a:rPr lang="pt-BR" dirty="0"/>
              <a:t>erfil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AE64B-E7D6-4315-83BC-D82A8B48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Rhycardo Luiz Monteiro</a:t>
            </a:r>
          </a:p>
          <a:p>
            <a:r>
              <a:rPr lang="pt-BR" dirty="0"/>
              <a:t>Engenheiro Civil – UFMT</a:t>
            </a:r>
          </a:p>
          <a:p>
            <a:r>
              <a:rPr lang="pt-BR" dirty="0"/>
              <a:t>Mestre em Ciência da Computação – UFSC</a:t>
            </a:r>
          </a:p>
          <a:p>
            <a:r>
              <a:rPr lang="pt-BR" dirty="0"/>
              <a:t>Doutor em Engenharia Elétrica – UNESP</a:t>
            </a:r>
          </a:p>
          <a:p>
            <a:r>
              <a:rPr lang="pt-BR" dirty="0"/>
              <a:t>Professor efetivo do Curso de Ciência da Computação</a:t>
            </a:r>
          </a:p>
          <a:p>
            <a:r>
              <a:rPr lang="pt-BR" dirty="0"/>
              <a:t>UNEMAT – Campus de Cáceres/MT</a:t>
            </a:r>
          </a:p>
        </p:txBody>
      </p:sp>
    </p:spTree>
    <p:extLst>
      <p:ext uri="{BB962C8B-B14F-4D97-AF65-F5344CB8AC3E}">
        <p14:creationId xmlns:p14="http://schemas.microsoft.com/office/powerpoint/2010/main" val="2072979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27" y="11467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</a:t>
            </a:r>
            <a:r>
              <a:rPr lang="pt-BR" dirty="0">
                <a:solidFill>
                  <a:srgbClr val="FF0000"/>
                </a:solidFill>
              </a:rPr>
              <a:t> C</a:t>
            </a:r>
            <a:r>
              <a:rPr lang="pt-BR" dirty="0"/>
              <a:t>usto (J)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/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/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C44A56C3-DF8A-444C-9D03-7751FD19EFFB}"/>
              </a:ext>
            </a:extLst>
          </p:cNvPr>
          <p:cNvGrpSpPr/>
          <p:nvPr/>
        </p:nvGrpSpPr>
        <p:grpSpPr>
          <a:xfrm>
            <a:off x="4201785" y="2471840"/>
            <a:ext cx="6130120" cy="4179282"/>
            <a:chOff x="2705776" y="2194640"/>
            <a:chExt cx="6130120" cy="4179282"/>
          </a:xfrm>
        </p:grpSpPr>
        <p:pic>
          <p:nvPicPr>
            <p:cNvPr id="84" name="Imagem 83" descr="Uma imagem contendo casal&#10;&#10;Descrição gerada automaticamente">
              <a:extLst>
                <a:ext uri="{FF2B5EF4-FFF2-40B4-BE49-F238E27FC236}">
                  <a16:creationId xmlns:a16="http://schemas.microsoft.com/office/drawing/2014/main" id="{582EF54D-9979-43C8-9621-81FA089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140" y="2523668"/>
              <a:ext cx="3460861" cy="3785585"/>
            </a:xfrm>
            <a:prstGeom prst="rect">
              <a:avLst/>
            </a:prstGeom>
          </p:spPr>
        </p:pic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12FD8EB-7E2E-4F89-837A-BEACD43DBE16}"/>
                </a:ext>
              </a:extLst>
            </p:cNvPr>
            <p:cNvCxnSpPr/>
            <p:nvPr/>
          </p:nvCxnSpPr>
          <p:spPr>
            <a:xfrm flipV="1">
              <a:off x="5635689" y="2304661"/>
              <a:ext cx="0" cy="379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D920836-1A79-4496-8A92-2AF6BE91851E}"/>
                </a:ext>
              </a:extLst>
            </p:cNvPr>
            <p:cNvCxnSpPr>
              <a:cxnSpLocks/>
            </p:cNvCxnSpPr>
            <p:nvPr/>
          </p:nvCxnSpPr>
          <p:spPr>
            <a:xfrm>
              <a:off x="8322810" y="6041914"/>
              <a:ext cx="485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1D66B03-A24C-4EF7-A0A2-2A1384AB55BB}"/>
                </a:ext>
              </a:extLst>
            </p:cNvPr>
            <p:cNvSpPr txBox="1"/>
            <p:nvPr/>
          </p:nvSpPr>
          <p:spPr>
            <a:xfrm>
              <a:off x="5110019" y="2379306"/>
              <a:ext cx="62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J(w)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FBF9C1C-13D3-4411-A3CD-D4D1E06321CA}"/>
                </a:ext>
              </a:extLst>
            </p:cNvPr>
            <p:cNvSpPr txBox="1"/>
            <p:nvPr/>
          </p:nvSpPr>
          <p:spPr>
            <a:xfrm>
              <a:off x="8574641" y="600459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w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222E7B-AF50-4E15-8300-EDF54F84934B}"/>
                </a:ext>
              </a:extLst>
            </p:cNvPr>
            <p:cNvSpPr txBox="1"/>
            <p:nvPr/>
          </p:nvSpPr>
          <p:spPr>
            <a:xfrm>
              <a:off x="4532994" y="3934122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13BE9C8-AAE1-413E-A724-09B66E805995}"/>
                </a:ext>
              </a:extLst>
            </p:cNvPr>
            <p:cNvSpPr txBox="1"/>
            <p:nvPr/>
          </p:nvSpPr>
          <p:spPr>
            <a:xfrm>
              <a:off x="2705776" y="219464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6C31F20-2D04-430C-B044-F0DA1D4A120A}"/>
              </a:ext>
            </a:extLst>
          </p:cNvPr>
          <p:cNvGrpSpPr/>
          <p:nvPr/>
        </p:nvGrpSpPr>
        <p:grpSpPr>
          <a:xfrm>
            <a:off x="2875596" y="2656507"/>
            <a:ext cx="3351533" cy="3768335"/>
            <a:chOff x="1510216" y="2146041"/>
            <a:chExt cx="3351533" cy="3768335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44084F0-2768-48F4-9136-B1DDCFB173EF}"/>
                </a:ext>
              </a:extLst>
            </p:cNvPr>
            <p:cNvCxnSpPr/>
            <p:nvPr/>
          </p:nvCxnSpPr>
          <p:spPr>
            <a:xfrm>
              <a:off x="4590662" y="4040147"/>
              <a:ext cx="2710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0F8A784A-6BE7-4310-81FA-38E4C3947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24" y="2146041"/>
              <a:ext cx="12431" cy="4415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Imagem 65" descr="Uma imagem contendo parede de papel, palavras cruzadas, edifício, comida&#10;&#10;Descrição gerada automaticamente">
              <a:extLst>
                <a:ext uri="{FF2B5EF4-FFF2-40B4-BE49-F238E27FC236}">
                  <a16:creationId xmlns:a16="http://schemas.microsoft.com/office/drawing/2014/main" id="{D8E262AA-1F1C-4E12-BF5F-056547E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216" y="2226003"/>
              <a:ext cx="3237278" cy="3688373"/>
            </a:xfrm>
            <a:prstGeom prst="rect">
              <a:avLst/>
            </a:prstGeom>
          </p:spPr>
        </p:pic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D270C15-AE59-41E1-8B1F-FCA7D3DEB139}"/>
              </a:ext>
            </a:extLst>
          </p:cNvPr>
          <p:cNvSpPr txBox="1"/>
          <p:nvPr/>
        </p:nvSpPr>
        <p:spPr>
          <a:xfrm>
            <a:off x="5733795" y="277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F2CE6A3-F55E-4571-80CF-61E180B8C8C6}"/>
              </a:ext>
            </a:extLst>
          </p:cNvPr>
          <p:cNvSpPr txBox="1"/>
          <p:nvPr/>
        </p:nvSpPr>
        <p:spPr>
          <a:xfrm>
            <a:off x="5376005" y="314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1771002-21EE-4D2B-8787-C776EB87C291}"/>
              </a:ext>
            </a:extLst>
          </p:cNvPr>
          <p:cNvSpPr txBox="1"/>
          <p:nvPr/>
        </p:nvSpPr>
        <p:spPr>
          <a:xfrm>
            <a:off x="5018215" y="354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2D7FB7D-C4B6-487F-A552-99F3247CFB21}"/>
              </a:ext>
            </a:extLst>
          </p:cNvPr>
          <p:cNvSpPr txBox="1"/>
          <p:nvPr/>
        </p:nvSpPr>
        <p:spPr>
          <a:xfrm>
            <a:off x="4660425" y="3971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EF72D7-BF57-4BE1-8D28-653C47639C34}"/>
              </a:ext>
            </a:extLst>
          </p:cNvPr>
          <p:cNvSpPr txBox="1"/>
          <p:nvPr/>
        </p:nvSpPr>
        <p:spPr>
          <a:xfrm>
            <a:off x="4302909" y="436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46233C2-13B3-49B4-B396-50DF00F86089}"/>
              </a:ext>
            </a:extLst>
          </p:cNvPr>
          <p:cNvSpPr txBox="1"/>
          <p:nvPr/>
        </p:nvSpPr>
        <p:spPr>
          <a:xfrm>
            <a:off x="3938888" y="47741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9618BE-2D6E-4C2D-BA2D-195EFCCF7782}"/>
              </a:ext>
            </a:extLst>
          </p:cNvPr>
          <p:cNvSpPr txBox="1"/>
          <p:nvPr/>
        </p:nvSpPr>
        <p:spPr>
          <a:xfrm>
            <a:off x="3599760" y="5182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B881553-B5C5-4101-B7D9-18D929313B95}"/>
              </a:ext>
            </a:extLst>
          </p:cNvPr>
          <p:cNvSpPr txBox="1"/>
          <p:nvPr/>
        </p:nvSpPr>
        <p:spPr>
          <a:xfrm>
            <a:off x="3254524" y="561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FCB7F-F274-4824-B102-B6D4FC9C13B9}"/>
              </a:ext>
            </a:extLst>
          </p:cNvPr>
          <p:cNvSpPr txBox="1"/>
          <p:nvPr/>
        </p:nvSpPr>
        <p:spPr>
          <a:xfrm>
            <a:off x="2896734" y="60057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561DDA7-12EC-477B-A524-39971989393B}"/>
              </a:ext>
            </a:extLst>
          </p:cNvPr>
          <p:cNvSpPr txBox="1"/>
          <p:nvPr/>
        </p:nvSpPr>
        <p:spPr>
          <a:xfrm>
            <a:off x="7895192" y="5329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6C0FC13-D25F-45BF-884D-294824C29685}"/>
              </a:ext>
            </a:extLst>
          </p:cNvPr>
          <p:cNvSpPr txBox="1"/>
          <p:nvPr/>
        </p:nvSpPr>
        <p:spPr>
          <a:xfrm>
            <a:off x="8142856" y="572553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D187048-F628-4DEB-9492-0FABC5F7EF06}"/>
              </a:ext>
            </a:extLst>
          </p:cNvPr>
          <p:cNvSpPr txBox="1"/>
          <p:nvPr/>
        </p:nvSpPr>
        <p:spPr>
          <a:xfrm>
            <a:off x="8335699" y="5908681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7FCB397-6FD5-4AA9-B5F4-191D4F0ED566}"/>
              </a:ext>
            </a:extLst>
          </p:cNvPr>
          <p:cNvSpPr/>
          <p:nvPr/>
        </p:nvSpPr>
        <p:spPr>
          <a:xfrm>
            <a:off x="4514800" y="2708174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EC5278C-618A-497C-AE5C-E50F6364C3A5}"/>
              </a:ext>
            </a:extLst>
          </p:cNvPr>
          <p:cNvSpPr/>
          <p:nvPr/>
        </p:nvSpPr>
        <p:spPr>
          <a:xfrm>
            <a:off x="5951351" y="4356616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FFAD84A-2679-40B6-9366-89CB5CD2F8F2}"/>
              </a:ext>
            </a:extLst>
          </p:cNvPr>
          <p:cNvSpPr/>
          <p:nvPr/>
        </p:nvSpPr>
        <p:spPr>
          <a:xfrm>
            <a:off x="7226217" y="1488934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023D162-4100-4D83-AA56-50745B94A89D}"/>
              </a:ext>
            </a:extLst>
          </p:cNvPr>
          <p:cNvSpPr/>
          <p:nvPr/>
        </p:nvSpPr>
        <p:spPr>
          <a:xfrm>
            <a:off x="3794559" y="1770652"/>
            <a:ext cx="1171226" cy="53328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CC9FBE-6814-4C5C-8578-54E8BD8139FF}"/>
              </a:ext>
            </a:extLst>
          </p:cNvPr>
          <p:cNvSpPr txBox="1"/>
          <p:nvPr/>
        </p:nvSpPr>
        <p:spPr>
          <a:xfrm>
            <a:off x="2921795" y="2644129"/>
            <a:ext cx="1069524" cy="99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w</a:t>
            </a:r>
            <a:r>
              <a:rPr lang="pt-BR" baseline="-25000" dirty="0"/>
              <a:t>0</a:t>
            </a:r>
            <a:r>
              <a:rPr lang="pt-BR" dirty="0"/>
              <a:t>=0.000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=1.105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2</a:t>
            </a:r>
            <a:r>
              <a:rPr lang="pt-BR" dirty="0"/>
              <a:t>=1.410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3</a:t>
            </a:r>
            <a:r>
              <a:rPr lang="pt-BR" dirty="0"/>
              <a:t>=1.721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361940-D347-4946-ACE2-FB4FACE9929C}"/>
              </a:ext>
            </a:extLst>
          </p:cNvPr>
          <p:cNvCxnSpPr/>
          <p:nvPr/>
        </p:nvCxnSpPr>
        <p:spPr>
          <a:xfrm>
            <a:off x="2666834" y="2841172"/>
            <a:ext cx="312741" cy="0"/>
          </a:xfrm>
          <a:prstGeom prst="line">
            <a:avLst/>
          </a:prstGeom>
          <a:ln w="38100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BFBAEB6-543F-4CC6-9A7B-62C6378DD11C}"/>
              </a:ext>
            </a:extLst>
          </p:cNvPr>
          <p:cNvCxnSpPr>
            <a:cxnSpLocks/>
          </p:cNvCxnSpPr>
          <p:nvPr/>
        </p:nvCxnSpPr>
        <p:spPr>
          <a:xfrm>
            <a:off x="2875596" y="4552662"/>
            <a:ext cx="3237278" cy="0"/>
          </a:xfrm>
          <a:prstGeom prst="line">
            <a:avLst/>
          </a:prstGeom>
          <a:ln w="28575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EC056B-5223-4AC9-B379-34B862C760EE}"/>
              </a:ext>
            </a:extLst>
          </p:cNvPr>
          <p:cNvCxnSpPr>
            <a:cxnSpLocks/>
          </p:cNvCxnSpPr>
          <p:nvPr/>
        </p:nvCxnSpPr>
        <p:spPr>
          <a:xfrm>
            <a:off x="7458270" y="3713584"/>
            <a:ext cx="587829" cy="1735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EA6F8D5-F880-4044-A1AF-8CB388AA6431}"/>
              </a:ext>
            </a:extLst>
          </p:cNvPr>
          <p:cNvCxnSpPr/>
          <p:nvPr/>
        </p:nvCxnSpPr>
        <p:spPr>
          <a:xfrm flipV="1">
            <a:off x="2875596" y="4040155"/>
            <a:ext cx="3237278" cy="10077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CFBF176-DC61-46A6-92A1-4C5C190A0887}"/>
              </a:ext>
            </a:extLst>
          </p:cNvPr>
          <p:cNvCxnSpPr>
            <a:cxnSpLocks/>
          </p:cNvCxnSpPr>
          <p:nvPr/>
        </p:nvCxnSpPr>
        <p:spPr>
          <a:xfrm>
            <a:off x="8074088" y="5551617"/>
            <a:ext cx="207697" cy="3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80F03D-EE42-4933-8EBB-269DBD1DB15B}"/>
              </a:ext>
            </a:extLst>
          </p:cNvPr>
          <p:cNvCxnSpPr>
            <a:cxnSpLocks/>
          </p:cNvCxnSpPr>
          <p:nvPr/>
        </p:nvCxnSpPr>
        <p:spPr>
          <a:xfrm flipV="1">
            <a:off x="2869595" y="3082249"/>
            <a:ext cx="3221990" cy="293709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4DA9D3-2E98-4ABB-B4E0-74D398B2103D}"/>
              </a:ext>
            </a:extLst>
          </p:cNvPr>
          <p:cNvCxnSpPr/>
          <p:nvPr/>
        </p:nvCxnSpPr>
        <p:spPr>
          <a:xfrm>
            <a:off x="2666834" y="3030504"/>
            <a:ext cx="3127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9837946-5226-4D45-91A8-D063B9DDDDC8}"/>
              </a:ext>
            </a:extLst>
          </p:cNvPr>
          <p:cNvCxnSpPr/>
          <p:nvPr/>
        </p:nvCxnSpPr>
        <p:spPr>
          <a:xfrm>
            <a:off x="2666834" y="3226446"/>
            <a:ext cx="31274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A329BC3-912A-4CFC-A68D-9CD39A5E4174}"/>
              </a:ext>
            </a:extLst>
          </p:cNvPr>
          <p:cNvCxnSpPr>
            <a:cxnSpLocks/>
          </p:cNvCxnSpPr>
          <p:nvPr/>
        </p:nvCxnSpPr>
        <p:spPr>
          <a:xfrm>
            <a:off x="8349893" y="5937987"/>
            <a:ext cx="117058" cy="111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0E4BED7-DDDA-4072-9A74-172775402B38}"/>
              </a:ext>
            </a:extLst>
          </p:cNvPr>
          <p:cNvCxnSpPr>
            <a:cxnSpLocks/>
          </p:cNvCxnSpPr>
          <p:nvPr/>
        </p:nvCxnSpPr>
        <p:spPr>
          <a:xfrm flipV="1">
            <a:off x="2875597" y="3360420"/>
            <a:ext cx="3153407" cy="24307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3C2131D2-FE39-4B1A-8719-17914D0529AC}"/>
              </a:ext>
            </a:extLst>
          </p:cNvPr>
          <p:cNvCxnSpPr/>
          <p:nvPr/>
        </p:nvCxnSpPr>
        <p:spPr>
          <a:xfrm>
            <a:off x="2666834" y="3436620"/>
            <a:ext cx="312741" cy="0"/>
          </a:xfrm>
          <a:prstGeom prst="line">
            <a:avLst/>
          </a:prstGeom>
          <a:ln w="38100">
            <a:solidFill>
              <a:srgbClr val="FFFF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F2B8BC-E387-4DB3-B3E0-9FC24199BE1B}"/>
              </a:ext>
            </a:extLst>
          </p:cNvPr>
          <p:cNvSpPr txBox="1"/>
          <p:nvPr/>
        </p:nvSpPr>
        <p:spPr>
          <a:xfrm>
            <a:off x="7226216" y="33930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93BC3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893BC3"/>
              </a:solidFill>
            </a:endParaRP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DA61197-06D2-4A39-9AE6-B6C763D1EE04}"/>
              </a:ext>
            </a:extLst>
          </p:cNvPr>
          <p:cNvGrpSpPr/>
          <p:nvPr/>
        </p:nvGrpSpPr>
        <p:grpSpPr>
          <a:xfrm>
            <a:off x="7984452" y="2471841"/>
            <a:ext cx="2076962" cy="683693"/>
            <a:chOff x="3175512" y="5993928"/>
            <a:chExt cx="2076962" cy="68369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9819E6-7186-4590-9964-7F2078C68858}"/>
                </a:ext>
              </a:extLst>
            </p:cNvPr>
            <p:cNvSpPr/>
            <p:nvPr/>
          </p:nvSpPr>
          <p:spPr>
            <a:xfrm>
              <a:off x="3175512" y="5993928"/>
              <a:ext cx="2076962" cy="68369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/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1CC3A60-1FB9-40FB-89A0-47CAB9B8D11D}"/>
              </a:ext>
            </a:extLst>
          </p:cNvPr>
          <p:cNvSpPr txBox="1"/>
          <p:nvPr/>
        </p:nvSpPr>
        <p:spPr>
          <a:xfrm>
            <a:off x="5460058" y="2116493"/>
            <a:ext cx="1406267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Valores Reais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5A8F53-761F-4A10-A2D7-EC4A95B3E8E1}"/>
              </a:ext>
            </a:extLst>
          </p:cNvPr>
          <p:cNvCxnSpPr/>
          <p:nvPr/>
        </p:nvCxnSpPr>
        <p:spPr>
          <a:xfrm>
            <a:off x="5556174" y="2310926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81F9C13-8E03-4922-BF66-C8C7730F29F8}"/>
              </a:ext>
            </a:extLst>
          </p:cNvPr>
          <p:cNvCxnSpPr>
            <a:cxnSpLocks/>
          </p:cNvCxnSpPr>
          <p:nvPr/>
        </p:nvCxnSpPr>
        <p:spPr>
          <a:xfrm flipH="1">
            <a:off x="5970632" y="2315092"/>
            <a:ext cx="478744" cy="57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0F6B51-94F4-4D42-B0D4-BCD322A16F61}"/>
              </a:ext>
            </a:extLst>
          </p:cNvPr>
          <p:cNvSpPr txBox="1"/>
          <p:nvPr/>
        </p:nvSpPr>
        <p:spPr>
          <a:xfrm>
            <a:off x="10714769" y="5775145"/>
            <a:ext cx="1406267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Gradiente Descendente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709F999-B73B-432D-A1B7-9C9A763463E8}"/>
              </a:ext>
            </a:extLst>
          </p:cNvPr>
          <p:cNvCxnSpPr>
            <a:cxnSpLocks/>
          </p:cNvCxnSpPr>
          <p:nvPr/>
        </p:nvCxnSpPr>
        <p:spPr>
          <a:xfrm>
            <a:off x="10721985" y="5956878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D4D31C3-4D7D-4127-833D-7A1D634BAF3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556955" y="5042203"/>
            <a:ext cx="1157814" cy="9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63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27" y="11467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unção</a:t>
            </a:r>
            <a:r>
              <a:rPr lang="pt-BR" dirty="0">
                <a:solidFill>
                  <a:srgbClr val="FF0000"/>
                </a:solidFill>
              </a:rPr>
              <a:t> C</a:t>
            </a:r>
            <a:r>
              <a:rPr lang="pt-BR" dirty="0"/>
              <a:t>usto (J)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/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6E399365-4D7A-4CA7-9C83-B98ED35D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14" y="1515694"/>
                <a:ext cx="2806474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/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22A69FF9-28C1-4B4B-A538-C197557E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6" y="1904298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C44A56C3-DF8A-444C-9D03-7751FD19EFFB}"/>
              </a:ext>
            </a:extLst>
          </p:cNvPr>
          <p:cNvGrpSpPr/>
          <p:nvPr/>
        </p:nvGrpSpPr>
        <p:grpSpPr>
          <a:xfrm>
            <a:off x="4201785" y="2471840"/>
            <a:ext cx="6130120" cy="4179282"/>
            <a:chOff x="2705776" y="2194640"/>
            <a:chExt cx="6130120" cy="4179282"/>
          </a:xfrm>
        </p:grpSpPr>
        <p:pic>
          <p:nvPicPr>
            <p:cNvPr id="84" name="Imagem 83" descr="Uma imagem contendo casal&#10;&#10;Descrição gerada automaticamente">
              <a:extLst>
                <a:ext uri="{FF2B5EF4-FFF2-40B4-BE49-F238E27FC236}">
                  <a16:creationId xmlns:a16="http://schemas.microsoft.com/office/drawing/2014/main" id="{582EF54D-9979-43C8-9621-81FA089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140" y="2523668"/>
              <a:ext cx="3460861" cy="3785585"/>
            </a:xfrm>
            <a:prstGeom prst="rect">
              <a:avLst/>
            </a:prstGeom>
          </p:spPr>
        </p:pic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212FD8EB-7E2E-4F89-837A-BEACD43DBE16}"/>
                </a:ext>
              </a:extLst>
            </p:cNvPr>
            <p:cNvCxnSpPr/>
            <p:nvPr/>
          </p:nvCxnSpPr>
          <p:spPr>
            <a:xfrm flipV="1">
              <a:off x="5635689" y="2304661"/>
              <a:ext cx="0" cy="379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D920836-1A79-4496-8A92-2AF6BE91851E}"/>
                </a:ext>
              </a:extLst>
            </p:cNvPr>
            <p:cNvCxnSpPr>
              <a:cxnSpLocks/>
            </p:cNvCxnSpPr>
            <p:nvPr/>
          </p:nvCxnSpPr>
          <p:spPr>
            <a:xfrm>
              <a:off x="8322810" y="6041914"/>
              <a:ext cx="485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1D66B03-A24C-4EF7-A0A2-2A1384AB55BB}"/>
                </a:ext>
              </a:extLst>
            </p:cNvPr>
            <p:cNvSpPr txBox="1"/>
            <p:nvPr/>
          </p:nvSpPr>
          <p:spPr>
            <a:xfrm>
              <a:off x="5110019" y="2379306"/>
              <a:ext cx="62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J(w)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FBF9C1C-13D3-4411-A3CD-D4D1E06321CA}"/>
                </a:ext>
              </a:extLst>
            </p:cNvPr>
            <p:cNvSpPr txBox="1"/>
            <p:nvPr/>
          </p:nvSpPr>
          <p:spPr>
            <a:xfrm>
              <a:off x="8574641" y="600459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w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222E7B-AF50-4E15-8300-EDF54F84934B}"/>
                </a:ext>
              </a:extLst>
            </p:cNvPr>
            <p:cNvSpPr txBox="1"/>
            <p:nvPr/>
          </p:nvSpPr>
          <p:spPr>
            <a:xfrm>
              <a:off x="4532994" y="3934122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13BE9C8-AAE1-413E-A724-09B66E805995}"/>
                </a:ext>
              </a:extLst>
            </p:cNvPr>
            <p:cNvSpPr txBox="1"/>
            <p:nvPr/>
          </p:nvSpPr>
          <p:spPr>
            <a:xfrm>
              <a:off x="2705776" y="2194640"/>
              <a:ext cx="26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6C31F20-2D04-430C-B044-F0DA1D4A120A}"/>
              </a:ext>
            </a:extLst>
          </p:cNvPr>
          <p:cNvGrpSpPr/>
          <p:nvPr/>
        </p:nvGrpSpPr>
        <p:grpSpPr>
          <a:xfrm>
            <a:off x="2875596" y="2656507"/>
            <a:ext cx="3351533" cy="3768335"/>
            <a:chOff x="1510216" y="2146041"/>
            <a:chExt cx="3351533" cy="3768335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44084F0-2768-48F4-9136-B1DDCFB173EF}"/>
                </a:ext>
              </a:extLst>
            </p:cNvPr>
            <p:cNvCxnSpPr/>
            <p:nvPr/>
          </p:nvCxnSpPr>
          <p:spPr>
            <a:xfrm>
              <a:off x="4590662" y="4040147"/>
              <a:ext cx="2710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0F8A784A-6BE7-4310-81FA-38E4C3947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24" y="2146041"/>
              <a:ext cx="12431" cy="4415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Imagem 65" descr="Uma imagem contendo parede de papel, palavras cruzadas, edifício, comida&#10;&#10;Descrição gerada automaticamente">
              <a:extLst>
                <a:ext uri="{FF2B5EF4-FFF2-40B4-BE49-F238E27FC236}">
                  <a16:creationId xmlns:a16="http://schemas.microsoft.com/office/drawing/2014/main" id="{D8E262AA-1F1C-4E12-BF5F-056547E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216" y="2226003"/>
              <a:ext cx="3237278" cy="3688373"/>
            </a:xfrm>
            <a:prstGeom prst="rect">
              <a:avLst/>
            </a:prstGeom>
          </p:spPr>
        </p:pic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D270C15-AE59-41E1-8B1F-FCA7D3DEB139}"/>
              </a:ext>
            </a:extLst>
          </p:cNvPr>
          <p:cNvSpPr txBox="1"/>
          <p:nvPr/>
        </p:nvSpPr>
        <p:spPr>
          <a:xfrm>
            <a:off x="5733795" y="277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F2CE6A3-F55E-4571-80CF-61E180B8C8C6}"/>
              </a:ext>
            </a:extLst>
          </p:cNvPr>
          <p:cNvSpPr txBox="1"/>
          <p:nvPr/>
        </p:nvSpPr>
        <p:spPr>
          <a:xfrm>
            <a:off x="5376005" y="314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1771002-21EE-4D2B-8787-C776EB87C291}"/>
              </a:ext>
            </a:extLst>
          </p:cNvPr>
          <p:cNvSpPr txBox="1"/>
          <p:nvPr/>
        </p:nvSpPr>
        <p:spPr>
          <a:xfrm>
            <a:off x="5018215" y="354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2D7FB7D-C4B6-487F-A552-99F3247CFB21}"/>
              </a:ext>
            </a:extLst>
          </p:cNvPr>
          <p:cNvSpPr txBox="1"/>
          <p:nvPr/>
        </p:nvSpPr>
        <p:spPr>
          <a:xfrm>
            <a:off x="4660425" y="3971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EF72D7-BF57-4BE1-8D28-653C47639C34}"/>
              </a:ext>
            </a:extLst>
          </p:cNvPr>
          <p:cNvSpPr txBox="1"/>
          <p:nvPr/>
        </p:nvSpPr>
        <p:spPr>
          <a:xfrm>
            <a:off x="4302909" y="436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46233C2-13B3-49B4-B396-50DF00F86089}"/>
              </a:ext>
            </a:extLst>
          </p:cNvPr>
          <p:cNvSpPr txBox="1"/>
          <p:nvPr/>
        </p:nvSpPr>
        <p:spPr>
          <a:xfrm>
            <a:off x="3938888" y="47741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9618BE-2D6E-4C2D-BA2D-195EFCCF7782}"/>
              </a:ext>
            </a:extLst>
          </p:cNvPr>
          <p:cNvSpPr txBox="1"/>
          <p:nvPr/>
        </p:nvSpPr>
        <p:spPr>
          <a:xfrm>
            <a:off x="3599760" y="5182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B881553-B5C5-4101-B7D9-18D929313B95}"/>
              </a:ext>
            </a:extLst>
          </p:cNvPr>
          <p:cNvSpPr txBox="1"/>
          <p:nvPr/>
        </p:nvSpPr>
        <p:spPr>
          <a:xfrm>
            <a:off x="3254524" y="561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FCB7F-F274-4824-B102-B6D4FC9C13B9}"/>
              </a:ext>
            </a:extLst>
          </p:cNvPr>
          <p:cNvSpPr txBox="1"/>
          <p:nvPr/>
        </p:nvSpPr>
        <p:spPr>
          <a:xfrm>
            <a:off x="2896734" y="60057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561DDA7-12EC-477B-A524-39971989393B}"/>
              </a:ext>
            </a:extLst>
          </p:cNvPr>
          <p:cNvSpPr txBox="1"/>
          <p:nvPr/>
        </p:nvSpPr>
        <p:spPr>
          <a:xfrm>
            <a:off x="7895192" y="5329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6C0FC13-D25F-45BF-884D-294824C29685}"/>
              </a:ext>
            </a:extLst>
          </p:cNvPr>
          <p:cNvSpPr txBox="1"/>
          <p:nvPr/>
        </p:nvSpPr>
        <p:spPr>
          <a:xfrm>
            <a:off x="8142856" y="572553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D187048-F628-4DEB-9492-0FABC5F7EF06}"/>
              </a:ext>
            </a:extLst>
          </p:cNvPr>
          <p:cNvSpPr txBox="1"/>
          <p:nvPr/>
        </p:nvSpPr>
        <p:spPr>
          <a:xfrm>
            <a:off x="8335699" y="5908681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CF9E59C-E9AB-4BBE-94C9-8A71C1254F0C}"/>
              </a:ext>
            </a:extLst>
          </p:cNvPr>
          <p:cNvSpPr txBox="1"/>
          <p:nvPr/>
        </p:nvSpPr>
        <p:spPr>
          <a:xfrm>
            <a:off x="8558872" y="5987721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77FCB397-6FD5-4AA9-B5F4-191D4F0ED566}"/>
              </a:ext>
            </a:extLst>
          </p:cNvPr>
          <p:cNvSpPr/>
          <p:nvPr/>
        </p:nvSpPr>
        <p:spPr>
          <a:xfrm>
            <a:off x="4514800" y="2708174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EC5278C-618A-497C-AE5C-E50F6364C3A5}"/>
              </a:ext>
            </a:extLst>
          </p:cNvPr>
          <p:cNvSpPr/>
          <p:nvPr/>
        </p:nvSpPr>
        <p:spPr>
          <a:xfrm>
            <a:off x="5951351" y="4356616"/>
            <a:ext cx="166464" cy="1828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FFAD84A-2679-40B6-9366-89CB5CD2F8F2}"/>
              </a:ext>
            </a:extLst>
          </p:cNvPr>
          <p:cNvSpPr/>
          <p:nvPr/>
        </p:nvSpPr>
        <p:spPr>
          <a:xfrm>
            <a:off x="7226217" y="1488934"/>
            <a:ext cx="2813131" cy="826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023D162-4100-4D83-AA56-50745B94A89D}"/>
              </a:ext>
            </a:extLst>
          </p:cNvPr>
          <p:cNvSpPr/>
          <p:nvPr/>
        </p:nvSpPr>
        <p:spPr>
          <a:xfrm>
            <a:off x="3794559" y="1770652"/>
            <a:ext cx="1171226" cy="53328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CC9FBE-6814-4C5C-8578-54E8BD8139FF}"/>
              </a:ext>
            </a:extLst>
          </p:cNvPr>
          <p:cNvSpPr txBox="1"/>
          <p:nvPr/>
        </p:nvSpPr>
        <p:spPr>
          <a:xfrm>
            <a:off x="2921795" y="2644129"/>
            <a:ext cx="1109599" cy="11996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w</a:t>
            </a:r>
            <a:r>
              <a:rPr lang="pt-BR" baseline="-25000" dirty="0"/>
              <a:t>0</a:t>
            </a:r>
            <a:r>
              <a:rPr lang="pt-BR" dirty="0"/>
              <a:t>=0.000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=1.105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2</a:t>
            </a:r>
            <a:r>
              <a:rPr lang="pt-BR" dirty="0"/>
              <a:t>=1.410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3</a:t>
            </a:r>
            <a:r>
              <a:rPr lang="pt-BR" dirty="0"/>
              <a:t>=1.721</a:t>
            </a:r>
          </a:p>
          <a:p>
            <a:pPr>
              <a:lnSpc>
                <a:spcPts val="1600"/>
              </a:lnSpc>
            </a:pPr>
            <a:r>
              <a:rPr lang="pt-BR" dirty="0"/>
              <a:t>w</a:t>
            </a:r>
            <a:r>
              <a:rPr lang="pt-BR" baseline="-25000" dirty="0"/>
              <a:t>4</a:t>
            </a:r>
            <a:r>
              <a:rPr lang="pt-BR" dirty="0"/>
              <a:t>=1.970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361940-D347-4946-ACE2-FB4FACE9929C}"/>
              </a:ext>
            </a:extLst>
          </p:cNvPr>
          <p:cNvCxnSpPr/>
          <p:nvPr/>
        </p:nvCxnSpPr>
        <p:spPr>
          <a:xfrm>
            <a:off x="2666834" y="2841172"/>
            <a:ext cx="312741" cy="0"/>
          </a:xfrm>
          <a:prstGeom prst="line">
            <a:avLst/>
          </a:prstGeom>
          <a:ln w="38100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BFBAEB6-543F-4CC6-9A7B-62C6378DD11C}"/>
              </a:ext>
            </a:extLst>
          </p:cNvPr>
          <p:cNvCxnSpPr>
            <a:cxnSpLocks/>
          </p:cNvCxnSpPr>
          <p:nvPr/>
        </p:nvCxnSpPr>
        <p:spPr>
          <a:xfrm>
            <a:off x="2875596" y="4552662"/>
            <a:ext cx="3237278" cy="0"/>
          </a:xfrm>
          <a:prstGeom prst="line">
            <a:avLst/>
          </a:prstGeom>
          <a:ln w="28575">
            <a:solidFill>
              <a:srgbClr val="893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EC056B-5223-4AC9-B379-34B862C760EE}"/>
              </a:ext>
            </a:extLst>
          </p:cNvPr>
          <p:cNvCxnSpPr>
            <a:cxnSpLocks/>
          </p:cNvCxnSpPr>
          <p:nvPr/>
        </p:nvCxnSpPr>
        <p:spPr>
          <a:xfrm>
            <a:off x="7458270" y="3713584"/>
            <a:ext cx="587829" cy="1735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EA6F8D5-F880-4044-A1AF-8CB388AA6431}"/>
              </a:ext>
            </a:extLst>
          </p:cNvPr>
          <p:cNvCxnSpPr/>
          <p:nvPr/>
        </p:nvCxnSpPr>
        <p:spPr>
          <a:xfrm flipV="1">
            <a:off x="2875596" y="4040155"/>
            <a:ext cx="3237278" cy="10077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CFBF176-DC61-46A6-92A1-4C5C190A0887}"/>
              </a:ext>
            </a:extLst>
          </p:cNvPr>
          <p:cNvCxnSpPr>
            <a:cxnSpLocks/>
          </p:cNvCxnSpPr>
          <p:nvPr/>
        </p:nvCxnSpPr>
        <p:spPr>
          <a:xfrm>
            <a:off x="8074088" y="5551617"/>
            <a:ext cx="207697" cy="3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80F03D-EE42-4933-8EBB-269DBD1DB15B}"/>
              </a:ext>
            </a:extLst>
          </p:cNvPr>
          <p:cNvCxnSpPr>
            <a:cxnSpLocks/>
          </p:cNvCxnSpPr>
          <p:nvPr/>
        </p:nvCxnSpPr>
        <p:spPr>
          <a:xfrm flipV="1">
            <a:off x="2869595" y="3082249"/>
            <a:ext cx="3221990" cy="293709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4DA9D3-2E98-4ABB-B4E0-74D398B2103D}"/>
              </a:ext>
            </a:extLst>
          </p:cNvPr>
          <p:cNvCxnSpPr/>
          <p:nvPr/>
        </p:nvCxnSpPr>
        <p:spPr>
          <a:xfrm>
            <a:off x="2666834" y="3030504"/>
            <a:ext cx="3127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9837946-5226-4D45-91A8-D063B9DDDDC8}"/>
              </a:ext>
            </a:extLst>
          </p:cNvPr>
          <p:cNvCxnSpPr/>
          <p:nvPr/>
        </p:nvCxnSpPr>
        <p:spPr>
          <a:xfrm>
            <a:off x="2666834" y="3226446"/>
            <a:ext cx="31274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A329BC3-912A-4CFC-A68D-9CD39A5E4174}"/>
              </a:ext>
            </a:extLst>
          </p:cNvPr>
          <p:cNvCxnSpPr>
            <a:cxnSpLocks/>
          </p:cNvCxnSpPr>
          <p:nvPr/>
        </p:nvCxnSpPr>
        <p:spPr>
          <a:xfrm>
            <a:off x="8349893" y="5937987"/>
            <a:ext cx="117058" cy="111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0E4BED7-DDDA-4072-9A74-172775402B38}"/>
              </a:ext>
            </a:extLst>
          </p:cNvPr>
          <p:cNvCxnSpPr>
            <a:cxnSpLocks/>
          </p:cNvCxnSpPr>
          <p:nvPr/>
        </p:nvCxnSpPr>
        <p:spPr>
          <a:xfrm flipV="1">
            <a:off x="2875597" y="3360420"/>
            <a:ext cx="3153407" cy="24307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3C2131D2-FE39-4B1A-8719-17914D0529AC}"/>
              </a:ext>
            </a:extLst>
          </p:cNvPr>
          <p:cNvCxnSpPr/>
          <p:nvPr/>
        </p:nvCxnSpPr>
        <p:spPr>
          <a:xfrm>
            <a:off x="2666834" y="3436620"/>
            <a:ext cx="312741" cy="0"/>
          </a:xfrm>
          <a:prstGeom prst="line">
            <a:avLst/>
          </a:prstGeom>
          <a:ln w="38100">
            <a:solidFill>
              <a:srgbClr val="FFFF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51426D8-6408-4277-9B5D-90E74BE6668E}"/>
              </a:ext>
            </a:extLst>
          </p:cNvPr>
          <p:cNvCxnSpPr>
            <a:cxnSpLocks/>
          </p:cNvCxnSpPr>
          <p:nvPr/>
        </p:nvCxnSpPr>
        <p:spPr>
          <a:xfrm>
            <a:off x="8557688" y="6122468"/>
            <a:ext cx="149749" cy="55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5BA8EE3-F70C-41FB-B1A2-55CEC995ECF3}"/>
              </a:ext>
            </a:extLst>
          </p:cNvPr>
          <p:cNvCxnSpPr>
            <a:cxnSpLocks/>
          </p:cNvCxnSpPr>
          <p:nvPr/>
        </p:nvCxnSpPr>
        <p:spPr>
          <a:xfrm flipV="1">
            <a:off x="2869595" y="2890998"/>
            <a:ext cx="3101037" cy="34660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BDE5528A-9C83-4686-9F7B-6A5AC58F3622}"/>
              </a:ext>
            </a:extLst>
          </p:cNvPr>
          <p:cNvCxnSpPr/>
          <p:nvPr/>
        </p:nvCxnSpPr>
        <p:spPr>
          <a:xfrm>
            <a:off x="2666834" y="3650979"/>
            <a:ext cx="31274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F2B8BC-E387-4DB3-B3E0-9FC24199BE1B}"/>
              </a:ext>
            </a:extLst>
          </p:cNvPr>
          <p:cNvSpPr txBox="1"/>
          <p:nvPr/>
        </p:nvSpPr>
        <p:spPr>
          <a:xfrm>
            <a:off x="7226216" y="33930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93BC3"/>
                </a:solidFill>
                <a:sym typeface="Wingdings" panose="05000000000000000000" pitchFamily="2" charset="2"/>
              </a:rPr>
              <a:t></a:t>
            </a:r>
            <a:endParaRPr lang="pt-BR" dirty="0">
              <a:solidFill>
                <a:srgbClr val="893BC3"/>
              </a:solidFill>
            </a:endParaRP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DA61197-06D2-4A39-9AE6-B6C763D1EE04}"/>
              </a:ext>
            </a:extLst>
          </p:cNvPr>
          <p:cNvGrpSpPr/>
          <p:nvPr/>
        </p:nvGrpSpPr>
        <p:grpSpPr>
          <a:xfrm>
            <a:off x="7984452" y="2471841"/>
            <a:ext cx="2076962" cy="683693"/>
            <a:chOff x="3175512" y="5993928"/>
            <a:chExt cx="2076962" cy="68369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9819E6-7186-4590-9964-7F2078C68858}"/>
                </a:ext>
              </a:extLst>
            </p:cNvPr>
            <p:cNvSpPr/>
            <p:nvPr/>
          </p:nvSpPr>
          <p:spPr>
            <a:xfrm>
              <a:off x="3175512" y="5993928"/>
              <a:ext cx="2076962" cy="68369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/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4D00D9DE-B845-4719-9812-7C270EA4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88" y="6059962"/>
                  <a:ext cx="1848968" cy="526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1CC3A60-1FB9-40FB-89A0-47CAB9B8D11D}"/>
              </a:ext>
            </a:extLst>
          </p:cNvPr>
          <p:cNvSpPr txBox="1"/>
          <p:nvPr/>
        </p:nvSpPr>
        <p:spPr>
          <a:xfrm>
            <a:off x="5460058" y="2116493"/>
            <a:ext cx="1406267" cy="261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Valores Reais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5A8F53-761F-4A10-A2D7-EC4A95B3E8E1}"/>
              </a:ext>
            </a:extLst>
          </p:cNvPr>
          <p:cNvCxnSpPr/>
          <p:nvPr/>
        </p:nvCxnSpPr>
        <p:spPr>
          <a:xfrm>
            <a:off x="5556174" y="2310926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81F9C13-8E03-4922-BF66-C8C7730F29F8}"/>
              </a:ext>
            </a:extLst>
          </p:cNvPr>
          <p:cNvCxnSpPr>
            <a:cxnSpLocks/>
          </p:cNvCxnSpPr>
          <p:nvPr/>
        </p:nvCxnSpPr>
        <p:spPr>
          <a:xfrm flipH="1">
            <a:off x="5970632" y="2315092"/>
            <a:ext cx="478744" cy="57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0F6B51-94F4-4D42-B0D4-BCD322A16F61}"/>
              </a:ext>
            </a:extLst>
          </p:cNvPr>
          <p:cNvSpPr txBox="1"/>
          <p:nvPr/>
        </p:nvSpPr>
        <p:spPr>
          <a:xfrm>
            <a:off x="10714769" y="5775145"/>
            <a:ext cx="1406267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600" dirty="0"/>
              <a:t>Gradiente Descendente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709F999-B73B-432D-A1B7-9C9A763463E8}"/>
              </a:ext>
            </a:extLst>
          </p:cNvPr>
          <p:cNvCxnSpPr>
            <a:cxnSpLocks/>
          </p:cNvCxnSpPr>
          <p:nvPr/>
        </p:nvCxnSpPr>
        <p:spPr>
          <a:xfrm>
            <a:off x="10721985" y="5956878"/>
            <a:ext cx="111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D4D31C3-4D7D-4127-833D-7A1D634BAF3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556955" y="5042203"/>
            <a:ext cx="1157814" cy="9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8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B7B1-4651-427C-B2D4-3F38E0FB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68" y="3783122"/>
            <a:ext cx="7344523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B</a:t>
            </a:r>
            <a:r>
              <a:rPr lang="pt-BR" dirty="0" err="1"/>
              <a:t>ackpropagation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55353FD-416C-45DF-ABE5-0E125EC297C4}"/>
              </a:ext>
            </a:extLst>
          </p:cNvPr>
          <p:cNvGrpSpPr/>
          <p:nvPr/>
        </p:nvGrpSpPr>
        <p:grpSpPr>
          <a:xfrm>
            <a:off x="3135008" y="1710633"/>
            <a:ext cx="6589913" cy="2048388"/>
            <a:chOff x="1639521" y="1852957"/>
            <a:chExt cx="6589913" cy="20483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AB1D78D-289F-4163-BE1E-93EA78CE2529}"/>
                </a:ext>
              </a:extLst>
            </p:cNvPr>
            <p:cNvSpPr/>
            <p:nvPr/>
          </p:nvSpPr>
          <p:spPr>
            <a:xfrm>
              <a:off x="3173906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EF08650-1308-4B8D-B132-CB8CC4EC60EF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8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57EEDB-E6F7-40AC-85D5-1D4FD7579341}"/>
                </a:ext>
              </a:extLst>
            </p:cNvPr>
            <p:cNvSpPr txBox="1"/>
            <p:nvPr/>
          </p:nvSpPr>
          <p:spPr>
            <a:xfrm>
              <a:off x="1639521" y="2236309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latin typeface="STXihei" panose="020B0503020204020204" pitchFamily="2" charset="-122"/>
                  <a:ea typeface="STXihei" panose="020B0503020204020204" pitchFamily="2" charset="-122"/>
                  <a:cs typeface="Times New Roman" panose="02020603050405020304" pitchFamily="18" charset="0"/>
                </a:rPr>
                <a:t>x</a:t>
              </a:r>
              <a:r>
                <a:rPr lang="pt-BR" sz="1600" i="1" dirty="0">
                  <a:latin typeface="STXihei" panose="020B0503020204020204" pitchFamily="2" charset="-122"/>
                  <a:ea typeface="STXihei" panose="020B0503020204020204" pitchFamily="2" charset="-122"/>
                  <a:cs typeface="Times New Roman" panose="02020603050405020304" pitchFamily="18" charset="0"/>
                </a:rPr>
                <a:t>1</a:t>
              </a:r>
              <a:endParaRPr lang="pt-BR" sz="2400" i="1" dirty="0">
                <a:latin typeface="STXihei" panose="020B0503020204020204" pitchFamily="2" charset="-122"/>
                <a:ea typeface="STXihei" panose="020B0503020204020204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F3D0D6-2D4E-4CF1-890C-AB1759026639}"/>
                </a:ext>
              </a:extLst>
            </p:cNvPr>
            <p:cNvSpPr txBox="1"/>
            <p:nvPr/>
          </p:nvSpPr>
          <p:spPr>
            <a:xfrm>
              <a:off x="3325102" y="2285216"/>
              <a:ext cx="1209277" cy="70788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2000" i="1" dirty="0">
                  <a:cs typeface="Times New Roman" panose="02020603050405020304" pitchFamily="18" charset="0"/>
                </a:rPr>
                <a:t>Z = x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sz="2000" i="1" dirty="0">
                  <a:cs typeface="Times New Roman" panose="02020603050405020304" pitchFamily="18" charset="0"/>
                </a:rPr>
                <a:t>.W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</a:p>
            <a:p>
              <a:r>
                <a:rPr lang="pt-BR" sz="1600" i="1" dirty="0">
                  <a:cs typeface="Times New Roman" panose="02020603050405020304" pitchFamily="18" charset="0"/>
                </a:rPr>
                <a:t>   </a:t>
              </a:r>
              <a:r>
                <a:rPr lang="pt-BR" sz="2000" i="1" dirty="0">
                  <a:cs typeface="Times New Roman" panose="02020603050405020304" pitchFamily="18" charset="0"/>
                </a:rPr>
                <a:t> +b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endParaRPr lang="pt-BR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903B33E-13F8-41B8-9CCE-27580FD54637}"/>
                </a:ext>
              </a:extLst>
            </p:cNvPr>
            <p:cNvSpPr txBox="1"/>
            <p:nvPr/>
          </p:nvSpPr>
          <p:spPr>
            <a:xfrm>
              <a:off x="2259496" y="2554486"/>
              <a:ext cx="832696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D5205AB-2635-4981-BDC3-62416144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9596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90AB41-1FF9-4042-B252-FBD0BB96FA69}"/>
                </a:ext>
              </a:extLst>
            </p:cNvPr>
            <p:cNvSpPr txBox="1"/>
            <p:nvPr/>
          </p:nvSpPr>
          <p:spPr>
            <a:xfrm>
              <a:off x="3831521" y="3333959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165C347-FD47-402E-8996-4FEE1B400BD2}"/>
                </a:ext>
              </a:extLst>
            </p:cNvPr>
            <p:cNvSpPr/>
            <p:nvPr/>
          </p:nvSpPr>
          <p:spPr>
            <a:xfrm>
              <a:off x="5706942" y="1852957"/>
              <a:ext cx="1398094" cy="12968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3E591B1-CFD6-4887-A3AB-87E12D0B74EF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4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AB17C0-BF4F-4971-95AD-68E88B0A3CF9}"/>
                </a:ext>
              </a:extLst>
            </p:cNvPr>
            <p:cNvSpPr txBox="1"/>
            <p:nvPr/>
          </p:nvSpPr>
          <p:spPr>
            <a:xfrm>
              <a:off x="4534379" y="2147557"/>
              <a:ext cx="964288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003200F-6D97-41C1-92FA-9CEADD1F721B}"/>
                </a:ext>
              </a:extLst>
            </p:cNvPr>
            <p:cNvSpPr txBox="1"/>
            <p:nvPr/>
          </p:nvSpPr>
          <p:spPr>
            <a:xfrm>
              <a:off x="5859174" y="2236309"/>
              <a:ext cx="1091389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cs typeface="Times New Roman" panose="02020603050405020304" pitchFamily="18" charset="0"/>
                </a:rPr>
                <a:t>Z = a</a:t>
              </a:r>
              <a:r>
                <a:rPr lang="pt-BR" sz="1600" i="1" dirty="0">
                  <a:cs typeface="Times New Roman" panose="02020603050405020304" pitchFamily="18" charset="0"/>
                </a:rPr>
                <a:t>1</a:t>
              </a:r>
              <a:r>
                <a:rPr lang="pt-BR" i="1" dirty="0">
                  <a:cs typeface="Times New Roman" panose="02020603050405020304" pitchFamily="18" charset="0"/>
                </a:rPr>
                <a:t>.W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</a:p>
            <a:p>
              <a:r>
                <a:rPr lang="pt-BR" i="1" dirty="0">
                  <a:cs typeface="Times New Roman" panose="02020603050405020304" pitchFamily="18" charset="0"/>
                </a:rPr>
                <a:t>   + b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endParaRPr lang="pt-BR" i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5BCCD49-6F3F-433A-A2FC-E16A88C428F2}"/>
                </a:ext>
              </a:extLst>
            </p:cNvPr>
            <p:cNvSpPr txBox="1"/>
            <p:nvPr/>
          </p:nvSpPr>
          <p:spPr>
            <a:xfrm>
              <a:off x="5025230" y="2513491"/>
              <a:ext cx="748537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BR" sz="2400" i="1" dirty="0">
                  <a:cs typeface="Times New Roman" panose="02020603050405020304" pitchFamily="18" charset="0"/>
                </a:rPr>
                <a:t>W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7ECAA286-428E-4EAA-BAF4-5E12BF9D4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632" y="3135905"/>
              <a:ext cx="0" cy="76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4B318B1-1495-49EC-9901-3D27A57EFC2F}"/>
                </a:ext>
              </a:extLst>
            </p:cNvPr>
            <p:cNvSpPr txBox="1"/>
            <p:nvPr/>
          </p:nvSpPr>
          <p:spPr>
            <a:xfrm>
              <a:off x="6364557" y="3333959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>
                  <a:cs typeface="Times New Roman" panose="02020603050405020304" pitchFamily="18" charset="0"/>
                </a:rPr>
                <a:t>b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FC2F25B-B48D-4675-985A-4E46A48A1F5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036" y="2481596"/>
              <a:ext cx="1124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ED2045A-2A90-40FF-AE0C-43A88A0D6F8A}"/>
                </a:ext>
              </a:extLst>
            </p:cNvPr>
            <p:cNvSpPr txBox="1"/>
            <p:nvPr/>
          </p:nvSpPr>
          <p:spPr>
            <a:xfrm>
              <a:off x="7446662" y="2052019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y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ŷ</a:t>
              </a:r>
              <a:r>
                <a:rPr lang="pt-BR" sz="1600" i="1" dirty="0">
                  <a:cs typeface="Times New Roman" panose="02020603050405020304" pitchFamily="18" charset="0"/>
                </a:rPr>
                <a:t>2</a:t>
              </a:r>
              <a:endParaRPr lang="pt-BR" sz="24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6574173-6022-4CE2-8A42-D24A357B67BF}"/>
              </a:ext>
            </a:extLst>
          </p:cNvPr>
          <p:cNvSpPr txBox="1"/>
          <p:nvPr/>
        </p:nvSpPr>
        <p:spPr>
          <a:xfrm>
            <a:off x="3135008" y="5498192"/>
            <a:ext cx="6470033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Tx/>
              <a:buChar char="-"/>
            </a:pPr>
            <a:r>
              <a:rPr lang="pt-BR" sz="2800" i="1" dirty="0">
                <a:cs typeface="Times New Roman" panose="02020603050405020304" pitchFamily="18" charset="0"/>
              </a:rPr>
              <a:t>Reajustar continuamente os valores dos pesos W</a:t>
            </a:r>
            <a:r>
              <a:rPr lang="pt-BR" sz="4400" i="1" baseline="-25000" dirty="0">
                <a:cs typeface="Times New Roman" panose="02020603050405020304" pitchFamily="18" charset="0"/>
              </a:rPr>
              <a:t>i</a:t>
            </a:r>
            <a:r>
              <a:rPr lang="pt-BR" sz="2800" i="1" dirty="0">
                <a:cs typeface="Times New Roman" panose="02020603050405020304" pitchFamily="18" charset="0"/>
              </a:rPr>
              <a:t> buscando o </a:t>
            </a:r>
            <a:r>
              <a:rPr lang="pt-BR" sz="2800" i="1" dirty="0" err="1">
                <a:cs typeface="Times New Roman" panose="02020603050405020304" pitchFamily="18" charset="0"/>
              </a:rPr>
              <a:t>J</a:t>
            </a:r>
            <a:r>
              <a:rPr lang="pt-BR" sz="3600" i="1" baseline="-25000" dirty="0" err="1">
                <a:cs typeface="Times New Roman" panose="02020603050405020304" pitchFamily="18" charset="0"/>
              </a:rPr>
              <a:t>min</a:t>
            </a:r>
            <a:endParaRPr lang="pt-BR" sz="3600" i="1" baseline="-25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buFontTx/>
              <a:buChar char="-"/>
            </a:pPr>
            <a:r>
              <a:rPr lang="pt-BR" sz="2800" i="1" dirty="0">
                <a:cs typeface="Times New Roman" panose="02020603050405020304" pitchFamily="18" charset="0"/>
              </a:rPr>
              <a:t>Buscar o Gradiente Descendente mínimo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4455FA1F-C84E-4E67-9502-019C34A3F499}"/>
              </a:ext>
            </a:extLst>
          </p:cNvPr>
          <p:cNvSpPr txBox="1">
            <a:spLocks/>
          </p:cNvSpPr>
          <p:nvPr/>
        </p:nvSpPr>
        <p:spPr>
          <a:xfrm>
            <a:off x="3580964" y="170633"/>
            <a:ext cx="7344523" cy="13255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imerick-Serial" pitchFamily="2" charset="0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F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orward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/>
              <a:t>propagation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9654410-3078-43A4-AB19-AEF280DCB2D2}"/>
              </a:ext>
            </a:extLst>
          </p:cNvPr>
          <p:cNvCxnSpPr/>
          <p:nvPr/>
        </p:nvCxnSpPr>
        <p:spPr>
          <a:xfrm>
            <a:off x="3972974" y="1401581"/>
            <a:ext cx="5078072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7E14CA1-CB1E-40F4-8E4C-88DB20E5B64A}"/>
              </a:ext>
            </a:extLst>
          </p:cNvPr>
          <p:cNvCxnSpPr/>
          <p:nvPr/>
        </p:nvCxnSpPr>
        <p:spPr>
          <a:xfrm>
            <a:off x="3972974" y="4016962"/>
            <a:ext cx="5078072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2FB06B72-787F-44D9-A5F9-5FA0F4F86090}"/>
              </a:ext>
            </a:extLst>
          </p:cNvPr>
          <p:cNvSpPr txBox="1">
            <a:spLocks/>
          </p:cNvSpPr>
          <p:nvPr/>
        </p:nvSpPr>
        <p:spPr>
          <a:xfrm>
            <a:off x="2102304" y="4593047"/>
            <a:ext cx="7344523" cy="13255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imerick-Serial" pitchFamily="2" charset="0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dirty="0">
                <a:solidFill>
                  <a:srgbClr val="FF0000"/>
                </a:solidFill>
              </a:rPr>
              <a:t>T</a:t>
            </a:r>
            <a:r>
              <a:rPr lang="pt-BR" dirty="0"/>
              <a:t>reinamento</a:t>
            </a:r>
          </a:p>
        </p:txBody>
      </p:sp>
    </p:spTree>
    <p:extLst>
      <p:ext uri="{BB962C8B-B14F-4D97-AF65-F5344CB8AC3E}">
        <p14:creationId xmlns:p14="http://schemas.microsoft.com/office/powerpoint/2010/main" val="2618200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AF6B-70D7-4127-87BD-184A0240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6811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EEP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EARNING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7BAD69-5D95-4DB6-AC5A-F980A5628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38" y="784148"/>
            <a:ext cx="2030604" cy="17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0C31E-A74E-425D-BA70-F6FC8836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13" y="10066"/>
            <a:ext cx="6904264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</a:t>
            </a:r>
            <a:r>
              <a:rPr lang="pt-BR" dirty="0"/>
              <a:t> que e </a:t>
            </a:r>
            <a:r>
              <a:rPr lang="pt-BR" dirty="0" err="1">
                <a:solidFill>
                  <a:srgbClr val="FF0000"/>
                </a:solidFill>
              </a:rPr>
              <a:t>D</a:t>
            </a:r>
            <a:r>
              <a:rPr lang="pt-BR" dirty="0" err="1"/>
              <a:t>eep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L</a:t>
            </a:r>
            <a:r>
              <a:rPr lang="pt-BR" dirty="0"/>
              <a:t>earning</a:t>
            </a:r>
            <a:r>
              <a:rPr lang="pt-BR" sz="6600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EEA4F-2D92-4F95-B2F2-CF450C7E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ED8E74-2781-480D-B265-E963D39D1CC9}"/>
              </a:ext>
            </a:extLst>
          </p:cNvPr>
          <p:cNvSpPr/>
          <p:nvPr/>
        </p:nvSpPr>
        <p:spPr>
          <a:xfrm>
            <a:off x="3135086" y="1813670"/>
            <a:ext cx="7317014" cy="4679205"/>
          </a:xfrm>
          <a:prstGeom prst="rect">
            <a:avLst/>
          </a:prstGeom>
          <a:solidFill>
            <a:srgbClr val="A1C5E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1B29EA-7187-426E-B6A3-75141AF0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13" y="4643439"/>
            <a:ext cx="1628775" cy="15335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08BC70A-2E1F-448A-8B7D-1643B27F9A21}"/>
              </a:ext>
            </a:extLst>
          </p:cNvPr>
          <p:cNvSpPr/>
          <p:nvPr/>
        </p:nvSpPr>
        <p:spPr>
          <a:xfrm>
            <a:off x="5096487" y="2324100"/>
            <a:ext cx="5355613" cy="4156818"/>
          </a:xfrm>
          <a:prstGeom prst="rect">
            <a:avLst/>
          </a:prstGeom>
          <a:solidFill>
            <a:srgbClr val="67A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7A2D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5CAF33-5730-4456-8249-5B02C851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32" y="4814889"/>
            <a:ext cx="1666875" cy="13620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E15FD4-16D6-4077-B2D1-EA1D96181BE4}"/>
              </a:ext>
            </a:extLst>
          </p:cNvPr>
          <p:cNvSpPr/>
          <p:nvPr/>
        </p:nvSpPr>
        <p:spPr>
          <a:xfrm>
            <a:off x="7307580" y="3171002"/>
            <a:ext cx="3144520" cy="3309916"/>
          </a:xfrm>
          <a:prstGeom prst="rect">
            <a:avLst/>
          </a:prstGeom>
          <a:solidFill>
            <a:srgbClr val="468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46E9BF-177A-49BC-99C6-8C1DAEC95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919" y="4967288"/>
            <a:ext cx="2105025" cy="10572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9E939F-FFD2-4160-8061-572ED0B1A952}"/>
              </a:ext>
            </a:extLst>
          </p:cNvPr>
          <p:cNvSpPr txBox="1"/>
          <p:nvPr/>
        </p:nvSpPr>
        <p:spPr>
          <a:xfrm>
            <a:off x="7685173" y="3366712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cap="small" dirty="0" err="1">
                <a:latin typeface="Bebas Neue Regular" panose="00000500000000000000" pitchFamily="50" charset="0"/>
              </a:rPr>
              <a:t>Deep</a:t>
            </a:r>
            <a:r>
              <a:rPr lang="pt-BR" sz="3600" cap="small" dirty="0">
                <a:latin typeface="Bebas Neue Regular" panose="00000500000000000000" pitchFamily="50" charset="0"/>
              </a:rPr>
              <a:t> Learning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A9328-299C-4A15-99B6-11FE603D5688}"/>
              </a:ext>
            </a:extLst>
          </p:cNvPr>
          <p:cNvSpPr txBox="1"/>
          <p:nvPr/>
        </p:nvSpPr>
        <p:spPr>
          <a:xfrm>
            <a:off x="5395052" y="2567453"/>
            <a:ext cx="1287532" cy="1056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600" cap="small" dirty="0" err="1">
                <a:latin typeface="Bebas Neue Regular" panose="00000500000000000000" pitchFamily="50" charset="0"/>
              </a:rPr>
              <a:t>Machine</a:t>
            </a:r>
            <a:r>
              <a:rPr lang="pt-BR" sz="3600" cap="small" dirty="0">
                <a:latin typeface="Bebas Neue Regular" panose="00000500000000000000" pitchFamily="50" charset="0"/>
              </a:rPr>
              <a:t> </a:t>
            </a:r>
          </a:p>
          <a:p>
            <a:r>
              <a:rPr lang="pt-BR" sz="3600" cap="small" dirty="0">
                <a:latin typeface="Bebas Neue Regular" panose="00000500000000000000" pitchFamily="50" charset="0"/>
              </a:rPr>
              <a:t>Learning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312122-F2F8-41DD-8936-B3E77FCA1D80}"/>
              </a:ext>
            </a:extLst>
          </p:cNvPr>
          <p:cNvSpPr txBox="1"/>
          <p:nvPr/>
        </p:nvSpPr>
        <p:spPr>
          <a:xfrm>
            <a:off x="3235116" y="2104044"/>
            <a:ext cx="1638590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600" cap="small" dirty="0">
                <a:latin typeface="Bebas Neue Regular" panose="00000500000000000000" pitchFamily="50" charset="0"/>
              </a:rPr>
              <a:t>Inteligência</a:t>
            </a:r>
          </a:p>
          <a:p>
            <a:pPr>
              <a:lnSpc>
                <a:spcPts val="3800"/>
              </a:lnSpc>
            </a:pPr>
            <a:r>
              <a:rPr lang="pt-BR" sz="3600" cap="small" dirty="0">
                <a:latin typeface="Bebas Neue Regular" panose="00000500000000000000" pitchFamily="50" charset="0"/>
              </a:rPr>
              <a:t>Artificial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A95896-537D-4F4A-A009-EA87BB4974DD}"/>
              </a:ext>
            </a:extLst>
          </p:cNvPr>
          <p:cNvSpPr txBox="1"/>
          <p:nvPr/>
        </p:nvSpPr>
        <p:spPr>
          <a:xfrm>
            <a:off x="3257838" y="3106015"/>
            <a:ext cx="1715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Qualquer técnica que permita aos computadores imitar o comportamento humano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749712-AACD-4927-8803-61AD43D197D5}"/>
              </a:ext>
            </a:extLst>
          </p:cNvPr>
          <p:cNvSpPr txBox="1"/>
          <p:nvPr/>
        </p:nvSpPr>
        <p:spPr>
          <a:xfrm>
            <a:off x="5406106" y="3624154"/>
            <a:ext cx="1715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 de aprender sem ser explicitamente programado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6FBADE-8E0E-4188-85E9-E57556DEF286}"/>
              </a:ext>
            </a:extLst>
          </p:cNvPr>
          <p:cNvSpPr txBox="1"/>
          <p:nvPr/>
        </p:nvSpPr>
        <p:spPr>
          <a:xfrm>
            <a:off x="7697748" y="3993832"/>
            <a:ext cx="2487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Aprender características inerente nos dados usando redes neurais</a:t>
            </a:r>
          </a:p>
        </p:txBody>
      </p:sp>
    </p:spTree>
    <p:extLst>
      <p:ext uri="{BB962C8B-B14F-4D97-AF65-F5344CB8AC3E}">
        <p14:creationId xmlns:p14="http://schemas.microsoft.com/office/powerpoint/2010/main" val="3903517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7C25-0362-4CA6-A7EE-728D0CC0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2" y="137042"/>
            <a:ext cx="6904264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omparando </a:t>
            </a:r>
            <a:r>
              <a:rPr lang="pt-BR" dirty="0">
                <a:solidFill>
                  <a:srgbClr val="FF0000"/>
                </a:solidFill>
              </a:rPr>
              <a:t>M</a:t>
            </a:r>
            <a:r>
              <a:rPr lang="pt-BR" dirty="0"/>
              <a:t>L x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L</a:t>
            </a:r>
          </a:p>
        </p:txBody>
      </p:sp>
      <p:pic>
        <p:nvPicPr>
          <p:cNvPr id="319" name="Imagem 318">
            <a:extLst>
              <a:ext uri="{FF2B5EF4-FFF2-40B4-BE49-F238E27FC236}">
                <a16:creationId xmlns:a16="http://schemas.microsoft.com/office/drawing/2014/main" id="{DCAB27DD-1E0E-4D1D-8639-6BFEAAE1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34"/>
          <a:stretch/>
        </p:blipFill>
        <p:spPr>
          <a:xfrm>
            <a:off x="3162312" y="4531669"/>
            <a:ext cx="7248513" cy="1967984"/>
          </a:xfrm>
          <a:prstGeom prst="rect">
            <a:avLst/>
          </a:prstGeom>
        </p:spPr>
      </p:pic>
      <p:pic>
        <p:nvPicPr>
          <p:cNvPr id="320" name="Imagem 319">
            <a:extLst>
              <a:ext uri="{FF2B5EF4-FFF2-40B4-BE49-F238E27FC236}">
                <a16:creationId xmlns:a16="http://schemas.microsoft.com/office/drawing/2014/main" id="{C61FD7DC-F42E-407E-94A7-A4459CA9E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26"/>
          <a:stretch/>
        </p:blipFill>
        <p:spPr>
          <a:xfrm>
            <a:off x="3267087" y="2015274"/>
            <a:ext cx="7248513" cy="1742421"/>
          </a:xfrm>
          <a:prstGeom prst="rect">
            <a:avLst/>
          </a:prstGeom>
        </p:spPr>
      </p:pic>
      <p:sp>
        <p:nvSpPr>
          <p:cNvPr id="321" name="CaixaDeTexto 320">
            <a:extLst>
              <a:ext uri="{FF2B5EF4-FFF2-40B4-BE49-F238E27FC236}">
                <a16:creationId xmlns:a16="http://schemas.microsoft.com/office/drawing/2014/main" id="{EC74FC37-A54F-4CB2-BFB9-C99C7B7B26E4}"/>
              </a:ext>
            </a:extLst>
          </p:cNvPr>
          <p:cNvSpPr txBox="1"/>
          <p:nvPr/>
        </p:nvSpPr>
        <p:spPr>
          <a:xfrm>
            <a:off x="1933587" y="3956421"/>
            <a:ext cx="8771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/>
              <a:t>Deep</a:t>
            </a:r>
            <a:r>
              <a:rPr lang="pt-BR" sz="4000" b="1" dirty="0"/>
              <a:t> Learning (Aprendizagem Profunda)</a:t>
            </a:r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1F699E39-F12E-406A-A2E7-0DFE16956B94}"/>
              </a:ext>
            </a:extLst>
          </p:cNvPr>
          <p:cNvSpPr txBox="1"/>
          <p:nvPr/>
        </p:nvSpPr>
        <p:spPr>
          <a:xfrm>
            <a:off x="1812164" y="1384997"/>
            <a:ext cx="1015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/>
              <a:t>Machine</a:t>
            </a:r>
            <a:r>
              <a:rPr lang="pt-BR" sz="4000" b="1" dirty="0"/>
              <a:t> Learning (Aprendizagem de Máquina)</a:t>
            </a:r>
          </a:p>
        </p:txBody>
      </p:sp>
    </p:spTree>
    <p:extLst>
      <p:ext uri="{BB962C8B-B14F-4D97-AF65-F5344CB8AC3E}">
        <p14:creationId xmlns:p14="http://schemas.microsoft.com/office/powerpoint/2010/main" val="416903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55DFE-CDAF-41B1-961E-E5FCFAF7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84" y="-2398"/>
            <a:ext cx="9797144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</a:t>
            </a:r>
            <a:r>
              <a:rPr lang="pt-BR" dirty="0"/>
              <a:t>orque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gora?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B8782F-8A85-41D2-9269-2AEEF8A4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985963"/>
            <a:ext cx="5314950" cy="2886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8EA745-47A1-4E1C-ACE9-3B09C09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48101"/>
            <a:ext cx="2533650" cy="43145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F35FFA-6DBC-43B2-BBE8-C86E800C8A66}"/>
              </a:ext>
            </a:extLst>
          </p:cNvPr>
          <p:cNvSpPr txBox="1"/>
          <p:nvPr/>
        </p:nvSpPr>
        <p:spPr>
          <a:xfrm>
            <a:off x="7110413" y="2378661"/>
            <a:ext cx="1990725" cy="1400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Unidades de Processamento Gráfico (</a:t>
            </a:r>
            <a:r>
              <a:rPr lang="pt-BR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GPUs</a:t>
            </a: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Massivamente paralelizável.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494179-CC58-45EE-BBE5-25F7F20E97D8}"/>
              </a:ext>
            </a:extLst>
          </p:cNvPr>
          <p:cNvSpPr txBox="1"/>
          <p:nvPr/>
        </p:nvSpPr>
        <p:spPr>
          <a:xfrm>
            <a:off x="9043988" y="2378660"/>
            <a:ext cx="1624013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Técnicas melhoradas e novas ferramentas.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862355-9A79-443F-8F6F-C5C1AFB2A5D5}"/>
              </a:ext>
            </a:extLst>
          </p:cNvPr>
          <p:cNvSpPr txBox="1"/>
          <p:nvPr/>
        </p:nvSpPr>
        <p:spPr>
          <a:xfrm>
            <a:off x="5343526" y="2378694"/>
            <a:ext cx="1990725" cy="1400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Grande Conjuntos de dados.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pt-BR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Aquisição e armazenamento mais fáceis.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8C81D7-6F5D-4478-93FC-D76D3E8B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06" y="3757750"/>
            <a:ext cx="1543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9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510A8-818C-43AB-98EC-63D2AAC1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rogressiva da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eep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DEFDF-85DE-4906-ABA0-63D8C0F4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7ABDDA8-083E-4561-AD42-637AE46E9B2D}"/>
              </a:ext>
            </a:extLst>
          </p:cNvPr>
          <p:cNvCxnSpPr/>
          <p:nvPr/>
        </p:nvCxnSpPr>
        <p:spPr>
          <a:xfrm flipV="1">
            <a:off x="3483429" y="2057401"/>
            <a:ext cx="0" cy="3516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EBC0436-6D88-4274-8CDF-3F4E11E5BCA2}"/>
              </a:ext>
            </a:extLst>
          </p:cNvPr>
          <p:cNvCxnSpPr/>
          <p:nvPr/>
        </p:nvCxnSpPr>
        <p:spPr>
          <a:xfrm>
            <a:off x="3472543" y="5551714"/>
            <a:ext cx="5921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A054EB8-6341-4486-AB52-1F188E6305E1}"/>
              </a:ext>
            </a:extLst>
          </p:cNvPr>
          <p:cNvSpPr/>
          <p:nvPr/>
        </p:nvSpPr>
        <p:spPr>
          <a:xfrm>
            <a:off x="3396346" y="4865918"/>
            <a:ext cx="5921828" cy="729323"/>
          </a:xfrm>
          <a:custGeom>
            <a:avLst/>
            <a:gdLst>
              <a:gd name="connsiteX0" fmla="*/ 0 w 5736771"/>
              <a:gd name="connsiteY0" fmla="*/ 1045571 h 1045571"/>
              <a:gd name="connsiteX1" fmla="*/ 1295400 w 5736771"/>
              <a:gd name="connsiteY1" fmla="*/ 120285 h 1045571"/>
              <a:gd name="connsiteX2" fmla="*/ 5736771 w 5736771"/>
              <a:gd name="connsiteY2" fmla="*/ 11428 h 1045571"/>
              <a:gd name="connsiteX3" fmla="*/ 5736771 w 5736771"/>
              <a:gd name="connsiteY3" fmla="*/ 11428 h 104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6771" h="1045571">
                <a:moveTo>
                  <a:pt x="0" y="1045571"/>
                </a:moveTo>
                <a:cubicBezTo>
                  <a:pt x="169636" y="669106"/>
                  <a:pt x="339272" y="292642"/>
                  <a:pt x="1295400" y="120285"/>
                </a:cubicBezTo>
                <a:cubicBezTo>
                  <a:pt x="2251529" y="-52072"/>
                  <a:pt x="5736771" y="11428"/>
                  <a:pt x="5736771" y="11428"/>
                </a:cubicBezTo>
                <a:lnTo>
                  <a:pt x="5736771" y="11428"/>
                </a:ln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2526676-E6F2-487B-B815-10C3408570FB}"/>
              </a:ext>
            </a:extLst>
          </p:cNvPr>
          <p:cNvSpPr/>
          <p:nvPr/>
        </p:nvSpPr>
        <p:spPr>
          <a:xfrm>
            <a:off x="3472544" y="4082144"/>
            <a:ext cx="5758543" cy="1469571"/>
          </a:xfrm>
          <a:custGeom>
            <a:avLst/>
            <a:gdLst>
              <a:gd name="connsiteX0" fmla="*/ 0 w 5758543"/>
              <a:gd name="connsiteY0" fmla="*/ 1469571 h 1469571"/>
              <a:gd name="connsiteX1" fmla="*/ 1545771 w 5758543"/>
              <a:gd name="connsiteY1" fmla="*/ 326571 h 1469571"/>
              <a:gd name="connsiteX2" fmla="*/ 5758543 w 5758543"/>
              <a:gd name="connsiteY2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8543" h="1469571">
                <a:moveTo>
                  <a:pt x="0" y="1469571"/>
                </a:moveTo>
                <a:cubicBezTo>
                  <a:pt x="293007" y="1020535"/>
                  <a:pt x="586014" y="571499"/>
                  <a:pt x="1545771" y="326571"/>
                </a:cubicBezTo>
                <a:cubicBezTo>
                  <a:pt x="2505528" y="81643"/>
                  <a:pt x="4132035" y="40821"/>
                  <a:pt x="5758543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C55FA2D-8127-4173-855E-DB695952B725}"/>
              </a:ext>
            </a:extLst>
          </p:cNvPr>
          <p:cNvSpPr/>
          <p:nvPr/>
        </p:nvSpPr>
        <p:spPr>
          <a:xfrm>
            <a:off x="3428998" y="3624944"/>
            <a:ext cx="5802085" cy="1937657"/>
          </a:xfrm>
          <a:custGeom>
            <a:avLst/>
            <a:gdLst>
              <a:gd name="connsiteX0" fmla="*/ 0 w 5486400"/>
              <a:gd name="connsiteY0" fmla="*/ 1937657 h 1937657"/>
              <a:gd name="connsiteX1" fmla="*/ 1883228 w 5486400"/>
              <a:gd name="connsiteY1" fmla="*/ 446314 h 1937657"/>
              <a:gd name="connsiteX2" fmla="*/ 5486400 w 5486400"/>
              <a:gd name="connsiteY2" fmla="*/ 0 h 19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1937657">
                <a:moveTo>
                  <a:pt x="0" y="1937657"/>
                </a:moveTo>
                <a:cubicBezTo>
                  <a:pt x="484414" y="1353457"/>
                  <a:pt x="968828" y="769257"/>
                  <a:pt x="1883228" y="446314"/>
                </a:cubicBezTo>
                <a:cubicBezTo>
                  <a:pt x="2797628" y="123371"/>
                  <a:pt x="4142014" y="61685"/>
                  <a:pt x="5486400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21A39B5-A7B0-41DA-B4C1-2555A9F29759}"/>
              </a:ext>
            </a:extLst>
          </p:cNvPr>
          <p:cNvSpPr/>
          <p:nvPr/>
        </p:nvSpPr>
        <p:spPr>
          <a:xfrm>
            <a:off x="3505201" y="2579914"/>
            <a:ext cx="5791200" cy="2917372"/>
          </a:xfrm>
          <a:custGeom>
            <a:avLst/>
            <a:gdLst>
              <a:gd name="connsiteX0" fmla="*/ 0 w 5791200"/>
              <a:gd name="connsiteY0" fmla="*/ 2917372 h 2917372"/>
              <a:gd name="connsiteX1" fmla="*/ 1850571 w 5791200"/>
              <a:gd name="connsiteY1" fmla="*/ 936172 h 2917372"/>
              <a:gd name="connsiteX2" fmla="*/ 5791200 w 5791200"/>
              <a:gd name="connsiteY2" fmla="*/ 0 h 2917372"/>
              <a:gd name="connsiteX3" fmla="*/ 5791200 w 5791200"/>
              <a:gd name="connsiteY3" fmla="*/ 0 h 291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0" h="2917372">
                <a:moveTo>
                  <a:pt x="0" y="2917372"/>
                </a:moveTo>
                <a:cubicBezTo>
                  <a:pt x="442685" y="2169886"/>
                  <a:pt x="885371" y="1422401"/>
                  <a:pt x="1850571" y="936172"/>
                </a:cubicBezTo>
                <a:cubicBezTo>
                  <a:pt x="2815771" y="449943"/>
                  <a:pt x="5791200" y="0"/>
                  <a:pt x="5791200" y="0"/>
                </a:cubicBezTo>
                <a:lnTo>
                  <a:pt x="579120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30175D-3E1B-4EDA-8852-E265B63B0D8B}"/>
              </a:ext>
            </a:extLst>
          </p:cNvPr>
          <p:cNvSpPr txBox="1"/>
          <p:nvPr/>
        </p:nvSpPr>
        <p:spPr>
          <a:xfrm>
            <a:off x="8900752" y="2180546"/>
            <a:ext cx="1360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Grande NN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E316C0-0610-4FC9-B967-29B837E1DBF0}"/>
              </a:ext>
            </a:extLst>
          </p:cNvPr>
          <p:cNvSpPr txBox="1"/>
          <p:nvPr/>
        </p:nvSpPr>
        <p:spPr>
          <a:xfrm>
            <a:off x="8900752" y="3258231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Media NN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D52291-6EA1-4865-B20F-0B7C60222FBE}"/>
              </a:ext>
            </a:extLst>
          </p:cNvPr>
          <p:cNvSpPr txBox="1"/>
          <p:nvPr/>
        </p:nvSpPr>
        <p:spPr>
          <a:xfrm>
            <a:off x="8900752" y="3743237"/>
            <a:ext cx="1511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Pequena NN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7BF2D7-CD39-41CF-B491-E5E177BC396D}"/>
              </a:ext>
            </a:extLst>
          </p:cNvPr>
          <p:cNvSpPr txBox="1"/>
          <p:nvPr/>
        </p:nvSpPr>
        <p:spPr>
          <a:xfrm>
            <a:off x="8641369" y="4481624"/>
            <a:ext cx="1767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Algoritmo Tradicional de aprendizagem</a:t>
            </a:r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E4CDCB2D-FF3D-4575-9687-AE68C3CD4450}"/>
              </a:ext>
            </a:extLst>
          </p:cNvPr>
          <p:cNvSpPr/>
          <p:nvPr/>
        </p:nvSpPr>
        <p:spPr>
          <a:xfrm rot="16200000">
            <a:off x="4272358" y="2531213"/>
            <a:ext cx="264547" cy="1668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B6064A-B6A6-48AA-9844-F5AE4848C921}"/>
              </a:ext>
            </a:extLst>
          </p:cNvPr>
          <p:cNvSpPr txBox="1"/>
          <p:nvPr/>
        </p:nvSpPr>
        <p:spPr>
          <a:xfrm>
            <a:off x="3794773" y="2354250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Pequeno Conj. de dados de Treinamento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214619-1699-4E3A-B0CB-5D857ECEA232}"/>
              </a:ext>
            </a:extLst>
          </p:cNvPr>
          <p:cNvSpPr txBox="1"/>
          <p:nvPr/>
        </p:nvSpPr>
        <p:spPr>
          <a:xfrm>
            <a:off x="4865915" y="559864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Conj.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E2B92B4-7CF2-4279-8A47-95CEA5FE560E}"/>
              </a:ext>
            </a:extLst>
          </p:cNvPr>
          <p:cNvSpPr txBox="1"/>
          <p:nvPr/>
        </p:nvSpPr>
        <p:spPr>
          <a:xfrm rot="16200000">
            <a:off x="2523545" y="317490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/>
              <a:t>Performace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6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EF6F-8AE0-41B4-B055-F359494D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265" y="-1"/>
            <a:ext cx="9797144" cy="1779331"/>
          </a:xfrm>
        </p:spPr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euronio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stimativa de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441BB-8900-4157-A7BA-E0B1A420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2180747-EC0A-4C99-A642-AFA0F7340897}"/>
              </a:ext>
            </a:extLst>
          </p:cNvPr>
          <p:cNvGrpSpPr/>
          <p:nvPr/>
        </p:nvGrpSpPr>
        <p:grpSpPr>
          <a:xfrm>
            <a:off x="4129478" y="1697904"/>
            <a:ext cx="4143920" cy="3071869"/>
            <a:chOff x="593180" y="2870201"/>
            <a:chExt cx="4143920" cy="3071869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98733AC-608A-4311-B485-F26DAA4372E4}"/>
                </a:ext>
              </a:extLst>
            </p:cNvPr>
            <p:cNvCxnSpPr/>
            <p:nvPr/>
          </p:nvCxnSpPr>
          <p:spPr>
            <a:xfrm flipV="1">
              <a:off x="1003300" y="3064935"/>
              <a:ext cx="0" cy="2362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495A821-8857-4DF5-BEB6-21D570728F46}"/>
                </a:ext>
              </a:extLst>
            </p:cNvPr>
            <p:cNvCxnSpPr/>
            <p:nvPr/>
          </p:nvCxnSpPr>
          <p:spPr>
            <a:xfrm>
              <a:off x="990600" y="5422900"/>
              <a:ext cx="37465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197D69D-B408-4B9E-ADE9-73418C491EAE}"/>
                </a:ext>
              </a:extLst>
            </p:cNvPr>
            <p:cNvGrpSpPr/>
            <p:nvPr/>
          </p:nvGrpSpPr>
          <p:grpSpPr>
            <a:xfrm>
              <a:off x="2336799" y="4436532"/>
              <a:ext cx="228600" cy="215900"/>
              <a:chOff x="2362200" y="4470400"/>
              <a:chExt cx="228600" cy="215900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C9813738-E629-4BA9-BDF7-40BF6647AC1E}"/>
                  </a:ext>
                </a:extLst>
              </p:cNvPr>
              <p:cNvCxnSpPr/>
              <p:nvPr/>
            </p:nvCxnSpPr>
            <p:spPr>
              <a:xfrm>
                <a:off x="2374900" y="4470400"/>
                <a:ext cx="190500" cy="215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21BCD2BA-9032-457A-A08B-41BFF63180A6}"/>
                  </a:ext>
                </a:extLst>
              </p:cNvPr>
              <p:cNvCxnSpPr/>
              <p:nvPr/>
            </p:nvCxnSpPr>
            <p:spPr>
              <a:xfrm flipV="1">
                <a:off x="2362200" y="4483100"/>
                <a:ext cx="228600" cy="1857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62824B-1410-4CA4-B21E-E89E700DF537}"/>
                </a:ext>
              </a:extLst>
            </p:cNvPr>
            <p:cNvSpPr txBox="1"/>
            <p:nvPr/>
          </p:nvSpPr>
          <p:spPr>
            <a:xfrm rot="16200000">
              <a:off x="164248" y="4003644"/>
              <a:ext cx="1257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Preço (R$)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D7FD843-6BF5-4FD6-B39F-026F1CEE1E68}"/>
                </a:ext>
              </a:extLst>
            </p:cNvPr>
            <p:cNvSpPr txBox="1"/>
            <p:nvPr/>
          </p:nvSpPr>
          <p:spPr>
            <a:xfrm>
              <a:off x="1947333" y="5541960"/>
              <a:ext cx="238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Área construída (m2)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ABFC431-8B08-4E0C-AC2C-5008CA8EBAC6}"/>
                </a:ext>
              </a:extLst>
            </p:cNvPr>
            <p:cNvGrpSpPr/>
            <p:nvPr/>
          </p:nvGrpSpPr>
          <p:grpSpPr>
            <a:xfrm>
              <a:off x="2964410" y="4036480"/>
              <a:ext cx="228600" cy="215900"/>
              <a:chOff x="2362200" y="4470400"/>
              <a:chExt cx="228600" cy="215900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DABBAADF-884D-4FE5-A84C-C44763E8BD48}"/>
                  </a:ext>
                </a:extLst>
              </p:cNvPr>
              <p:cNvCxnSpPr/>
              <p:nvPr/>
            </p:nvCxnSpPr>
            <p:spPr>
              <a:xfrm>
                <a:off x="2374900" y="4470400"/>
                <a:ext cx="190500" cy="215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B943AAA-758C-457E-AAF4-9E6BBDAD163A}"/>
                  </a:ext>
                </a:extLst>
              </p:cNvPr>
              <p:cNvCxnSpPr/>
              <p:nvPr/>
            </p:nvCxnSpPr>
            <p:spPr>
              <a:xfrm flipV="1">
                <a:off x="2362200" y="4483100"/>
                <a:ext cx="228600" cy="1857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6C5AD62-E37F-4217-AF76-C4506944ED58}"/>
                </a:ext>
              </a:extLst>
            </p:cNvPr>
            <p:cNvGrpSpPr/>
            <p:nvPr/>
          </p:nvGrpSpPr>
          <p:grpSpPr>
            <a:xfrm>
              <a:off x="3615805" y="3408363"/>
              <a:ext cx="228600" cy="215900"/>
              <a:chOff x="2362200" y="4470400"/>
              <a:chExt cx="228600" cy="215900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A51D9A81-FDE7-4958-BF34-637397E08E95}"/>
                  </a:ext>
                </a:extLst>
              </p:cNvPr>
              <p:cNvCxnSpPr/>
              <p:nvPr/>
            </p:nvCxnSpPr>
            <p:spPr>
              <a:xfrm>
                <a:off x="2374900" y="4470400"/>
                <a:ext cx="190500" cy="215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BA5BB7A-368A-474C-BF56-3BF0BDEBE277}"/>
                  </a:ext>
                </a:extLst>
              </p:cNvPr>
              <p:cNvCxnSpPr/>
              <p:nvPr/>
            </p:nvCxnSpPr>
            <p:spPr>
              <a:xfrm flipV="1">
                <a:off x="2362200" y="4483100"/>
                <a:ext cx="228600" cy="1857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4AB3840A-B3FC-46A0-841D-A68EDC7FDA94}"/>
                </a:ext>
              </a:extLst>
            </p:cNvPr>
            <p:cNvGrpSpPr/>
            <p:nvPr/>
          </p:nvGrpSpPr>
          <p:grpSpPr>
            <a:xfrm>
              <a:off x="2798772" y="4770439"/>
              <a:ext cx="228600" cy="215900"/>
              <a:chOff x="2362200" y="4470400"/>
              <a:chExt cx="228600" cy="215900"/>
            </a:xfrm>
          </p:grpSpPr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78C1621F-8B25-48B3-8338-5A1BA9E058CD}"/>
                  </a:ext>
                </a:extLst>
              </p:cNvPr>
              <p:cNvCxnSpPr/>
              <p:nvPr/>
            </p:nvCxnSpPr>
            <p:spPr>
              <a:xfrm>
                <a:off x="2374900" y="4470400"/>
                <a:ext cx="190500" cy="215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9DADA5-4033-4960-A218-8CA1945ED9A0}"/>
                  </a:ext>
                </a:extLst>
              </p:cNvPr>
              <p:cNvCxnSpPr/>
              <p:nvPr/>
            </p:nvCxnSpPr>
            <p:spPr>
              <a:xfrm flipV="1">
                <a:off x="2362200" y="4483100"/>
                <a:ext cx="228600" cy="1857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9DBEFB4-FEAD-42AB-9C52-90658EA6684D}"/>
                </a:ext>
              </a:extLst>
            </p:cNvPr>
            <p:cNvGrpSpPr/>
            <p:nvPr/>
          </p:nvGrpSpPr>
          <p:grpSpPr>
            <a:xfrm>
              <a:off x="3592522" y="4237567"/>
              <a:ext cx="228600" cy="215900"/>
              <a:chOff x="2362200" y="4470400"/>
              <a:chExt cx="228600" cy="215900"/>
            </a:xfrm>
          </p:grpSpPr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48EEB994-454E-4F85-866A-92721675FEEA}"/>
                  </a:ext>
                </a:extLst>
              </p:cNvPr>
              <p:cNvCxnSpPr/>
              <p:nvPr/>
            </p:nvCxnSpPr>
            <p:spPr>
              <a:xfrm>
                <a:off x="2374900" y="4470400"/>
                <a:ext cx="190500" cy="215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84A2DBF4-2E47-432F-9490-685685AB68D6}"/>
                  </a:ext>
                </a:extLst>
              </p:cNvPr>
              <p:cNvCxnSpPr/>
              <p:nvPr/>
            </p:nvCxnSpPr>
            <p:spPr>
              <a:xfrm flipV="1">
                <a:off x="2362200" y="4483100"/>
                <a:ext cx="228600" cy="1857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5103FF6-E812-4504-9F91-56E5DABD0CA8}"/>
                </a:ext>
              </a:extLst>
            </p:cNvPr>
            <p:cNvGrpSpPr/>
            <p:nvPr/>
          </p:nvGrpSpPr>
          <p:grpSpPr>
            <a:xfrm>
              <a:off x="1003300" y="2870201"/>
              <a:ext cx="3733800" cy="2548467"/>
              <a:chOff x="1003300" y="2870201"/>
              <a:chExt cx="3733800" cy="2548467"/>
            </a:xfrm>
          </p:grpSpPr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6B1C350E-DAAD-455E-9EDD-3326579B12B8}"/>
                  </a:ext>
                </a:extLst>
              </p:cNvPr>
              <p:cNvCxnSpPr/>
              <p:nvPr/>
            </p:nvCxnSpPr>
            <p:spPr>
              <a:xfrm>
                <a:off x="1003300" y="5418668"/>
                <a:ext cx="1020233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10478597-8AE6-4270-BF6C-EC2A75598DBD}"/>
                  </a:ext>
                </a:extLst>
              </p:cNvPr>
              <p:cNvCxnSpPr/>
              <p:nvPr/>
            </p:nvCxnSpPr>
            <p:spPr>
              <a:xfrm flipV="1">
                <a:off x="2023533" y="2870201"/>
                <a:ext cx="2713567" cy="254846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1BB81B0-50F0-487A-B224-FD86D2201F4A}"/>
              </a:ext>
            </a:extLst>
          </p:cNvPr>
          <p:cNvGrpSpPr/>
          <p:nvPr/>
        </p:nvGrpSpPr>
        <p:grpSpPr>
          <a:xfrm>
            <a:off x="4833046" y="5070668"/>
            <a:ext cx="3004048" cy="1379650"/>
            <a:chOff x="5578097" y="4001294"/>
            <a:chExt cx="3004048" cy="137965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06ECD7C-9AA3-4EE4-9F43-2DC31966DEDE}"/>
                </a:ext>
              </a:extLst>
            </p:cNvPr>
            <p:cNvSpPr/>
            <p:nvPr/>
          </p:nvSpPr>
          <p:spPr>
            <a:xfrm>
              <a:off x="6777568" y="4778472"/>
              <a:ext cx="431799" cy="435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038C12B-668A-4336-971F-5F43B2CECEB3}"/>
                </a:ext>
              </a:extLst>
            </p:cNvPr>
            <p:cNvCxnSpPr/>
            <p:nvPr/>
          </p:nvCxnSpPr>
          <p:spPr>
            <a:xfrm>
              <a:off x="6180666" y="4986339"/>
              <a:ext cx="5715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E7A2D16E-654B-4B4D-A322-3E5F57F424FC}"/>
                </a:ext>
              </a:extLst>
            </p:cNvPr>
            <p:cNvCxnSpPr/>
            <p:nvPr/>
          </p:nvCxnSpPr>
          <p:spPr>
            <a:xfrm>
              <a:off x="7243235" y="4986339"/>
              <a:ext cx="5715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92D05A5-85C8-4453-9598-DCC73114FAB7}"/>
                </a:ext>
              </a:extLst>
            </p:cNvPr>
            <p:cNvSpPr txBox="1"/>
            <p:nvPr/>
          </p:nvSpPr>
          <p:spPr>
            <a:xfrm>
              <a:off x="5578097" y="4639052"/>
              <a:ext cx="6717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/>
                <a:t>Área</a:t>
              </a:r>
            </a:p>
            <a:p>
              <a:pPr algn="ctr"/>
              <a:r>
                <a:rPr lang="pt-BR" sz="2000"/>
                <a:t>X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FDD40DC-2D07-4B3B-882F-531392166D38}"/>
                </a:ext>
              </a:extLst>
            </p:cNvPr>
            <p:cNvSpPr txBox="1"/>
            <p:nvPr/>
          </p:nvSpPr>
          <p:spPr>
            <a:xfrm>
              <a:off x="7808279" y="4673058"/>
              <a:ext cx="7738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Preço</a:t>
              </a:r>
            </a:p>
            <a:p>
              <a:r>
                <a:rPr lang="pt-BR" sz="2000"/>
                <a:t>Y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D5B6AF8-B93E-460E-A041-EE4364D744CF}"/>
                </a:ext>
              </a:extLst>
            </p:cNvPr>
            <p:cNvSpPr txBox="1"/>
            <p:nvPr/>
          </p:nvSpPr>
          <p:spPr>
            <a:xfrm>
              <a:off x="6723958" y="4001294"/>
              <a:ext cx="11311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>
                  <a:solidFill>
                    <a:srgbClr val="0070C0"/>
                  </a:solidFill>
                </a:rPr>
                <a:t>neurônio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C04D011-ED1E-4D3A-B88A-293321295BA6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112001" y="4401404"/>
              <a:ext cx="177529" cy="369035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26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AC8E-58D6-4F2F-9C68-8C802B17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eurais: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stimativa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reço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03BA4-9E0E-4604-86F2-A0B6F4D0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E28D9A12-B82C-400D-B547-730515B88950}"/>
              </a:ext>
            </a:extLst>
          </p:cNvPr>
          <p:cNvGrpSpPr/>
          <p:nvPr/>
        </p:nvGrpSpPr>
        <p:grpSpPr>
          <a:xfrm>
            <a:off x="3381678" y="2251206"/>
            <a:ext cx="6716666" cy="3941994"/>
            <a:chOff x="1048134" y="2541302"/>
            <a:chExt cx="4523445" cy="2706635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419EC4DC-8AA2-4B14-87E9-53A0146FA9B3}"/>
                </a:ext>
              </a:extLst>
            </p:cNvPr>
            <p:cNvGrpSpPr/>
            <p:nvPr/>
          </p:nvGrpSpPr>
          <p:grpSpPr>
            <a:xfrm>
              <a:off x="1048134" y="2541302"/>
              <a:ext cx="4469627" cy="2706635"/>
              <a:chOff x="1200534" y="2892994"/>
              <a:chExt cx="4469627" cy="2706635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DE95FAB-ECE2-442E-9A17-9624180D5A99}"/>
                  </a:ext>
                </a:extLst>
              </p:cNvPr>
              <p:cNvSpPr txBox="1"/>
              <p:nvPr/>
            </p:nvSpPr>
            <p:spPr>
              <a:xfrm>
                <a:off x="1200534" y="2892994"/>
                <a:ext cx="1143000" cy="223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000"/>
                  <a:t>Área</a:t>
                </a:r>
              </a:p>
              <a:p>
                <a:pPr algn="r"/>
                <a:endParaRPr lang="pt-BR" sz="1400"/>
              </a:p>
              <a:p>
                <a:pPr algn="r"/>
                <a:endParaRPr lang="pt-BR" sz="2000"/>
              </a:p>
              <a:p>
                <a:pPr algn="r"/>
                <a:r>
                  <a:rPr lang="pt-BR" sz="2000"/>
                  <a:t>Quartos</a:t>
                </a:r>
              </a:p>
              <a:p>
                <a:pPr algn="r"/>
                <a:endParaRPr lang="pt-BR"/>
              </a:p>
              <a:p>
                <a:pPr algn="r"/>
                <a:endParaRPr lang="pt-BR" sz="2000"/>
              </a:p>
              <a:p>
                <a:pPr algn="r"/>
                <a:r>
                  <a:rPr lang="pt-BR" sz="2000"/>
                  <a:t>CEP</a:t>
                </a:r>
              </a:p>
              <a:p>
                <a:pPr algn="r"/>
                <a:endParaRPr lang="pt-BR" sz="1000"/>
              </a:p>
              <a:p>
                <a:pPr algn="r"/>
                <a:endParaRPr lang="pt-BR" sz="1200"/>
              </a:p>
              <a:p>
                <a:pPr algn="r"/>
                <a:endParaRPr lang="pt-BR" sz="2000"/>
              </a:p>
              <a:p>
                <a:pPr algn="r">
                  <a:lnSpc>
                    <a:spcPts val="1300"/>
                  </a:lnSpc>
                </a:pPr>
                <a:r>
                  <a:rPr lang="pt-BR" sz="2000"/>
                  <a:t>Poder aquisitivo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4B1646FA-925A-4162-B7AD-50B6FFB4AFE0}"/>
                  </a:ext>
                </a:extLst>
              </p:cNvPr>
              <p:cNvSpPr/>
              <p:nvPr/>
            </p:nvSpPr>
            <p:spPr>
              <a:xfrm>
                <a:off x="3173340" y="3228714"/>
                <a:ext cx="220491" cy="2295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CA2A8894-D740-4775-8EAD-BF5F7418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254" y="3063202"/>
                <a:ext cx="830504" cy="2579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338E9152-2E12-4274-9275-EACA30EC3F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254" y="3351816"/>
                <a:ext cx="830501" cy="275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4E49C380-7685-4122-93E6-7CFBA7D4A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5254" y="3926779"/>
                <a:ext cx="830501" cy="275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21C1A161-DA15-4F7A-838D-88ECAFB64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3714" y="4228359"/>
                <a:ext cx="830504" cy="2579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DC08D694-22FB-49C2-9336-E58EA1001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3714" y="4516973"/>
                <a:ext cx="830501" cy="275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634C28A3-C57C-4687-95B4-B414B3D73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088" y="3429000"/>
                <a:ext cx="753504" cy="4091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C3B5C2FE-4140-4B41-8509-EF0FD2F2D6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8572" y="3911005"/>
                <a:ext cx="721748" cy="71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33848FAE-E4F5-477B-B42B-3BEC82528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2409" y="3990984"/>
                <a:ext cx="760183" cy="4370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361C195-2AEA-483E-855A-049E5BF45DA5}"/>
                  </a:ext>
                </a:extLst>
              </p:cNvPr>
              <p:cNvSpPr txBox="1"/>
              <p:nvPr/>
            </p:nvSpPr>
            <p:spPr>
              <a:xfrm>
                <a:off x="3409112" y="4410356"/>
                <a:ext cx="845517" cy="34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pt-BR" sz="2000"/>
                  <a:t>Qualidade</a:t>
                </a:r>
              </a:p>
              <a:p>
                <a:pPr>
                  <a:lnSpc>
                    <a:spcPts val="1500"/>
                  </a:lnSpc>
                </a:pPr>
                <a:r>
                  <a:rPr lang="pt-BR" sz="2000"/>
                  <a:t>Escolas</a:t>
                </a: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E09F910D-F008-4599-BA9E-9DF1BE3560A2}"/>
                  </a:ext>
                </a:extLst>
              </p:cNvPr>
              <p:cNvSpPr/>
              <p:nvPr/>
            </p:nvSpPr>
            <p:spPr>
              <a:xfrm>
                <a:off x="3171918" y="3813717"/>
                <a:ext cx="220491" cy="2295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48DD6D4-49CC-4EC1-BF7A-B7259888F392}"/>
                  </a:ext>
                </a:extLst>
              </p:cNvPr>
              <p:cNvSpPr/>
              <p:nvPr/>
            </p:nvSpPr>
            <p:spPr>
              <a:xfrm>
                <a:off x="3171918" y="4380168"/>
                <a:ext cx="220491" cy="2295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A762BFB6-91E8-4E66-9A26-D59AF59BC5D7}"/>
                  </a:ext>
                </a:extLst>
              </p:cNvPr>
              <p:cNvSpPr/>
              <p:nvPr/>
            </p:nvSpPr>
            <p:spPr>
              <a:xfrm>
                <a:off x="4135577" y="3796131"/>
                <a:ext cx="220491" cy="2295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5737CA9-26CE-4473-AB12-B720589BCD5C}"/>
                  </a:ext>
                </a:extLst>
              </p:cNvPr>
              <p:cNvSpPr txBox="1"/>
              <p:nvPr/>
            </p:nvSpPr>
            <p:spPr>
              <a:xfrm>
                <a:off x="3400221" y="3755190"/>
                <a:ext cx="555114" cy="371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pt-BR" sz="2000" err="1"/>
                  <a:t>Mobi</a:t>
                </a:r>
                <a:r>
                  <a:rPr lang="pt-BR" sz="2000"/>
                  <a:t>-</a:t>
                </a:r>
              </a:p>
              <a:p>
                <a:pPr>
                  <a:lnSpc>
                    <a:spcPts val="1700"/>
                  </a:lnSpc>
                </a:pPr>
                <a:r>
                  <a:rPr lang="pt-BR" sz="2000" err="1"/>
                  <a:t>lidade</a:t>
                </a:r>
                <a:endParaRPr lang="pt-BR" sz="2000"/>
              </a:p>
            </p:txBody>
          </p:sp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FABEE0B-EAB3-4293-9E88-7D24D7D27A91}"/>
                  </a:ext>
                </a:extLst>
              </p:cNvPr>
              <p:cNvSpPr txBox="1"/>
              <p:nvPr/>
            </p:nvSpPr>
            <p:spPr>
              <a:xfrm>
                <a:off x="3410878" y="3145154"/>
                <a:ext cx="717135" cy="34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pt-BR" sz="2000"/>
                  <a:t>Porte da</a:t>
                </a:r>
              </a:p>
              <a:p>
                <a:pPr>
                  <a:lnSpc>
                    <a:spcPts val="1500"/>
                  </a:lnSpc>
                </a:pPr>
                <a:r>
                  <a:rPr lang="pt-BR" sz="2000"/>
                  <a:t>família</a:t>
                </a:r>
              </a:p>
            </p:txBody>
          </p: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291226B1-E454-45BF-B1B1-F6CF93541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6498" y="3910926"/>
                <a:ext cx="800964" cy="92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515D1DE6-D32E-48E3-8786-2D71CC12D2FF}"/>
                  </a:ext>
                </a:extLst>
              </p:cNvPr>
              <p:cNvSpPr txBox="1"/>
              <p:nvPr/>
            </p:nvSpPr>
            <p:spPr>
              <a:xfrm>
                <a:off x="5148989" y="3868729"/>
                <a:ext cx="521172" cy="195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pt-BR" sz="2000"/>
                  <a:t>Preço</a:t>
                </a:r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9FEA2FD3-5E58-4474-9598-27018B997D03}"/>
                  </a:ext>
                </a:extLst>
              </p:cNvPr>
              <p:cNvSpPr txBox="1"/>
              <p:nvPr/>
            </p:nvSpPr>
            <p:spPr>
              <a:xfrm>
                <a:off x="5327861" y="4344439"/>
                <a:ext cx="199936" cy="19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pt-BR"/>
                  <a:t>Y</a:t>
                </a:r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CACDABF7-1ECB-4334-B0F8-5E43CCEA627E}"/>
                  </a:ext>
                </a:extLst>
              </p:cNvPr>
              <p:cNvSpPr txBox="1"/>
              <p:nvPr/>
            </p:nvSpPr>
            <p:spPr>
              <a:xfrm>
                <a:off x="1832807" y="5403890"/>
                <a:ext cx="213971" cy="195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pt-BR" sz="2000"/>
                  <a:t>X</a:t>
                </a:r>
                <a:endParaRPr lang="pt-BR"/>
              </a:p>
            </p:txBody>
          </p:sp>
        </p:grpSp>
        <p:sp>
          <p:nvSpPr>
            <p:cNvPr id="74" name="Chave Esquerda 73">
              <a:extLst>
                <a:ext uri="{FF2B5EF4-FFF2-40B4-BE49-F238E27FC236}">
                  <a16:creationId xmlns:a16="http://schemas.microsoft.com/office/drawing/2014/main" id="{443E937A-C30F-4495-89C5-1598085A2550}"/>
                </a:ext>
              </a:extLst>
            </p:cNvPr>
            <p:cNvSpPr/>
            <p:nvPr/>
          </p:nvSpPr>
          <p:spPr>
            <a:xfrm rot="16200000">
              <a:off x="5151668" y="3492541"/>
              <a:ext cx="211015" cy="6288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have Esquerda 76">
              <a:extLst>
                <a:ext uri="{FF2B5EF4-FFF2-40B4-BE49-F238E27FC236}">
                  <a16:creationId xmlns:a16="http://schemas.microsoft.com/office/drawing/2014/main" id="{F39F09D7-2BFF-429F-BD79-11AB513E8567}"/>
                </a:ext>
              </a:extLst>
            </p:cNvPr>
            <p:cNvSpPr/>
            <p:nvPr/>
          </p:nvSpPr>
          <p:spPr>
            <a:xfrm rot="16200000">
              <a:off x="1681885" y="4442139"/>
              <a:ext cx="211015" cy="8329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64EA9D38-A5F2-4960-B10F-E41473168528}"/>
              </a:ext>
            </a:extLst>
          </p:cNvPr>
          <p:cNvSpPr/>
          <p:nvPr/>
        </p:nvSpPr>
        <p:spPr>
          <a:xfrm>
            <a:off x="5025619" y="2342843"/>
            <a:ext cx="334297" cy="34412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058610C-86C5-4DDB-ABE9-306C9D743406}"/>
              </a:ext>
            </a:extLst>
          </p:cNvPr>
          <p:cNvSpPr/>
          <p:nvPr/>
        </p:nvSpPr>
        <p:spPr>
          <a:xfrm>
            <a:off x="5025619" y="3101170"/>
            <a:ext cx="334297" cy="34412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44426B7-5D05-4D69-8965-4E6D40EB4F22}"/>
              </a:ext>
            </a:extLst>
          </p:cNvPr>
          <p:cNvSpPr/>
          <p:nvPr/>
        </p:nvSpPr>
        <p:spPr>
          <a:xfrm>
            <a:off x="5025619" y="3996209"/>
            <a:ext cx="334297" cy="34412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1AE15BF-6933-45D8-A6AE-53947074A6E8}"/>
              </a:ext>
            </a:extLst>
          </p:cNvPr>
          <p:cNvSpPr/>
          <p:nvPr/>
        </p:nvSpPr>
        <p:spPr>
          <a:xfrm>
            <a:off x="5025619" y="4878335"/>
            <a:ext cx="334297" cy="34412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26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2F5A0-FCD6-42D0-9DD8-1F5D9387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</a:t>
            </a:r>
            <a:r>
              <a:rPr lang="pt-BR" dirty="0"/>
              <a:t>bjetivo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6F0D6-C9AA-44AA-A9F1-7196A3F5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Abordagem elementar, um tutorial;</a:t>
            </a:r>
          </a:p>
          <a:p>
            <a:r>
              <a:rPr lang="pt-BR" dirty="0"/>
              <a:t>Apresentar bases matemáticas para DL;</a:t>
            </a:r>
          </a:p>
          <a:p>
            <a:r>
              <a:rPr lang="pt-BR" dirty="0"/>
              <a:t>Entender a metodologia da DL;</a:t>
            </a:r>
          </a:p>
          <a:p>
            <a:r>
              <a:rPr lang="pt-BR" dirty="0"/>
              <a:t>Conhecer um ambiente de implementação para DL;</a:t>
            </a:r>
          </a:p>
          <a:p>
            <a:r>
              <a:rPr lang="pt-BR" dirty="0"/>
              <a:t>Necessária uma noção básica </a:t>
            </a:r>
            <a:r>
              <a:rPr lang="pt-BR"/>
              <a:t>de programação;</a:t>
            </a:r>
            <a:endParaRPr lang="pt-BR" dirty="0"/>
          </a:p>
          <a:p>
            <a:r>
              <a:rPr lang="pt-BR" dirty="0"/>
              <a:t>Implementar e conhecer 2 exemplos de aplicação DL;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40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18C805-77FF-4717-8EC6-9A4EB8753146}"/>
              </a:ext>
            </a:extLst>
          </p:cNvPr>
          <p:cNvSpPr/>
          <p:nvPr/>
        </p:nvSpPr>
        <p:spPr>
          <a:xfrm>
            <a:off x="5702710" y="2438400"/>
            <a:ext cx="985802" cy="32922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55BE6-F810-43A8-A86D-00FB6A87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074" y="1477962"/>
            <a:ext cx="78867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Entrada  Intermediaria    Saída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                  (Oculta)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11B48D3-1EF8-4F1F-9765-BF51341CBD05}"/>
              </a:ext>
            </a:extLst>
          </p:cNvPr>
          <p:cNvGrpSpPr/>
          <p:nvPr/>
        </p:nvGrpSpPr>
        <p:grpSpPr>
          <a:xfrm>
            <a:off x="3271250" y="2559301"/>
            <a:ext cx="6950563" cy="3098668"/>
            <a:chOff x="1295792" y="2925194"/>
            <a:chExt cx="4680967" cy="212759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0DCAE56-443F-49FC-A409-A0BB60567EBD}"/>
                </a:ext>
              </a:extLst>
            </p:cNvPr>
            <p:cNvSpPr txBox="1"/>
            <p:nvPr/>
          </p:nvSpPr>
          <p:spPr>
            <a:xfrm>
              <a:off x="1295792" y="2925194"/>
              <a:ext cx="1063534" cy="212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/>
                <a:t>Área  X1</a:t>
              </a:r>
            </a:p>
            <a:p>
              <a:pPr algn="r"/>
              <a:endParaRPr lang="pt-BR" sz="1400"/>
            </a:p>
            <a:p>
              <a:pPr algn="r"/>
              <a:endParaRPr lang="pt-BR" sz="2000"/>
            </a:p>
            <a:p>
              <a:pPr algn="r"/>
              <a:r>
                <a:rPr lang="pt-BR" sz="2000"/>
                <a:t>Quartos  X2</a:t>
              </a:r>
            </a:p>
            <a:p>
              <a:pPr algn="r"/>
              <a:endParaRPr lang="pt-BR"/>
            </a:p>
            <a:p>
              <a:pPr algn="r"/>
              <a:endParaRPr lang="pt-BR" sz="1600"/>
            </a:p>
            <a:p>
              <a:pPr algn="r"/>
              <a:r>
                <a:rPr lang="pt-BR" sz="2000"/>
                <a:t>CEP  X3</a:t>
              </a:r>
            </a:p>
            <a:p>
              <a:pPr algn="r"/>
              <a:endParaRPr lang="pt-BR" sz="1000"/>
            </a:p>
            <a:p>
              <a:pPr algn="r"/>
              <a:endParaRPr lang="pt-BR" sz="1100"/>
            </a:p>
            <a:p>
              <a:pPr algn="r"/>
              <a:endParaRPr lang="pt-BR" sz="2000"/>
            </a:p>
            <a:p>
              <a:pPr algn="r">
                <a:lnSpc>
                  <a:spcPts val="1300"/>
                </a:lnSpc>
              </a:pPr>
              <a:r>
                <a:rPr lang="pt-BR" sz="2000"/>
                <a:t>Poder  X4</a:t>
              </a:r>
            </a:p>
            <a:p>
              <a:pPr>
                <a:lnSpc>
                  <a:spcPts val="1300"/>
                </a:lnSpc>
              </a:pPr>
              <a:r>
                <a:rPr lang="pt-BR" sz="2000"/>
                <a:t> aquisitivo  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EC40173-155B-46CA-90EE-05CE4766A7EA}"/>
                </a:ext>
              </a:extLst>
            </p:cNvPr>
            <p:cNvSpPr/>
            <p:nvPr/>
          </p:nvSpPr>
          <p:spPr>
            <a:xfrm>
              <a:off x="3173340" y="3228714"/>
              <a:ext cx="220491" cy="2295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89EC349-BAEE-47F4-85C6-6DEC74262834}"/>
                </a:ext>
              </a:extLst>
            </p:cNvPr>
            <p:cNvCxnSpPr>
              <a:cxnSpLocks/>
            </p:cNvCxnSpPr>
            <p:nvPr/>
          </p:nvCxnSpPr>
          <p:spPr>
            <a:xfrm>
              <a:off x="2325254" y="3063202"/>
              <a:ext cx="853761" cy="802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E564D90-B456-47DE-B72D-7E7A66E95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254" y="3351816"/>
              <a:ext cx="830501" cy="2753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953186B-0DDD-485B-8BF6-3B373096F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254" y="3926779"/>
              <a:ext cx="830501" cy="2753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1092B058-3E61-410B-ABC5-D980CD0075D5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14" y="4228359"/>
              <a:ext cx="830504" cy="2579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BEDF5E4-8ACD-4922-8597-370E14FAF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3714" y="4516973"/>
              <a:ext cx="830501" cy="2753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F2A3722-3CC5-4C6B-A396-6338836400E5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88" y="3429000"/>
              <a:ext cx="753504" cy="4091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C1A8A68E-5D7D-4A47-914B-0A8899FFD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572" y="3911005"/>
              <a:ext cx="721748" cy="71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D7EFF2D5-D626-4027-A40D-48A9F34B3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409" y="3990984"/>
              <a:ext cx="760183" cy="437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0D70E42-A62E-4D82-8CD4-49A9F30EE294}"/>
                </a:ext>
              </a:extLst>
            </p:cNvPr>
            <p:cNvSpPr/>
            <p:nvPr/>
          </p:nvSpPr>
          <p:spPr>
            <a:xfrm>
              <a:off x="3171918" y="3813717"/>
              <a:ext cx="220491" cy="2295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06B215A-A435-4AA1-B5AF-1A80C8E99F58}"/>
                </a:ext>
              </a:extLst>
            </p:cNvPr>
            <p:cNvSpPr/>
            <p:nvPr/>
          </p:nvSpPr>
          <p:spPr>
            <a:xfrm>
              <a:off x="3171918" y="4380168"/>
              <a:ext cx="220491" cy="2295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EC1357E-0FC9-42A5-99E8-287F3592CEA7}"/>
                </a:ext>
              </a:extLst>
            </p:cNvPr>
            <p:cNvSpPr/>
            <p:nvPr/>
          </p:nvSpPr>
          <p:spPr>
            <a:xfrm>
              <a:off x="4135577" y="3796131"/>
              <a:ext cx="220491" cy="2295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BC9B5F7-EA61-4B12-A6FA-BB1E70B81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498" y="3910926"/>
              <a:ext cx="800964" cy="9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CA0FFB-3716-4CB9-8A0E-2096C5141CED}"/>
                </a:ext>
              </a:extLst>
            </p:cNvPr>
            <p:cNvSpPr txBox="1"/>
            <p:nvPr/>
          </p:nvSpPr>
          <p:spPr>
            <a:xfrm>
              <a:off x="5148989" y="3868729"/>
              <a:ext cx="827770" cy="19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pt-BR" sz="2000"/>
                <a:t>Y   (Preço)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CBA2AB2-5358-40C7-B928-D9C386777ACA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11" y="3642294"/>
              <a:ext cx="830504" cy="2579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BB3DC807-E56E-457E-8DDF-30469C0A9EF7}"/>
                </a:ext>
              </a:extLst>
            </p:cNvPr>
            <p:cNvCxnSpPr>
              <a:cxnSpLocks/>
            </p:cNvCxnSpPr>
            <p:nvPr/>
          </p:nvCxnSpPr>
          <p:spPr>
            <a:xfrm>
              <a:off x="2331464" y="3033272"/>
              <a:ext cx="830504" cy="2579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6FF9961-F792-4E1D-A6EA-E684BBF88012}"/>
                </a:ext>
              </a:extLst>
            </p:cNvPr>
            <p:cNvCxnSpPr>
              <a:cxnSpLocks/>
            </p:cNvCxnSpPr>
            <p:nvPr/>
          </p:nvCxnSpPr>
          <p:spPr>
            <a:xfrm>
              <a:off x="2319177" y="3112947"/>
              <a:ext cx="848152" cy="1313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3F33886-C765-4B1A-B5F7-E11ACE9DFCC8}"/>
                </a:ext>
              </a:extLst>
            </p:cNvPr>
            <p:cNvCxnSpPr>
              <a:cxnSpLocks/>
            </p:cNvCxnSpPr>
            <p:nvPr/>
          </p:nvCxnSpPr>
          <p:spPr>
            <a:xfrm>
              <a:off x="2323675" y="3671839"/>
              <a:ext cx="832640" cy="7806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77BDF0F-58F5-4F5D-BA82-C0F2825F4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75" y="3405209"/>
              <a:ext cx="845754" cy="7508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1EBE6F22-A8CE-41BB-BA4F-994E2B016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491" y="3463026"/>
              <a:ext cx="895472" cy="12503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1986CF8-4050-46EA-9B5B-946EFB79D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695" y="3966599"/>
              <a:ext cx="854273" cy="7949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564A3F-4438-4541-BB84-ADF00EA535B9}"/>
              </a:ext>
            </a:extLst>
          </p:cNvPr>
          <p:cNvGrpSpPr/>
          <p:nvPr/>
        </p:nvGrpSpPr>
        <p:grpSpPr>
          <a:xfrm>
            <a:off x="4466816" y="2559301"/>
            <a:ext cx="335797" cy="2845299"/>
            <a:chOff x="4466816" y="2559301"/>
            <a:chExt cx="335797" cy="2845299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C331175-9E59-4958-A7E6-0E3F8E5CEFDF}"/>
                </a:ext>
              </a:extLst>
            </p:cNvPr>
            <p:cNvSpPr/>
            <p:nvPr/>
          </p:nvSpPr>
          <p:spPr>
            <a:xfrm>
              <a:off x="4468316" y="2559301"/>
              <a:ext cx="334297" cy="3441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57193D3-7130-4B2C-B5DA-9FF98AB54DD6}"/>
                </a:ext>
              </a:extLst>
            </p:cNvPr>
            <p:cNvSpPr/>
            <p:nvPr/>
          </p:nvSpPr>
          <p:spPr>
            <a:xfrm>
              <a:off x="4466816" y="3411609"/>
              <a:ext cx="334297" cy="3441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9ABF78B-5C4D-4AC9-87B2-0146F5007EBA}"/>
                </a:ext>
              </a:extLst>
            </p:cNvPr>
            <p:cNvSpPr/>
            <p:nvPr/>
          </p:nvSpPr>
          <p:spPr>
            <a:xfrm>
              <a:off x="4466816" y="4239834"/>
              <a:ext cx="334297" cy="3441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1F3836E-E9B3-405D-A219-AFE6B4F7D90F}"/>
                </a:ext>
              </a:extLst>
            </p:cNvPr>
            <p:cNvSpPr/>
            <p:nvPr/>
          </p:nvSpPr>
          <p:spPr>
            <a:xfrm>
              <a:off x="4466816" y="5060471"/>
              <a:ext cx="334297" cy="3441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Título 1">
            <a:extLst>
              <a:ext uri="{FF2B5EF4-FFF2-40B4-BE49-F238E27FC236}">
                <a16:creationId xmlns:a16="http://schemas.microsoft.com/office/drawing/2014/main" id="{603ABA16-3297-4D14-9F33-2BEF4A01ED8B}"/>
              </a:ext>
            </a:extLst>
          </p:cNvPr>
          <p:cNvSpPr txBox="1">
            <a:spLocks/>
          </p:cNvSpPr>
          <p:nvPr/>
        </p:nvSpPr>
        <p:spPr>
          <a:xfrm>
            <a:off x="2537665" y="152399"/>
            <a:ext cx="9797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imerick-Serial" pitchFamily="2" charset="0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edes </a:t>
            </a: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eurais: </a:t>
            </a:r>
            <a:b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stimativa de </a:t>
            </a: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reço de </a:t>
            </a: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móveis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8BE05A-FAA8-427D-BD21-0915F2B3E329}"/>
              </a:ext>
            </a:extLst>
          </p:cNvPr>
          <p:cNvSpPr txBox="1"/>
          <p:nvPr/>
        </p:nvSpPr>
        <p:spPr>
          <a:xfrm>
            <a:off x="5415683" y="5740624"/>
            <a:ext cx="224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de modelar problemas complexos</a:t>
            </a:r>
          </a:p>
        </p:txBody>
      </p:sp>
    </p:spTree>
    <p:extLst>
      <p:ext uri="{BB962C8B-B14F-4D97-AF65-F5344CB8AC3E}">
        <p14:creationId xmlns:p14="http://schemas.microsoft.com/office/powerpoint/2010/main" val="855204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0B663-14C5-48BA-ABFA-9D970ED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plicacoes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prendizagem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upervisionada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3EDDD42-75D6-4D0E-A36A-4997E0235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66228"/>
              </p:ext>
            </p:extLst>
          </p:nvPr>
        </p:nvGraphicFramePr>
        <p:xfrm>
          <a:off x="3135087" y="1847397"/>
          <a:ext cx="645522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802">
                  <a:extLst>
                    <a:ext uri="{9D8B030D-6E8A-4147-A177-3AD203B41FA5}">
                      <a16:colId xmlns:a16="http://schemas.microsoft.com/office/drawing/2014/main" val="2831360518"/>
                    </a:ext>
                  </a:extLst>
                </a:gridCol>
                <a:gridCol w="1976512">
                  <a:extLst>
                    <a:ext uri="{9D8B030D-6E8A-4147-A177-3AD203B41FA5}">
                      <a16:colId xmlns:a16="http://schemas.microsoft.com/office/drawing/2014/main" val="2593716870"/>
                    </a:ext>
                  </a:extLst>
                </a:gridCol>
                <a:gridCol w="2198915">
                  <a:extLst>
                    <a:ext uri="{9D8B030D-6E8A-4147-A177-3AD203B41FA5}">
                      <a16:colId xmlns:a16="http://schemas.microsoft.com/office/drawing/2014/main" val="313594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Entrada (X)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Saída (Y)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Aplicação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Características da Residência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Preço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Imobiliária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8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Anuncio, informação do usuário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Click no anuncio? (0/1)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Publicidade online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Imagens</a:t>
                      </a:r>
                    </a:p>
                    <a:p>
                      <a:endParaRPr lang="pt-B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Objeto</a:t>
                      </a:r>
                    </a:p>
                    <a:p>
                      <a:r>
                        <a:rPr lang="pt-BR"/>
                        <a:t>(1...1000)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Reconhecimento de Objetos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Áudio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Texto transcrito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Reconhecimento de fala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Português</a:t>
                      </a:r>
                    </a:p>
                    <a:p>
                      <a:endParaRPr lang="pt-B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Chinês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Tradução automática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6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Imagem de radar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movimento do automóveis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Direção autônoma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34707"/>
                  </a:ext>
                </a:extLst>
              </a:tr>
            </a:tbl>
          </a:graphicData>
        </a:graphic>
      </p:graphicFrame>
      <p:sp>
        <p:nvSpPr>
          <p:cNvPr id="6" name="Chave Direita 5">
            <a:extLst>
              <a:ext uri="{FF2B5EF4-FFF2-40B4-BE49-F238E27FC236}">
                <a16:creationId xmlns:a16="http://schemas.microsoft.com/office/drawing/2014/main" id="{84EF98FC-0AEB-45DC-B5C9-7FFC1C3226EB}"/>
              </a:ext>
            </a:extLst>
          </p:cNvPr>
          <p:cNvSpPr/>
          <p:nvPr/>
        </p:nvSpPr>
        <p:spPr>
          <a:xfrm>
            <a:off x="9677400" y="4114689"/>
            <a:ext cx="326571" cy="129528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4A124260-84B7-45CF-B03B-B018A64EC70B}"/>
              </a:ext>
            </a:extLst>
          </p:cNvPr>
          <p:cNvSpPr/>
          <p:nvPr/>
        </p:nvSpPr>
        <p:spPr>
          <a:xfrm>
            <a:off x="9669236" y="2255045"/>
            <a:ext cx="326571" cy="129528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296AC034-2B64-4AE2-BB28-499CBEFD549E}"/>
              </a:ext>
            </a:extLst>
          </p:cNvPr>
          <p:cNvSpPr/>
          <p:nvPr/>
        </p:nvSpPr>
        <p:spPr>
          <a:xfrm>
            <a:off x="9691241" y="3589505"/>
            <a:ext cx="326571" cy="4860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4C3FA-3308-4931-A121-BD00114ACAF0}"/>
              </a:ext>
            </a:extLst>
          </p:cNvPr>
          <p:cNvSpPr txBox="1"/>
          <p:nvPr/>
        </p:nvSpPr>
        <p:spPr>
          <a:xfrm>
            <a:off x="9963148" y="4562277"/>
            <a:ext cx="6543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/>
              <a:t>RNN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F0DD04-C8CF-4C2C-902F-B448E9FDC094}"/>
              </a:ext>
            </a:extLst>
          </p:cNvPr>
          <p:cNvSpPr txBox="1"/>
          <p:nvPr/>
        </p:nvSpPr>
        <p:spPr>
          <a:xfrm>
            <a:off x="9963148" y="3623554"/>
            <a:ext cx="651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/>
              <a:t>CNN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029678-A12A-4DF8-856C-4C4FEEEE040A}"/>
              </a:ext>
            </a:extLst>
          </p:cNvPr>
          <p:cNvSpPr txBox="1"/>
          <p:nvPr/>
        </p:nvSpPr>
        <p:spPr>
          <a:xfrm>
            <a:off x="9963149" y="2683439"/>
            <a:ext cx="6335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/>
              <a:t>SNN</a:t>
            </a:r>
            <a:endParaRPr lang="pt-BR"/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C2D2E61A-D348-47BF-830D-293A9CB19ED8}"/>
              </a:ext>
            </a:extLst>
          </p:cNvPr>
          <p:cNvSpPr/>
          <p:nvPr/>
        </p:nvSpPr>
        <p:spPr>
          <a:xfrm>
            <a:off x="9691241" y="5453568"/>
            <a:ext cx="326571" cy="4860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7576BD-61A3-41D2-ADB2-F642E98EA411}"/>
              </a:ext>
            </a:extLst>
          </p:cNvPr>
          <p:cNvSpPr txBox="1"/>
          <p:nvPr/>
        </p:nvSpPr>
        <p:spPr>
          <a:xfrm>
            <a:off x="9103458" y="6040004"/>
            <a:ext cx="1515158" cy="586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pt-BR" sz="2000"/>
              <a:t>Customizada</a:t>
            </a:r>
          </a:p>
          <a:p>
            <a:pPr algn="r">
              <a:lnSpc>
                <a:spcPts val="1900"/>
              </a:lnSpc>
            </a:pPr>
            <a:r>
              <a:rPr lang="pt-BR" sz="2000"/>
              <a:t>Hibrida</a:t>
            </a:r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874F93C-6BD3-4AC7-9962-CFCD8A5FE709}"/>
              </a:ext>
            </a:extLst>
          </p:cNvPr>
          <p:cNvCxnSpPr>
            <a:cxnSpLocks/>
          </p:cNvCxnSpPr>
          <p:nvPr/>
        </p:nvCxnSpPr>
        <p:spPr>
          <a:xfrm>
            <a:off x="10064466" y="5677912"/>
            <a:ext cx="146336" cy="43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39E3-E573-4721-93C5-783011A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ipos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7A37E-29AD-4A99-9697-F75A0A46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FCA716-D8C0-4EAD-B413-5CDE6692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18"/>
          <a:stretch/>
        </p:blipFill>
        <p:spPr>
          <a:xfrm>
            <a:off x="3750302" y="1371601"/>
            <a:ext cx="2330611" cy="17788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BCDC42-D5A4-4B01-B103-448B511D9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2" r="32212"/>
          <a:stretch/>
        </p:blipFill>
        <p:spPr>
          <a:xfrm>
            <a:off x="3766799" y="2962883"/>
            <a:ext cx="2330610" cy="2012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B53714-EE40-4127-9BD7-504571606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56"/>
          <a:stretch/>
        </p:blipFill>
        <p:spPr>
          <a:xfrm>
            <a:off x="3626350" y="4490516"/>
            <a:ext cx="2454562" cy="19917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9B5EA9D-AE25-4349-B006-4A6332B93B0A}"/>
              </a:ext>
            </a:extLst>
          </p:cNvPr>
          <p:cNvSpPr txBox="1"/>
          <p:nvPr/>
        </p:nvSpPr>
        <p:spPr>
          <a:xfrm>
            <a:off x="6672994" y="1978029"/>
            <a:ext cx="3154069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Convencional NN</a:t>
            </a:r>
          </a:p>
          <a:p>
            <a:endParaRPr lang="pt-BR" sz="3200" dirty="0"/>
          </a:p>
          <a:p>
            <a:endParaRPr lang="pt-BR" sz="4800" dirty="0"/>
          </a:p>
          <a:p>
            <a:r>
              <a:rPr lang="pt-BR" sz="3200" dirty="0" err="1"/>
              <a:t>Convolucional</a:t>
            </a:r>
            <a:r>
              <a:rPr lang="pt-BR" sz="3200" dirty="0"/>
              <a:t> NN</a:t>
            </a:r>
          </a:p>
          <a:p>
            <a:endParaRPr lang="pt-BR" sz="3200" dirty="0"/>
          </a:p>
          <a:p>
            <a:endParaRPr lang="pt-BR" sz="4000" dirty="0"/>
          </a:p>
          <a:p>
            <a:r>
              <a:rPr lang="pt-BR" sz="3200" dirty="0"/>
              <a:t>Recorrente NN</a:t>
            </a:r>
          </a:p>
        </p:txBody>
      </p:sp>
    </p:spTree>
    <p:extLst>
      <p:ext uri="{BB962C8B-B14F-4D97-AF65-F5344CB8AC3E}">
        <p14:creationId xmlns:p14="http://schemas.microsoft.com/office/powerpoint/2010/main" val="157869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BD903-49EE-4243-BAA9-5DE78835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2296576"/>
            <a:ext cx="8444204" cy="3508311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R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EDES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N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EURAIS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A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RTIFICIAIS:</a:t>
            </a:r>
            <a:b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</a:b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a </a:t>
            </a:r>
            <a:r>
              <a:rPr lang="pt-B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merick-Serial" pitchFamily="2" charset="0"/>
                <a:cs typeface="Aharoni" panose="02010803020104030203" pitchFamily="2" charset="-79"/>
              </a:rPr>
              <a:t>idéia</a:t>
            </a:r>
            <a:endParaRPr lang="pt-B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merick-Serial" pitchFamily="2" charset="0"/>
              <a:cs typeface="Aharoni" panose="02010803020104030203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71E640-D4F5-42CE-B18F-2F3DB5B7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34" y="929921"/>
            <a:ext cx="2030604" cy="17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F999637-1283-473D-B8AF-B28F6151BF62}"/>
              </a:ext>
            </a:extLst>
          </p:cNvPr>
          <p:cNvGrpSpPr/>
          <p:nvPr/>
        </p:nvGrpSpPr>
        <p:grpSpPr>
          <a:xfrm>
            <a:off x="4196847" y="2692704"/>
            <a:ext cx="2600470" cy="922811"/>
            <a:chOff x="3567847" y="2599216"/>
            <a:chExt cx="1631971" cy="92281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09AC8CA-9E3B-4CEA-A6A2-30E15758AB1A}"/>
                </a:ext>
              </a:extLst>
            </p:cNvPr>
            <p:cNvSpPr/>
            <p:nvPr/>
          </p:nvSpPr>
          <p:spPr>
            <a:xfrm>
              <a:off x="4254577" y="2841171"/>
              <a:ext cx="317423" cy="680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E22C65B-5820-4676-974B-11143DA19605}"/>
                </a:ext>
              </a:extLst>
            </p:cNvPr>
            <p:cNvSpPr/>
            <p:nvPr/>
          </p:nvSpPr>
          <p:spPr>
            <a:xfrm rot="10800000">
              <a:off x="3567847" y="2599216"/>
              <a:ext cx="1631971" cy="6022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4B23AD8-8E50-4944-B574-4AE9C389E4D1}"/>
              </a:ext>
            </a:extLst>
          </p:cNvPr>
          <p:cNvGrpSpPr/>
          <p:nvPr/>
        </p:nvGrpSpPr>
        <p:grpSpPr>
          <a:xfrm>
            <a:off x="7014555" y="2686613"/>
            <a:ext cx="682921" cy="991781"/>
            <a:chOff x="5375418" y="2599216"/>
            <a:chExt cx="940585" cy="991781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8880380-0DB5-4542-93A2-56322D1DECD8}"/>
                </a:ext>
              </a:extLst>
            </p:cNvPr>
            <p:cNvSpPr/>
            <p:nvPr/>
          </p:nvSpPr>
          <p:spPr>
            <a:xfrm>
              <a:off x="5689833" y="2910141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EAC8731-4033-4390-958D-DA5A84FC5B99}"/>
                </a:ext>
              </a:extLst>
            </p:cNvPr>
            <p:cNvSpPr/>
            <p:nvPr/>
          </p:nvSpPr>
          <p:spPr>
            <a:xfrm rot="10800000">
              <a:off x="5375418" y="2599216"/>
              <a:ext cx="940585" cy="6022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09AB73A-B066-4A01-B674-C2676B1594B6}"/>
              </a:ext>
            </a:extLst>
          </p:cNvPr>
          <p:cNvSpPr/>
          <p:nvPr/>
        </p:nvSpPr>
        <p:spPr>
          <a:xfrm>
            <a:off x="4890341" y="3511100"/>
            <a:ext cx="2705878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286" y="95918"/>
            <a:ext cx="9873343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>
                <a:solidFill>
                  <a:srgbClr val="FF0000"/>
                </a:solidFill>
              </a:rPr>
              <a:t>S</a:t>
            </a:r>
            <a:r>
              <a:rPr lang="pt-BR" dirty="0"/>
              <a:t>upervisionada: </a:t>
            </a:r>
            <a:r>
              <a:rPr lang="pt-BR" dirty="0">
                <a:solidFill>
                  <a:srgbClr val="FF0000"/>
                </a:solidFill>
              </a:rPr>
              <a:t>T</a:t>
            </a:r>
            <a:r>
              <a:rPr lang="pt-BR" dirty="0"/>
              <a:t>reinamento</a:t>
            </a:r>
          </a:p>
        </p:txBody>
      </p:sp>
      <p:pic>
        <p:nvPicPr>
          <p:cNvPr id="23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6C5EC84-5A28-4E3F-9126-0C40CAFD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609" y="4768300"/>
            <a:ext cx="767572" cy="243754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F9E6F-190D-48D5-94DB-096E9126F188}"/>
              </a:ext>
            </a:extLst>
          </p:cNvPr>
          <p:cNvSpPr txBox="1"/>
          <p:nvPr/>
        </p:nvSpPr>
        <p:spPr>
          <a:xfrm>
            <a:off x="4903328" y="4700566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73878E-ADAE-4EA3-A2CE-70B5E8AC7C4A}"/>
              </a:ext>
            </a:extLst>
          </p:cNvPr>
          <p:cNvSpPr txBox="1"/>
          <p:nvPr/>
        </p:nvSpPr>
        <p:spPr>
          <a:xfrm>
            <a:off x="6588964" y="547045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12F1-B8AC-4C70-9034-065E7966DC58}"/>
              </a:ext>
            </a:extLst>
          </p:cNvPr>
          <p:cNvSpPr txBox="1"/>
          <p:nvPr/>
        </p:nvSpPr>
        <p:spPr>
          <a:xfrm>
            <a:off x="6612482" y="5910658"/>
            <a:ext cx="61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</a:t>
            </a:r>
          </a:p>
        </p:txBody>
      </p:sp>
      <p:pic>
        <p:nvPicPr>
          <p:cNvPr id="26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7604D06D-549E-4874-ADDD-FCE480F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3788" y="4768300"/>
            <a:ext cx="767572" cy="243754"/>
          </a:xfrm>
          <a:prstGeom prst="rect">
            <a:avLst/>
          </a:prstGeom>
        </p:spPr>
      </p:pic>
      <p:pic>
        <p:nvPicPr>
          <p:cNvPr id="27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B72122AF-2CA0-4AC6-A0E2-7C367BA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4073" y="4768300"/>
            <a:ext cx="767572" cy="243754"/>
          </a:xfrm>
          <a:prstGeom prst="rect">
            <a:avLst/>
          </a:prstGeom>
        </p:spPr>
      </p:pic>
      <p:pic>
        <p:nvPicPr>
          <p:cNvPr id="28" name="Espaço Reservado para Conteúdo 22" descr="Uma imagem contendo dispositivo&#10;&#10;Descrição gerada automaticamente">
            <a:extLst>
              <a:ext uri="{FF2B5EF4-FFF2-40B4-BE49-F238E27FC236}">
                <a16:creationId xmlns:a16="http://schemas.microsoft.com/office/drawing/2014/main" id="{D3FF2137-B0CB-464A-A2D6-16632BD3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3049" y="4768300"/>
            <a:ext cx="767572" cy="2437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3503C5-5306-42DA-B344-1A51B01383A3}"/>
              </a:ext>
            </a:extLst>
          </p:cNvPr>
          <p:cNvSpPr txBox="1"/>
          <p:nvPr/>
        </p:nvSpPr>
        <p:spPr>
          <a:xfrm>
            <a:off x="5534792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864B34-2EFC-41B4-A59A-FE8D01969127}"/>
              </a:ext>
            </a:extLst>
          </p:cNvPr>
          <p:cNvSpPr txBox="1"/>
          <p:nvPr/>
        </p:nvSpPr>
        <p:spPr>
          <a:xfrm>
            <a:off x="5978339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BF2C86-D23C-4E3B-B0B5-CE654658B00C}"/>
              </a:ext>
            </a:extLst>
          </p:cNvPr>
          <p:cNvSpPr txBox="1"/>
          <p:nvPr/>
        </p:nvSpPr>
        <p:spPr>
          <a:xfrm>
            <a:off x="6371256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94B13E-0A05-4166-A16A-15C6CA1B3D6E}"/>
              </a:ext>
            </a:extLst>
          </p:cNvPr>
          <p:cNvSpPr txBox="1"/>
          <p:nvPr/>
        </p:nvSpPr>
        <p:spPr>
          <a:xfrm>
            <a:off x="6778790" y="41122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t-BR" sz="1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533F1D-C6EC-471C-BD4B-1922F937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58109">
            <a:off x="5615824" y="5476140"/>
            <a:ext cx="792262" cy="8000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339B646-49DF-4A5F-87B5-74D3209D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508248"/>
            <a:ext cx="225738" cy="23218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73B7EE7-6BAB-4330-BC5E-62015CFF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82" y="5948452"/>
            <a:ext cx="225738" cy="23218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B145A7-791E-4D67-9764-5A3AD40A0F50}"/>
              </a:ext>
            </a:extLst>
          </p:cNvPr>
          <p:cNvSpPr txBox="1"/>
          <p:nvPr/>
        </p:nvSpPr>
        <p:spPr>
          <a:xfrm>
            <a:off x="4903327" y="567341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A714D8B-0A42-4F09-B291-2AA2F362AA2D}"/>
              </a:ext>
            </a:extLst>
          </p:cNvPr>
          <p:cNvGrpSpPr/>
          <p:nvPr/>
        </p:nvGrpSpPr>
        <p:grpSpPr>
          <a:xfrm>
            <a:off x="7605497" y="4293958"/>
            <a:ext cx="945571" cy="940585"/>
            <a:chOff x="6316004" y="4124567"/>
            <a:chExt cx="945571" cy="940585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703E93B-5D40-494A-ADCD-8DF0BACD4EE4}"/>
                </a:ext>
              </a:extLst>
            </p:cNvPr>
            <p:cNvSpPr/>
            <p:nvPr/>
          </p:nvSpPr>
          <p:spPr>
            <a:xfrm rot="5400000">
              <a:off x="6497720" y="4521162"/>
              <a:ext cx="317423" cy="680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AD0008EA-6747-4B23-B42E-CC80FA60CB0B}"/>
                </a:ext>
              </a:extLst>
            </p:cNvPr>
            <p:cNvSpPr/>
            <p:nvPr/>
          </p:nvSpPr>
          <p:spPr>
            <a:xfrm rot="17476215">
              <a:off x="6490162" y="4293740"/>
              <a:ext cx="940585" cy="6022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FC329F-6F50-4298-9656-C49898F3A34B}"/>
              </a:ext>
            </a:extLst>
          </p:cNvPr>
          <p:cNvGrpSpPr/>
          <p:nvPr/>
        </p:nvGrpSpPr>
        <p:grpSpPr>
          <a:xfrm>
            <a:off x="5263667" y="3630847"/>
            <a:ext cx="1963999" cy="461665"/>
            <a:chOff x="3907249" y="3559632"/>
            <a:chExt cx="1963999" cy="46166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0A96765-B01E-4104-919E-058FDD1C54A1}"/>
                </a:ext>
              </a:extLst>
            </p:cNvPr>
            <p:cNvSpPr txBox="1"/>
            <p:nvPr/>
          </p:nvSpPr>
          <p:spPr>
            <a:xfrm>
              <a:off x="3907249" y="3559632"/>
              <a:ext cx="1963999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REDE NEURAL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7B9E17B-F183-4865-BA3A-EA60FB627A86}"/>
                </a:ext>
              </a:extLst>
            </p:cNvPr>
            <p:cNvSpPr/>
            <p:nvPr/>
          </p:nvSpPr>
          <p:spPr>
            <a:xfrm>
              <a:off x="3907249" y="3566077"/>
              <a:ext cx="1924210" cy="40280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66E49D-B93D-4F98-9373-68FC1FCFB667}"/>
              </a:ext>
            </a:extLst>
          </p:cNvPr>
          <p:cNvSpPr txBox="1"/>
          <p:nvPr/>
        </p:nvSpPr>
        <p:spPr>
          <a:xfrm>
            <a:off x="4131460" y="107743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INGREDIENTES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3E9BFC-D767-496D-872B-B7D2C4B98181}"/>
              </a:ext>
            </a:extLst>
          </p:cNvPr>
          <p:cNvSpPr txBox="1"/>
          <p:nvPr/>
        </p:nvSpPr>
        <p:spPr>
          <a:xfrm>
            <a:off x="6991537" y="107364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84C42C5-877E-4A13-93F1-1D68A534F21E}"/>
              </a:ext>
            </a:extLst>
          </p:cNvPr>
          <p:cNvSpPr/>
          <p:nvPr/>
        </p:nvSpPr>
        <p:spPr>
          <a:xfrm rot="5400000">
            <a:off x="4265662" y="1858783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619F4253-FEAF-4A64-BCBA-05DEEC9D708D}"/>
              </a:ext>
            </a:extLst>
          </p:cNvPr>
          <p:cNvSpPr/>
          <p:nvPr/>
        </p:nvSpPr>
        <p:spPr>
          <a:xfrm rot="5400000">
            <a:off x="4778808" y="1858784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7C46E3C7-F103-4F93-8515-3AAD115B3725}"/>
              </a:ext>
            </a:extLst>
          </p:cNvPr>
          <p:cNvSpPr/>
          <p:nvPr/>
        </p:nvSpPr>
        <p:spPr>
          <a:xfrm rot="5400000">
            <a:off x="5251336" y="1858785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379E81CE-C84C-47C6-96B3-185080419BC6}"/>
              </a:ext>
            </a:extLst>
          </p:cNvPr>
          <p:cNvSpPr/>
          <p:nvPr/>
        </p:nvSpPr>
        <p:spPr>
          <a:xfrm rot="5400000">
            <a:off x="5650643" y="1858786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EB70C2F5-AEF4-4E23-9C27-EB85859CAE01}"/>
              </a:ext>
            </a:extLst>
          </p:cNvPr>
          <p:cNvSpPr/>
          <p:nvPr/>
        </p:nvSpPr>
        <p:spPr>
          <a:xfrm rot="5400000">
            <a:off x="6830437" y="1858787"/>
            <a:ext cx="1005843" cy="26842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A8FFA4B-ABD7-4687-A3CB-ECFC6006399D}"/>
              </a:ext>
            </a:extLst>
          </p:cNvPr>
          <p:cNvSpPr txBox="1"/>
          <p:nvPr/>
        </p:nvSpPr>
        <p:spPr>
          <a:xfrm>
            <a:off x="1931580" y="3049435"/>
            <a:ext cx="18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TIPO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“CAIXA PRETA”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BB7456A-C485-4980-8C1B-1F78907AA933}"/>
              </a:ext>
            </a:extLst>
          </p:cNvPr>
          <p:cNvSpPr txBox="1"/>
          <p:nvPr/>
        </p:nvSpPr>
        <p:spPr>
          <a:xfrm>
            <a:off x="1971772" y="4410604"/>
            <a:ext cx="206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35280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052" y="-111998"/>
            <a:ext cx="8556834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upervionada</a:t>
            </a:r>
            <a:r>
              <a:rPr lang="pt-BR" dirty="0"/>
              <a:t>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8622900-7EBE-4F40-820B-F6F4DD5E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dirty="0"/>
              <a:t>Classificar uma bebida baseada em 4  ingredientes, em quantidades distintas:</a:t>
            </a:r>
          </a:p>
          <a:p>
            <a:pPr lvl="1"/>
            <a:r>
              <a:rPr lang="pt-BR" sz="2800" dirty="0"/>
              <a:t>Gás</a:t>
            </a:r>
          </a:p>
          <a:p>
            <a:pPr lvl="1"/>
            <a:r>
              <a:rPr lang="pt-BR" sz="2800" dirty="0"/>
              <a:t>Açúcar</a:t>
            </a:r>
          </a:p>
          <a:p>
            <a:pPr lvl="1"/>
            <a:r>
              <a:rPr lang="pt-BR" sz="2800" dirty="0"/>
              <a:t>Limão</a:t>
            </a:r>
          </a:p>
          <a:p>
            <a:pPr lvl="1"/>
            <a:r>
              <a:rPr lang="pt-BR" sz="2800" dirty="0"/>
              <a:t>Agua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0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052" y="-111998"/>
            <a:ext cx="8556834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upervionada</a:t>
            </a:r>
            <a:r>
              <a:rPr lang="pt-BR" dirty="0"/>
              <a:t>: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8734B7A-A445-4425-9F5A-D5302ECD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2" t="5577" r="23253"/>
          <a:stretch/>
        </p:blipFill>
        <p:spPr>
          <a:xfrm>
            <a:off x="4643362" y="870087"/>
            <a:ext cx="4239382" cy="5779791"/>
          </a:xfrm>
        </p:spPr>
      </p:pic>
      <p:pic>
        <p:nvPicPr>
          <p:cNvPr id="5" name="Imagem 4" descr="Uma imagem contendo garrafa, interior, bebidas&#10;&#10;Descrição gerada automaticamente">
            <a:extLst>
              <a:ext uri="{FF2B5EF4-FFF2-40B4-BE49-F238E27FC236}">
                <a16:creationId xmlns:a16="http://schemas.microsoft.com/office/drawing/2014/main" id="{D524E964-A3EA-4042-A09E-C249F50BB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6" r="34070"/>
          <a:stretch/>
        </p:blipFill>
        <p:spPr>
          <a:xfrm>
            <a:off x="8078685" y="5552011"/>
            <a:ext cx="329014" cy="9742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22DBF5-9A4D-4664-9097-C236D30FAE5D}"/>
              </a:ext>
            </a:extLst>
          </p:cNvPr>
          <p:cNvSpPr txBox="1"/>
          <p:nvPr/>
        </p:nvSpPr>
        <p:spPr>
          <a:xfrm>
            <a:off x="1811837" y="3113652"/>
            <a:ext cx="1889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ORIGINAL</a:t>
            </a:r>
          </a:p>
        </p:txBody>
      </p:sp>
    </p:spTree>
    <p:extLst>
      <p:ext uri="{BB962C8B-B14F-4D97-AF65-F5344CB8AC3E}">
        <p14:creationId xmlns:p14="http://schemas.microsoft.com/office/powerpoint/2010/main" val="374771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B538-1F7A-4384-B837-7E33471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052" y="-111998"/>
            <a:ext cx="8556834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</a:t>
            </a:r>
            <a:r>
              <a:rPr lang="pt-BR" dirty="0"/>
              <a:t>NA 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 err="1"/>
              <a:t>upervionada</a:t>
            </a:r>
            <a:r>
              <a:rPr lang="pt-BR" dirty="0"/>
              <a:t>: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8734B7A-A445-4425-9F5A-D5302ECD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t="5577" r="23252"/>
          <a:stretch/>
        </p:blipFill>
        <p:spPr>
          <a:xfrm>
            <a:off x="3886200" y="870087"/>
            <a:ext cx="4996544" cy="5779791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22DBF5-9A4D-4664-9097-C236D30FAE5D}"/>
              </a:ext>
            </a:extLst>
          </p:cNvPr>
          <p:cNvSpPr txBox="1"/>
          <p:nvPr/>
        </p:nvSpPr>
        <p:spPr>
          <a:xfrm>
            <a:off x="1811837" y="3113652"/>
            <a:ext cx="1889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ORIGINAL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68BB454-5900-4756-8B06-29CCFB499EBE}"/>
              </a:ext>
            </a:extLst>
          </p:cNvPr>
          <p:cNvCxnSpPr/>
          <p:nvPr/>
        </p:nvCxnSpPr>
        <p:spPr>
          <a:xfrm>
            <a:off x="3374571" y="5497285"/>
            <a:ext cx="6052458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70D607B-5262-4F47-8CA0-89C3AE6BBDB7}"/>
              </a:ext>
            </a:extLst>
          </p:cNvPr>
          <p:cNvCxnSpPr>
            <a:cxnSpLocks/>
          </p:cNvCxnSpPr>
          <p:nvPr/>
        </p:nvCxnSpPr>
        <p:spPr>
          <a:xfrm>
            <a:off x="3200400" y="3581400"/>
            <a:ext cx="968829" cy="446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4B8266-744F-4049-A4F1-3D5E1ECC3F6F}"/>
              </a:ext>
            </a:extLst>
          </p:cNvPr>
          <p:cNvCxnSpPr/>
          <p:nvPr/>
        </p:nvCxnSpPr>
        <p:spPr>
          <a:xfrm>
            <a:off x="3222171" y="3581401"/>
            <a:ext cx="859972" cy="2406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garrafa, interior, bebidas&#10;&#10;Descrição gerada automaticamente">
            <a:extLst>
              <a:ext uri="{FF2B5EF4-FFF2-40B4-BE49-F238E27FC236}">
                <a16:creationId xmlns:a16="http://schemas.microsoft.com/office/drawing/2014/main" id="{1060D0FE-3765-487D-8EB4-FC2EA1ADA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6" r="34070"/>
          <a:stretch/>
        </p:blipFill>
        <p:spPr>
          <a:xfrm>
            <a:off x="9499197" y="5500797"/>
            <a:ext cx="329014" cy="974232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27CA781-6FEC-4C2B-9721-397445C95FC9}"/>
              </a:ext>
            </a:extLst>
          </p:cNvPr>
          <p:cNvCxnSpPr>
            <a:cxnSpLocks/>
          </p:cNvCxnSpPr>
          <p:nvPr/>
        </p:nvCxnSpPr>
        <p:spPr>
          <a:xfrm flipH="1">
            <a:off x="8395005" y="5987913"/>
            <a:ext cx="999368" cy="1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4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1224</Words>
  <Application>Microsoft Office PowerPoint</Application>
  <PresentationFormat>Widescreen</PresentationFormat>
  <Paragraphs>515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STXihei</vt:lpstr>
      <vt:lpstr>Aharoni</vt:lpstr>
      <vt:lpstr>Arial</vt:lpstr>
      <vt:lpstr>Bebas Neue Regular</vt:lpstr>
      <vt:lpstr>Calibri</vt:lpstr>
      <vt:lpstr>Calibri Light</vt:lpstr>
      <vt:lpstr>Cambria Math</vt:lpstr>
      <vt:lpstr>Limerick-Serial</vt:lpstr>
      <vt:lpstr>Tema do Office</vt:lpstr>
      <vt:lpstr>Apresentação do PowerPoint</vt:lpstr>
      <vt:lpstr>Programa </vt:lpstr>
      <vt:lpstr>Perfil</vt:lpstr>
      <vt:lpstr>Objetivo </vt:lpstr>
      <vt:lpstr>REDES NEURAIS ARTIFICIAIS: a idéia</vt:lpstr>
      <vt:lpstr>RNA Supervisionada: Treinamento</vt:lpstr>
      <vt:lpstr>RNA Supervionada:</vt:lpstr>
      <vt:lpstr>RNA Supervionada:</vt:lpstr>
      <vt:lpstr>RNA Supervionada:</vt:lpstr>
      <vt:lpstr>RNA Supervisionada:Treinamento</vt:lpstr>
      <vt:lpstr>RNA Supervisionada:Treinamento</vt:lpstr>
      <vt:lpstr>RNA Supervisionada:Treinamento</vt:lpstr>
      <vt:lpstr>RNA Supervisionada:Treinamento</vt:lpstr>
      <vt:lpstr>RNA Supervisionada:Teste</vt:lpstr>
      <vt:lpstr>RNA Supervisionada:Teste</vt:lpstr>
      <vt:lpstr>RNA Supervisionada</vt:lpstr>
      <vt:lpstr>REDES NEURAIS ARTIFICIAIS: Princípios </vt:lpstr>
      <vt:lpstr>O INÍCIO DE TUDO</vt:lpstr>
      <vt:lpstr>IDENTIFICANDO NEURÔNIOS</vt:lpstr>
      <vt:lpstr>Forward Propagation: Modelo</vt:lpstr>
      <vt:lpstr>Forward Propagation: Exemplo</vt:lpstr>
      <vt:lpstr>Forward Propagation: Exemplo</vt:lpstr>
      <vt:lpstr>Forward Propagation: Exemplo</vt:lpstr>
      <vt:lpstr>Forward Propagation: Exemplo</vt:lpstr>
      <vt:lpstr>Função de Ativação</vt:lpstr>
      <vt:lpstr>Função Custo: Cálculo do Erro</vt:lpstr>
      <vt:lpstr>Função Custo (J)</vt:lpstr>
      <vt:lpstr>Função Custo (J)</vt:lpstr>
      <vt:lpstr>Função Custo (J)</vt:lpstr>
      <vt:lpstr>Função Custo (J)</vt:lpstr>
      <vt:lpstr>Função Custo (J)</vt:lpstr>
      <vt:lpstr>Backpropagation</vt:lpstr>
      <vt:lpstr>DEEP LEARNING</vt:lpstr>
      <vt:lpstr>O que e Deep Learning?</vt:lpstr>
      <vt:lpstr>Comparando ML x DL</vt:lpstr>
      <vt:lpstr>Porque agora?</vt:lpstr>
      <vt:lpstr>Escalada Progressiva da  Deep Learning</vt:lpstr>
      <vt:lpstr>Neuronio: Estimativa de  Preco de Imoveis</vt:lpstr>
      <vt:lpstr>Redes Neurais:  Estimativa de Preço de Imóveis</vt:lpstr>
      <vt:lpstr>Apresentação do PowerPoint</vt:lpstr>
      <vt:lpstr>Aplicacoes: Aprendizagem Supervisionada</vt:lpstr>
      <vt:lpstr>Tipos de Redes Neurais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Rhycardo Monteiro</dc:creator>
  <cp:lastModifiedBy>Rhycardo Monteiro</cp:lastModifiedBy>
  <cp:revision>22</cp:revision>
  <dcterms:created xsi:type="dcterms:W3CDTF">2020-05-12T20:10:15Z</dcterms:created>
  <dcterms:modified xsi:type="dcterms:W3CDTF">2020-05-21T22:39:17Z</dcterms:modified>
</cp:coreProperties>
</file>