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7" r:id="rId6"/>
    <p:sldId id="258" r:id="rId7"/>
    <p:sldId id="259" r:id="rId8"/>
    <p:sldId id="262" r:id="rId9"/>
    <p:sldId id="263" r:id="rId10"/>
    <p:sldId id="264" r:id="rId11"/>
    <p:sldId id="266" r:id="rId12"/>
    <p:sldId id="265" r:id="rId13"/>
    <p:sldId id="260" r:id="rId14"/>
    <p:sldId id="261"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fontScale="90000"/>
          </a:bodyPr>
          <a:lstStyle/>
          <a:p>
            <a:pPr algn="r"/>
            <a:r>
              <a:rPr lang="en-US" sz="5400" dirty="0"/>
              <a:t>Module 1: GENERAL  CONCEPTS AND HISTORICAL EVENTS </a:t>
            </a:r>
            <a:br>
              <a:rPr lang="en-US" sz="5400" dirty="0"/>
            </a:br>
            <a:r>
              <a:rPr lang="en-US" sz="5400" dirty="0"/>
              <a:t>IN    SCIENCE, TECHNOLOGY, AND SOCIETY</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sz="3600" dirty="0"/>
              <a:t>Lesson 1: </a:t>
            </a:r>
          </a:p>
          <a:p>
            <a:r>
              <a:rPr lang="en-US" sz="3600" dirty="0"/>
              <a:t>Intellectual Revolution the Defined Society</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a:bodyPr>
          <a:lstStyle/>
          <a:p>
            <a:pPr algn="l"/>
            <a:r>
              <a:rPr lang="en-US" sz="5400" b="1" dirty="0"/>
              <a:t>Technology</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R="0" lvl="0" algn="just">
              <a:lnSpc>
                <a:spcPct val="115000"/>
              </a:lnSpc>
              <a:spcBef>
                <a:spcPts val="0"/>
              </a:spcBef>
              <a:spcAft>
                <a:spcPts val="0"/>
              </a:spcAft>
              <a:buFont typeface="Wingdings" panose="05000000000000000000" pitchFamily="2" charset="2"/>
              <a:buChar char="Ø"/>
            </a:pPr>
            <a:r>
              <a:rPr lang="en-US" sz="2800" dirty="0">
                <a:effectLst/>
                <a:latin typeface="Arial" panose="020B0604020202020204" pitchFamily="34" charset="0"/>
                <a:ea typeface="Times New Roman" panose="02020603050405020304" pitchFamily="18" charset="0"/>
              </a:rPr>
              <a:t>came from the Greek words </a:t>
            </a:r>
            <a:r>
              <a:rPr lang="en-US" sz="2800" i="1" dirty="0" err="1">
                <a:effectLst/>
                <a:latin typeface="Arial" panose="020B0604020202020204" pitchFamily="34" charset="0"/>
                <a:ea typeface="Times New Roman" panose="02020603050405020304" pitchFamily="18" charset="0"/>
              </a:rPr>
              <a:t>technȇ</a:t>
            </a:r>
            <a:r>
              <a:rPr lang="en-US" sz="2800" dirty="0">
                <a:effectLst/>
                <a:latin typeface="Arial" panose="020B0604020202020204" pitchFamily="34" charset="0"/>
                <a:ea typeface="Times New Roman" panose="02020603050405020304" pitchFamily="18" charset="0"/>
              </a:rPr>
              <a:t> and logos which mean art and word respectively, involves creating/inventing things (things that fulfill the needs and desires or perform certain functions). </a:t>
            </a:r>
          </a:p>
          <a:p>
            <a:pPr marL="0" marR="0" lvl="0" indent="0" algn="just">
              <a:lnSpc>
                <a:spcPct val="115000"/>
              </a:lnSpc>
              <a:spcBef>
                <a:spcPts val="0"/>
              </a:spcBef>
              <a:spcAft>
                <a:spcPts val="0"/>
              </a:spcAft>
              <a:buNone/>
            </a:pPr>
            <a:endParaRPr lang="en-US" sz="2800" dirty="0">
              <a:effectLst/>
              <a:latin typeface="Arial" panose="020B0604020202020204" pitchFamily="34" charset="0"/>
              <a:ea typeface="Times New Roman" panose="02020603050405020304" pitchFamily="18" charset="0"/>
            </a:endParaRPr>
          </a:p>
          <a:p>
            <a:pPr marR="0" lvl="0" algn="just">
              <a:lnSpc>
                <a:spcPct val="115000"/>
              </a:lnSpc>
              <a:spcBef>
                <a:spcPts val="0"/>
              </a:spcBef>
              <a:spcAft>
                <a:spcPts val="0"/>
              </a:spcAft>
              <a:buFont typeface="Wingdings" panose="05000000000000000000" pitchFamily="2" charset="2"/>
              <a:buChar char="Ø"/>
            </a:pPr>
            <a:r>
              <a:rPr lang="en-US" sz="2800" dirty="0">
                <a:latin typeface="Arial" panose="020B0604020202020204" pitchFamily="34" charset="0"/>
                <a:ea typeface="Times New Roman" panose="02020603050405020304" pitchFamily="18" charset="0"/>
              </a:rPr>
              <a:t>i</a:t>
            </a:r>
            <a:r>
              <a:rPr lang="en-US" sz="2800" dirty="0">
                <a:effectLst/>
                <a:latin typeface="Arial" panose="020B0604020202020204" pitchFamily="34" charset="0"/>
                <a:ea typeface="Times New Roman" panose="02020603050405020304" pitchFamily="18" charset="0"/>
              </a:rPr>
              <a:t>t is the product of the application of the understanding of natural laws to the solution of practical problems. </a:t>
            </a:r>
          </a:p>
          <a:p>
            <a:pPr marL="0" marR="0" lvl="0" indent="0" algn="just">
              <a:lnSpc>
                <a:spcPct val="115000"/>
              </a:lnSpc>
              <a:spcBef>
                <a:spcPts val="0"/>
              </a:spcBef>
              <a:spcAft>
                <a:spcPts val="0"/>
              </a:spcAft>
              <a:buNone/>
            </a:pPr>
            <a:endParaRPr lang="en-US" sz="2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50867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Intellectual Revolution</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 movement about enlightenment </a:t>
            </a:r>
          </a:p>
          <a:p>
            <a:pPr marL="342900" marR="0" lvl="0" indent="-342900">
              <a:lnSpc>
                <a:spcPct val="107000"/>
              </a:lnSpc>
              <a:spcBef>
                <a:spcPts val="0"/>
              </a:spcBef>
              <a:spcAft>
                <a:spcPts val="0"/>
              </a:spcAft>
              <a:buFont typeface="Wingdings" panose="05000000000000000000" pitchFamily="2" charset="2"/>
              <a:buChar char=""/>
            </a:pP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initiated during 17th century where people are more driven by the new discoveries in science and technology and cultural relativism resulting from the explorations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nSpc>
                <a:spcPct val="107000"/>
              </a:lnSpc>
              <a:spcBef>
                <a:spcPts val="0"/>
              </a:spcBef>
              <a:spcAft>
                <a:spcPts val="0"/>
              </a:spcAft>
              <a:buNone/>
            </a:pP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revolution of people where faith in the power of human reason should not be set aside and the great premium was actually placed on the discovery of the truths through observations of nature more willingly than just through the study of authoritative sources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51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Intellectual Revolution</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where the scientific experiments and philosophical writing became “in” or trendy. </a:t>
            </a:r>
          </a:p>
          <a:p>
            <a:pPr marL="0" marR="0" lvl="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 era marked by questioning of traditional dogmas / values</a:t>
            </a:r>
          </a:p>
          <a:p>
            <a:pPr marL="0" marR="0" lvl="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emphasizes the idea of universal human progress, the most pragmatic systems in science as well as free use of reason, logic, and critical thinking</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3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2E86-6A7D-20FF-2C01-52A7FEF4A524}"/>
              </a:ext>
            </a:extLst>
          </p:cNvPr>
          <p:cNvSpPr>
            <a:spLocks noGrp="1"/>
          </p:cNvSpPr>
          <p:nvPr>
            <p:ph type="title"/>
          </p:nvPr>
        </p:nvSpPr>
        <p:spPr>
          <a:xfrm>
            <a:off x="0" y="0"/>
            <a:ext cx="8610600" cy="1295400"/>
          </a:xfrm>
        </p:spPr>
        <p:txBody>
          <a:bodyPr/>
          <a:lstStyle/>
          <a:p>
            <a:pPr algn="l"/>
            <a:r>
              <a:rPr lang="en-US" dirty="0"/>
              <a:t>To do</a:t>
            </a:r>
            <a:endParaRPr lang="en-PH" dirty="0"/>
          </a:p>
        </p:txBody>
      </p:sp>
      <p:sp>
        <p:nvSpPr>
          <p:cNvPr id="3" name="Text Placeholder 2">
            <a:extLst>
              <a:ext uri="{FF2B5EF4-FFF2-40B4-BE49-F238E27FC236}">
                <a16:creationId xmlns:a16="http://schemas.microsoft.com/office/drawing/2014/main" id="{22D97522-9702-27F1-2B49-357CA2F44704}"/>
              </a:ext>
            </a:extLst>
          </p:cNvPr>
          <p:cNvSpPr>
            <a:spLocks noGrp="1"/>
          </p:cNvSpPr>
          <p:nvPr>
            <p:ph type="body" idx="1"/>
          </p:nvPr>
        </p:nvSpPr>
        <p:spPr>
          <a:xfrm>
            <a:off x="571509" y="1469648"/>
            <a:ext cx="5232728" cy="548257"/>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ACTIVITY No. 2:</a:t>
            </a:r>
            <a:endParaRPr lang="en-PH"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159C728-CB77-2890-9527-A303E9B66B29}"/>
              </a:ext>
            </a:extLst>
          </p:cNvPr>
          <p:cNvSpPr>
            <a:spLocks noGrp="1"/>
          </p:cNvSpPr>
          <p:nvPr>
            <p:ph sz="half" idx="2"/>
          </p:nvPr>
        </p:nvSpPr>
        <p:spPr>
          <a:xfrm>
            <a:off x="342900" y="2080044"/>
            <a:ext cx="5471481" cy="2141592"/>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dirty="0"/>
              <a:t>Research and explain how the following “revolutions” contribute to the evolution of science in the society:</a:t>
            </a:r>
          </a:p>
          <a:p>
            <a:pPr>
              <a:buFont typeface="Wingdings" panose="05000000000000000000" pitchFamily="2" charset="2"/>
              <a:buChar char="v"/>
            </a:pPr>
            <a:r>
              <a:rPr lang="en-US" dirty="0"/>
              <a:t>Copernican </a:t>
            </a:r>
          </a:p>
          <a:p>
            <a:pPr>
              <a:buFont typeface="Wingdings" panose="05000000000000000000" pitchFamily="2" charset="2"/>
              <a:buChar char="v"/>
            </a:pPr>
            <a:r>
              <a:rPr lang="en-US" dirty="0"/>
              <a:t>Darwinian</a:t>
            </a:r>
          </a:p>
          <a:p>
            <a:pPr>
              <a:buFont typeface="Wingdings" panose="05000000000000000000" pitchFamily="2" charset="2"/>
              <a:buChar char="v"/>
            </a:pPr>
            <a:r>
              <a:rPr lang="en-US" dirty="0"/>
              <a:t>Freudian</a:t>
            </a:r>
          </a:p>
          <a:p>
            <a:pPr>
              <a:buFont typeface="Wingdings" panose="05000000000000000000" pitchFamily="2" charset="2"/>
              <a:buChar char="v"/>
            </a:pPr>
            <a:r>
              <a:rPr lang="en-US" dirty="0"/>
              <a:t>Information/Digital</a:t>
            </a:r>
          </a:p>
          <a:p>
            <a:endParaRPr lang="en-PH" dirty="0"/>
          </a:p>
        </p:txBody>
      </p:sp>
      <p:sp>
        <p:nvSpPr>
          <p:cNvPr id="5" name="Text Placeholder 4">
            <a:extLst>
              <a:ext uri="{FF2B5EF4-FFF2-40B4-BE49-F238E27FC236}">
                <a16:creationId xmlns:a16="http://schemas.microsoft.com/office/drawing/2014/main" id="{03630806-6AE3-7816-01A6-16F24E9A1809}"/>
              </a:ext>
            </a:extLst>
          </p:cNvPr>
          <p:cNvSpPr>
            <a:spLocks noGrp="1"/>
          </p:cNvSpPr>
          <p:nvPr>
            <p:ph type="body" sz="quarter" idx="3"/>
          </p:nvPr>
        </p:nvSpPr>
        <p:spPr>
          <a:xfrm>
            <a:off x="555480" y="4944140"/>
            <a:ext cx="5258901" cy="614407"/>
          </a:xfrm>
        </p:spPr>
        <p:style>
          <a:lnRef idx="1">
            <a:schemeClr val="accent1"/>
          </a:lnRef>
          <a:fillRef idx="2">
            <a:schemeClr val="accent1"/>
          </a:fillRef>
          <a:effectRef idx="1">
            <a:schemeClr val="accent1"/>
          </a:effectRef>
          <a:fontRef idx="minor">
            <a:schemeClr val="dk1"/>
          </a:fontRef>
        </p:style>
        <p:txBody>
          <a:bodyPr/>
          <a:lstStyle/>
          <a:p>
            <a:r>
              <a:rPr lang="en-US" dirty="0"/>
              <a:t>Reflection Paper No.2</a:t>
            </a:r>
            <a:endParaRPr lang="en-PH" dirty="0"/>
          </a:p>
        </p:txBody>
      </p:sp>
      <p:sp>
        <p:nvSpPr>
          <p:cNvPr id="6" name="Content Placeholder 5">
            <a:extLst>
              <a:ext uri="{FF2B5EF4-FFF2-40B4-BE49-F238E27FC236}">
                <a16:creationId xmlns:a16="http://schemas.microsoft.com/office/drawing/2014/main" id="{DB619227-85D2-46C7-82C1-80AAAF7809C5}"/>
              </a:ext>
            </a:extLst>
          </p:cNvPr>
          <p:cNvSpPr>
            <a:spLocks noGrp="1"/>
          </p:cNvSpPr>
          <p:nvPr>
            <p:ph sz="quarter" idx="4"/>
          </p:nvPr>
        </p:nvSpPr>
        <p:spPr>
          <a:xfrm>
            <a:off x="6515844" y="2017905"/>
            <a:ext cx="5212753" cy="3321297"/>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dirty="0"/>
              <a:t>Deadline of Submission is 30 August 2022. </a:t>
            </a:r>
          </a:p>
          <a:p>
            <a:pPr marL="0" indent="0">
              <a:buNone/>
            </a:pPr>
            <a:endParaRPr lang="en-US" dirty="0"/>
          </a:p>
          <a:p>
            <a:pPr marL="0" indent="0">
              <a:buNone/>
            </a:pPr>
            <a:r>
              <a:rPr lang="en-US" dirty="0"/>
              <a:t>In a Long Bond paper (8.5” x 13”)</a:t>
            </a:r>
          </a:p>
          <a:p>
            <a:pPr marL="0" indent="0">
              <a:buNone/>
            </a:pPr>
            <a:endParaRPr lang="en-US" dirty="0"/>
          </a:p>
          <a:p>
            <a:pPr marL="0" indent="0">
              <a:buNone/>
            </a:pPr>
            <a:r>
              <a:rPr lang="en-US" dirty="0"/>
              <a:t>Margin: 1.5” Left, 1” Right, Top and Bottom</a:t>
            </a:r>
          </a:p>
          <a:p>
            <a:pPr marL="0" indent="0">
              <a:buNone/>
            </a:pPr>
            <a:endParaRPr lang="en-US" dirty="0"/>
          </a:p>
          <a:p>
            <a:pPr marL="0" indent="0">
              <a:buNone/>
            </a:pPr>
            <a:r>
              <a:rPr lang="en-US" dirty="0"/>
              <a:t>Font Style: Your Choice</a:t>
            </a:r>
          </a:p>
          <a:p>
            <a:pPr marL="0" indent="0">
              <a:buNone/>
            </a:pPr>
            <a:endParaRPr lang="en-US" dirty="0"/>
          </a:p>
          <a:p>
            <a:pPr marL="0" indent="0">
              <a:buNone/>
            </a:pPr>
            <a:r>
              <a:rPr lang="en-US" dirty="0"/>
              <a:t>Font Size: 11</a:t>
            </a:r>
          </a:p>
          <a:p>
            <a:pPr marL="0" indent="0">
              <a:buNone/>
            </a:pPr>
            <a:endParaRPr lang="en-PH" dirty="0"/>
          </a:p>
        </p:txBody>
      </p:sp>
      <p:sp>
        <p:nvSpPr>
          <p:cNvPr id="7" name="Content Placeholder 5">
            <a:extLst>
              <a:ext uri="{FF2B5EF4-FFF2-40B4-BE49-F238E27FC236}">
                <a16:creationId xmlns:a16="http://schemas.microsoft.com/office/drawing/2014/main" id="{483845D2-79DE-5CBD-FF99-C46E2F79AC53}"/>
              </a:ext>
            </a:extLst>
          </p:cNvPr>
          <p:cNvSpPr txBox="1">
            <a:spLocks/>
          </p:cNvSpPr>
          <p:nvPr/>
        </p:nvSpPr>
        <p:spPr>
          <a:xfrm>
            <a:off x="320496" y="5558547"/>
            <a:ext cx="5494374" cy="852969"/>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dk1"/>
                </a:solidFill>
                <a:latin typeface="+mn-lt"/>
                <a:ea typeface="+mn-ea"/>
                <a:cs typeface="+mn-cs"/>
              </a:defRPr>
            </a:lvl9pPr>
          </a:lstStyle>
          <a:p>
            <a:pPr marL="0" indent="0">
              <a:buFont typeface="Arial" panose="020B0604020202020204" pitchFamily="34" charset="0"/>
              <a:buNone/>
            </a:pPr>
            <a:r>
              <a:rPr lang="en-US" dirty="0"/>
              <a:t>What is the role of Science and Technology in your life?</a:t>
            </a:r>
          </a:p>
        </p:txBody>
      </p:sp>
    </p:spTree>
    <p:extLst>
      <p:ext uri="{BB962C8B-B14F-4D97-AF65-F5344CB8AC3E}">
        <p14:creationId xmlns:p14="http://schemas.microsoft.com/office/powerpoint/2010/main" val="51976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B56359-39A3-5D94-FA59-03EA4E938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741" y="1628262"/>
            <a:ext cx="6552372" cy="439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5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a:bodyPr>
          <a:lstStyle/>
          <a:p>
            <a:pPr algn="l"/>
            <a:r>
              <a:rPr lang="en-US" sz="5400" b="1" dirty="0"/>
              <a:t>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comes from the Latin word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Scientia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which means “to know”</a:t>
            </a:r>
          </a:p>
          <a:p>
            <a:pPr marL="0" marR="0" lvl="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involve learning new facts through solving problems </a:t>
            </a:r>
          </a:p>
          <a:p>
            <a:pPr marL="0" marR="0" lvl="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intellectual and practical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activity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encompassing the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systematic study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scientific method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of the structure and behavior of the physical and natural world through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observation and experiment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Oxford dictionary</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88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a:bodyPr>
          <a:lstStyle/>
          <a:p>
            <a:pPr algn="l"/>
            <a:r>
              <a:rPr lang="en-US" sz="5400" b="1" dirty="0"/>
              <a:t>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342900" marR="0" lvl="0" indent="-342900" algn="just">
              <a:lnSpc>
                <a:spcPct val="115000"/>
              </a:lnSpc>
              <a:spcBef>
                <a:spcPts val="0"/>
              </a:spcBef>
              <a:spcAft>
                <a:spcPts val="0"/>
              </a:spcAft>
              <a:buFont typeface="+mj-lt"/>
              <a:buAutoNum type="arabicPeriod"/>
            </a:pPr>
            <a:r>
              <a:rPr lang="en-US" sz="2800" b="1" dirty="0">
                <a:effectLst/>
                <a:latin typeface="Arial" panose="020B0604020202020204" pitchFamily="34" charset="0"/>
                <a:ea typeface="Times New Roman" panose="02020603050405020304" pitchFamily="18" charset="0"/>
              </a:rPr>
              <a:t>Science as an idea</a:t>
            </a:r>
            <a:r>
              <a:rPr lang="en-US" sz="2800" dirty="0">
                <a:effectLst/>
                <a:latin typeface="Arial" panose="020B0604020202020204" pitchFamily="34" charset="0"/>
                <a:ea typeface="Times New Roman" panose="02020603050405020304" pitchFamily="18" charset="0"/>
              </a:rPr>
              <a:t>. It includes ideas, theories, and all available systematic explanations and observations about the natural and physical world.</a:t>
            </a:r>
          </a:p>
          <a:p>
            <a:pPr marL="342900" marR="0" lvl="0" indent="-342900" algn="just">
              <a:lnSpc>
                <a:spcPct val="115000"/>
              </a:lnSpc>
              <a:spcBef>
                <a:spcPts val="0"/>
              </a:spcBef>
              <a:spcAft>
                <a:spcPts val="0"/>
              </a:spcAft>
              <a:buFont typeface="+mj-lt"/>
              <a:buAutoNum type="arabicPeriod"/>
            </a:pPr>
            <a:endParaRPr lang="en-PH" sz="2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2800" b="1" dirty="0">
                <a:effectLst/>
                <a:latin typeface="Arial" panose="020B0604020202020204" pitchFamily="34" charset="0"/>
                <a:ea typeface="Times New Roman" panose="02020603050405020304" pitchFamily="18" charset="0"/>
              </a:rPr>
              <a:t>Science as an intellectual activity</a:t>
            </a:r>
            <a:r>
              <a:rPr lang="en-US" sz="2800" dirty="0">
                <a:effectLst/>
                <a:latin typeface="Arial" panose="020B0604020202020204" pitchFamily="34" charset="0"/>
                <a:ea typeface="Times New Roman" panose="02020603050405020304" pitchFamily="18" charset="0"/>
              </a:rPr>
              <a:t>. It encompasses a systematic and practical study of the natural and physical world. This process of study involves systematic observation and experimentation.</a:t>
            </a:r>
          </a:p>
        </p:txBody>
      </p:sp>
    </p:spTree>
    <p:extLst>
      <p:ext uri="{BB962C8B-B14F-4D97-AF65-F5344CB8AC3E}">
        <p14:creationId xmlns:p14="http://schemas.microsoft.com/office/powerpoint/2010/main" val="211044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a:bodyPr>
          <a:lstStyle/>
          <a:p>
            <a:pPr algn="l"/>
            <a:r>
              <a:rPr lang="en-US" sz="5400" b="1" dirty="0"/>
              <a:t>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0" marR="0" lvl="0" indent="0" algn="just">
              <a:lnSpc>
                <a:spcPct val="115000"/>
              </a:lnSpc>
              <a:spcBef>
                <a:spcPts val="0"/>
              </a:spcBef>
              <a:spcAft>
                <a:spcPts val="0"/>
              </a:spcAft>
              <a:buNone/>
            </a:pPr>
            <a:r>
              <a:rPr lang="en-US" sz="2400" b="1" dirty="0">
                <a:effectLst/>
                <a:latin typeface="Arial" panose="020B0604020202020204" pitchFamily="34" charset="0"/>
                <a:ea typeface="Times New Roman" panose="02020603050405020304" pitchFamily="18" charset="0"/>
              </a:rPr>
              <a:t>3. Science as a body of knowledge</a:t>
            </a:r>
            <a:r>
              <a:rPr lang="en-US" sz="2400" dirty="0">
                <a:effectLst/>
                <a:latin typeface="Arial" panose="020B0604020202020204" pitchFamily="34" charset="0"/>
                <a:ea typeface="Times New Roman" panose="02020603050405020304" pitchFamily="18" charset="0"/>
              </a:rPr>
              <a:t>. It is a subject or a discipline, a field of study, or a body of knowledge that deals with the process of learning about the natural and physical world. This is what we refer to as school science.</a:t>
            </a:r>
          </a:p>
          <a:p>
            <a:pPr marL="0" marR="0" lvl="0" indent="0" algn="just">
              <a:lnSpc>
                <a:spcPct val="115000"/>
              </a:lnSpc>
              <a:spcBef>
                <a:spcPts val="0"/>
              </a:spcBef>
              <a:spcAft>
                <a:spcPts val="0"/>
              </a:spcAft>
              <a:buNone/>
            </a:pPr>
            <a:endParaRPr lang="en-PH" sz="2400" dirty="0">
              <a:effectLst/>
              <a:latin typeface="Times New Roman" panose="02020603050405020304" pitchFamily="18" charset="0"/>
              <a:ea typeface="Times New Roman" panose="02020603050405020304" pitchFamily="18" charset="0"/>
            </a:endParaRPr>
          </a:p>
          <a:p>
            <a:pPr marL="0" marR="0" lvl="0" indent="0" algn="just">
              <a:lnSpc>
                <a:spcPct val="115000"/>
              </a:lnSpc>
              <a:spcBef>
                <a:spcPts val="0"/>
              </a:spcBef>
              <a:spcAft>
                <a:spcPts val="0"/>
              </a:spcAft>
              <a:buNone/>
            </a:pPr>
            <a:r>
              <a:rPr lang="en-US" sz="2400" b="1" dirty="0">
                <a:effectLst/>
                <a:latin typeface="Arial" panose="020B0604020202020204" pitchFamily="34" charset="0"/>
                <a:ea typeface="Times New Roman" panose="02020603050405020304" pitchFamily="18" charset="0"/>
              </a:rPr>
              <a:t>4. Science as a personal and social activity</a:t>
            </a:r>
            <a:r>
              <a:rPr lang="en-US" sz="2400" dirty="0">
                <a:effectLst/>
                <a:latin typeface="Arial" panose="020B0604020202020204" pitchFamily="34" charset="0"/>
                <a:ea typeface="Times New Roman" panose="02020603050405020304" pitchFamily="18" charset="0"/>
              </a:rPr>
              <a:t>. This explains that science is both knowledge and activities done by humans to develop better understanding of the world around them. It is a means to improve life and to survive life. It is interwoven with people’s lives.</a:t>
            </a:r>
            <a:endParaRPr lang="en-PH"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774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3 Classification of Scientific Research</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lnSpcReduction="10000"/>
          </a:bodyPr>
          <a:lstStyle/>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Pure Science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searching for knowledge/idea/ information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Applied Science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searching for the USES of the knowledge/idea/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information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Technology</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the craft/tool/material/instrument/apparatus/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machine that are product of applying the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scientific knowledge</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603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Main Branch of 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0" marR="0" indent="0">
              <a:lnSpc>
                <a:spcPct val="107000"/>
              </a:lnSpc>
              <a:spcBef>
                <a:spcPts val="0"/>
              </a:spcBef>
              <a:spcAft>
                <a:spcPts val="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PH" sz="2800" dirty="0">
                <a:effectLst/>
                <a:latin typeface="Times New Roman" panose="02020603050405020304" pitchFamily="18" charset="0"/>
                <a:ea typeface="Calibri" panose="020F0502020204030204" pitchFamily="34" charset="0"/>
                <a:cs typeface="Times New Roman" panose="02020603050405020304" pitchFamily="18" charset="0"/>
              </a:rPr>
              <a:t>Social Science</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Ø"/>
            </a:pPr>
            <a:r>
              <a:rPr lang="en-PH" sz="2800" dirty="0">
                <a:effectLst/>
                <a:latin typeface="Times New Roman" panose="02020603050405020304" pitchFamily="18" charset="0"/>
                <a:ea typeface="Calibri" panose="020F0502020204030204" pitchFamily="34" charset="0"/>
                <a:cs typeface="Times New Roman" panose="02020603050405020304" pitchFamily="18" charset="0"/>
              </a:rPr>
              <a:t>it is a vast field that is concerned with the human society and the relationships among individuals within it. </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Wingdings" panose="05000000000000000000" pitchFamily="2" charset="2"/>
              <a:buChar char="Ø"/>
            </a:pPr>
            <a:r>
              <a:rPr lang="en-PH" sz="2800" dirty="0">
                <a:effectLst/>
                <a:latin typeface="Times New Roman" panose="02020603050405020304" pitchFamily="18" charset="0"/>
                <a:ea typeface="Calibri" panose="020F0502020204030204" pitchFamily="34" charset="0"/>
                <a:cs typeface="Times New Roman" panose="02020603050405020304" pitchFamily="18" charset="0"/>
              </a:rPr>
              <a:t>this field also has a vast number of sub-fields such as economics, geography, political science, anthropology, history, archeology, linguistics, law, and sociology.</a:t>
            </a: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4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Main Branch of 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B. Natural Science</a:t>
            </a:r>
          </a:p>
          <a:p>
            <a:pPr>
              <a:lnSpc>
                <a:spcPct val="107000"/>
              </a:lnSpc>
              <a:spcBef>
                <a:spcPts val="0"/>
              </a:spcBef>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deals with the natural world</a:t>
            </a:r>
          </a:p>
          <a:p>
            <a:pPr>
              <a:lnSpc>
                <a:spcPct val="107000"/>
              </a:lnSpc>
              <a:spcBef>
                <a:spcPts val="0"/>
              </a:spcBef>
              <a:buFont typeface="Wingdings" panose="05000000000000000000" pitchFamily="2" charset="2"/>
              <a:buChar char="Ø"/>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it is concerned with the phenomena and objects of nature and the physical world</a:t>
            </a:r>
          </a:p>
          <a:p>
            <a:pPr>
              <a:lnSpc>
                <a:spcPct val="107000"/>
              </a:lnSpc>
              <a:spcBef>
                <a:spcPts val="0"/>
              </a:spcBef>
              <a:buFont typeface="Wingdings" panose="05000000000000000000" pitchFamily="2" charset="2"/>
              <a:buChar char="Ø"/>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it involves comprehension, description, and prediction of natural phenomena using empirical and observational evidence</a:t>
            </a:r>
          </a:p>
          <a:p>
            <a:pPr marL="0" marR="0" indent="0">
              <a:lnSpc>
                <a:spcPct val="107000"/>
              </a:lnSpc>
              <a:spcBef>
                <a:spcPts val="0"/>
              </a:spcBef>
              <a:spcAft>
                <a:spcPts val="0"/>
              </a:spcAft>
              <a:buNone/>
            </a:pPr>
            <a:endParaRPr lang="en-PH"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15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a:bodyPr>
          <a:lstStyle/>
          <a:p>
            <a:pPr algn="l"/>
            <a:r>
              <a:rPr lang="en-US" sz="5400" b="1" dirty="0"/>
              <a:t>Branch </a:t>
            </a:r>
            <a:r>
              <a:rPr lang="en-US" sz="5400" dirty="0">
                <a:effectLst/>
                <a:latin typeface="Calibri" panose="020F0502020204030204" pitchFamily="34" charset="0"/>
                <a:ea typeface="Calibri" panose="020F0502020204030204" pitchFamily="34" charset="0"/>
                <a:cs typeface="Times New Roman" panose="02020603050405020304" pitchFamily="18" charset="0"/>
              </a:rPr>
              <a:t>Natural 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lnSpcReduction="10000"/>
          </a:bodyPr>
          <a:lstStyle/>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1. Life Sciences</a:t>
            </a: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study of all living things; their development, changes, features and history</a:t>
            </a:r>
          </a:p>
          <a:p>
            <a:pPr marL="0" marR="0" indent="0">
              <a:lnSpc>
                <a:spcPct val="107000"/>
              </a:lnSpc>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2. Physical Science</a:t>
            </a: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 study all about matter and energy</a:t>
            </a:r>
          </a:p>
          <a:p>
            <a:pPr marL="0" marR="0" indent="0">
              <a:lnSpc>
                <a:spcPct val="107000"/>
              </a:lnSpc>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3. Earth Science</a:t>
            </a: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study all about the features and changes of the Earth.</a:t>
            </a:r>
          </a:p>
        </p:txBody>
      </p:sp>
    </p:spTree>
    <p:extLst>
      <p:ext uri="{BB962C8B-B14F-4D97-AF65-F5344CB8AC3E}">
        <p14:creationId xmlns:p14="http://schemas.microsoft.com/office/powerpoint/2010/main" val="98035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3262-7C15-1CD6-8916-91BB511D0C24}"/>
              </a:ext>
            </a:extLst>
          </p:cNvPr>
          <p:cNvSpPr>
            <a:spLocks noGrp="1"/>
          </p:cNvSpPr>
          <p:nvPr>
            <p:ph type="title"/>
          </p:nvPr>
        </p:nvSpPr>
        <p:spPr/>
        <p:txBody>
          <a:bodyPr>
            <a:normAutofit fontScale="90000"/>
          </a:bodyPr>
          <a:lstStyle/>
          <a:p>
            <a:pPr algn="l"/>
            <a:r>
              <a:rPr lang="en-US" sz="5400" b="1" dirty="0"/>
              <a:t>Main Branch of Science</a:t>
            </a:r>
            <a:endParaRPr lang="en-PH" sz="5400" b="1" dirty="0"/>
          </a:p>
        </p:txBody>
      </p:sp>
      <p:sp>
        <p:nvSpPr>
          <p:cNvPr id="3" name="Content Placeholder 2">
            <a:extLst>
              <a:ext uri="{FF2B5EF4-FFF2-40B4-BE49-F238E27FC236}">
                <a16:creationId xmlns:a16="http://schemas.microsoft.com/office/drawing/2014/main" id="{B52C2FAA-2737-F4BE-4F69-D4624668E454}"/>
              </a:ext>
            </a:extLst>
          </p:cNvPr>
          <p:cNvSpPr>
            <a:spLocks noGrp="1"/>
          </p:cNvSpPr>
          <p:nvPr>
            <p:ph idx="1"/>
          </p:nvPr>
        </p:nvSpPr>
        <p:spPr/>
        <p:txBody>
          <a:bodyPr>
            <a:normAutofit/>
          </a:bodyPr>
          <a:lstStyle/>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C. Formal Sciences</a:t>
            </a:r>
          </a:p>
          <a:p>
            <a:pPr marL="0" marR="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is quite a unique area of study in science as it uses formal systems to produce knowledge and explore the nature of different disciplines ranging from Mathematics, Logic to Computer Science and Information Technology</a:t>
            </a:r>
          </a:p>
        </p:txBody>
      </p:sp>
    </p:spTree>
    <p:extLst>
      <p:ext uri="{BB962C8B-B14F-4D97-AF65-F5344CB8AC3E}">
        <p14:creationId xmlns:p14="http://schemas.microsoft.com/office/powerpoint/2010/main" val="33610907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TotalTime>
  <Words>765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vt:lpstr>
      <vt:lpstr>Vapor Trail</vt:lpstr>
      <vt:lpstr>Module 1: GENERAL  CONCEPTS AND HISTORICAL EVENTS  IN    SCIENCE, TECHNOLOGY, AND SOCIETY</vt:lpstr>
      <vt:lpstr>Science</vt:lpstr>
      <vt:lpstr>Science</vt:lpstr>
      <vt:lpstr>Science</vt:lpstr>
      <vt:lpstr>3 Classification of Scientific Research</vt:lpstr>
      <vt:lpstr>Main Branch of Science</vt:lpstr>
      <vt:lpstr>Main Branch of Science</vt:lpstr>
      <vt:lpstr>Branch Natural Science</vt:lpstr>
      <vt:lpstr>Main Branch of Science</vt:lpstr>
      <vt:lpstr>Technology</vt:lpstr>
      <vt:lpstr>Intellectual Revolution</vt:lpstr>
      <vt:lpstr>Intellectual Revolution</vt:lpstr>
      <vt:lpstr>To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GENERAL  CONCEPTS AND HISTORICAL EVENTS  IN    SCIENCE, TECHNOLOGY, AND SOCIETY</dc:title>
  <dc:creator>RIZA GARCISO</dc:creator>
  <cp:lastModifiedBy>RIZA GARCISO</cp:lastModifiedBy>
  <cp:revision>9</cp:revision>
  <dcterms:created xsi:type="dcterms:W3CDTF">2022-08-25T01:32:12Z</dcterms:created>
  <dcterms:modified xsi:type="dcterms:W3CDTF">2022-09-05T08:08:56Z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