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Pontano Sans"/>
      <p:regular r:id="rId33"/>
    </p:embeddedFont>
    <p:embeddedFont>
      <p:font typeface="Karl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PontanoSans-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Karla-bold.fntdata"/><Relationship Id="rId12" Type="http://schemas.openxmlformats.org/officeDocument/2006/relationships/slide" Target="slides/slide7.xml"/><Relationship Id="rId34" Type="http://schemas.openxmlformats.org/officeDocument/2006/relationships/font" Target="fonts/Karla-regular.fntdata"/><Relationship Id="rId15" Type="http://schemas.openxmlformats.org/officeDocument/2006/relationships/slide" Target="slides/slide10.xml"/><Relationship Id="rId37" Type="http://schemas.openxmlformats.org/officeDocument/2006/relationships/font" Target="fonts/Karla-boldItalic.fntdata"/><Relationship Id="rId14" Type="http://schemas.openxmlformats.org/officeDocument/2006/relationships/slide" Target="slides/slide9.xml"/><Relationship Id="rId36" Type="http://schemas.openxmlformats.org/officeDocument/2006/relationships/font" Target="fonts/Karl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ce94c9d4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4ce94c9d4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ce94c9d4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ce94c9d4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CORS - Cross Origin Resource Sharing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0a1b196c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0a1b196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e94c9d4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e94c9d4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a1b196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0a1b196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a1b196c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a1b196c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a:t>
            </a:r>
            <a:endParaRPr/>
          </a:p>
          <a:p>
            <a:pPr indent="0" lvl="0" marL="0" rtl="0" algn="l">
              <a:spcBef>
                <a:spcPts val="0"/>
              </a:spcBef>
              <a:spcAft>
                <a:spcPts val="0"/>
              </a:spcAft>
              <a:buNone/>
            </a:pPr>
            <a:r>
              <a:rPr lang="en"/>
              <a:t>Adding a new client</a:t>
            </a:r>
            <a:br>
              <a:rPr lang="en"/>
            </a:br>
            <a:r>
              <a:rPr lang="en"/>
              <a:t>Editing a client</a:t>
            </a:r>
            <a:endParaRPr/>
          </a:p>
          <a:p>
            <a:pPr indent="0" lvl="0" marL="0" rtl="0" algn="l">
              <a:spcBef>
                <a:spcPts val="0"/>
              </a:spcBef>
              <a:spcAft>
                <a:spcPts val="0"/>
              </a:spcAft>
              <a:buNone/>
            </a:pPr>
            <a:r>
              <a:rPr lang="en"/>
              <a:t>Deleting a client</a:t>
            </a:r>
            <a:endParaRPr/>
          </a:p>
          <a:p>
            <a:pPr indent="0" lvl="0" marL="0" rtl="0" algn="l">
              <a:spcBef>
                <a:spcPts val="0"/>
              </a:spcBef>
              <a:spcAft>
                <a:spcPts val="0"/>
              </a:spcAft>
              <a:buNone/>
            </a:pPr>
            <a:r>
              <a:rPr lang="en"/>
              <a:t>Search function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ce94c9d4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ce94c9d4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ce94c9d4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ce94c9d4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ce94c9d4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ce94c9d4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ce94c9d4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ce94c9d4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a1b196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a1b196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0a1b196c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0a1b196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a1b196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a1b196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ce94c9d4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ce94c9d4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ce94c9d4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ce94c9d4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0a1b196c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0a1b196c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ce94c9d4b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4ce94c9d4b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ce94c9d4b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4ce94c9d4b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ce94c9d4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ce94c9d4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e94c9d4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e94c9d4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ce94c9d4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ce94c9d4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ce94c9d4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ce94c9d4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ce94c9d4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ce94c9d4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6666"/>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404550"/>
            <a:ext cx="3530700" cy="11820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666"/>
            </a:srgbClr>
          </a:solidFill>
          <a:ln>
            <a:noFill/>
          </a:ln>
        </p:spPr>
      </p:sp>
      <p:sp>
        <p:nvSpPr>
          <p:cNvPr id="62" name="Google Shape;62;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3" name="Google Shape;63;p11"/>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64" name="Google Shape;64;p1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65" name="Shape 65"/>
        <p:cNvGrpSpPr/>
        <p:nvPr/>
      </p:nvGrpSpPr>
      <p:grpSpPr>
        <a:xfrm>
          <a:off x="0" y="0"/>
          <a:ext cx="0" cy="0"/>
          <a:chOff x="0" y="0"/>
          <a:chExt cx="0" cy="0"/>
        </a:xfrm>
      </p:grpSpPr>
      <p:sp>
        <p:nvSpPr>
          <p:cNvPr id="66" name="Google Shape;66;p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 name="Shape 13"/>
        <p:cNvGrpSpPr/>
        <p:nvPr/>
      </p:nvGrpSpPr>
      <p:grpSpPr>
        <a:xfrm>
          <a:off x="0" y="0"/>
          <a:ext cx="0" cy="0"/>
          <a:chOff x="0" y="0"/>
          <a:chExt cx="0" cy="0"/>
        </a:xfrm>
      </p:grpSpPr>
      <p:sp>
        <p:nvSpPr>
          <p:cNvPr id="14" name="Google Shape;14;p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666"/>
            </a:srgbClr>
          </a:solidFill>
          <a:ln>
            <a:noFill/>
          </a:ln>
        </p:spPr>
      </p:sp>
      <p:sp>
        <p:nvSpPr>
          <p:cNvPr id="15" name="Google Shape;15;p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6" name="Google Shape;16;p3"/>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B7B7B7"/>
                </a:solidFill>
                <a:latin typeface="Montserrat"/>
                <a:ea typeface="Montserrat"/>
                <a:cs typeface="Montserrat"/>
                <a:sym typeface="Montserrat"/>
              </a:rPr>
              <a:t>“</a:t>
            </a:r>
            <a:endParaRPr b="0" i="0" sz="7200" u="none" cap="none" strike="noStrike">
              <a:solidFill>
                <a:srgbClr val="B7B7B7"/>
              </a:solidFill>
              <a:latin typeface="Montserrat"/>
              <a:ea typeface="Montserrat"/>
              <a:cs typeface="Montserrat"/>
              <a:sym typeface="Montserrat"/>
            </a:endParaRPr>
          </a:p>
        </p:txBody>
      </p:sp>
      <p:sp>
        <p:nvSpPr>
          <p:cNvPr id="17" name="Google Shape;17;p3"/>
          <p:cNvSpPr txBox="1"/>
          <p:nvPr>
            <p:ph idx="1" type="body"/>
          </p:nvPr>
        </p:nvSpPr>
        <p:spPr>
          <a:xfrm>
            <a:off x="838250" y="2419350"/>
            <a:ext cx="5324100" cy="22557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18" name="Google Shape;18;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9" name="Shape 19"/>
        <p:cNvGrpSpPr/>
        <p:nvPr/>
      </p:nvGrpSpPr>
      <p:grpSpPr>
        <a:xfrm>
          <a:off x="0" y="0"/>
          <a:ext cx="0" cy="0"/>
          <a:chOff x="0" y="0"/>
          <a:chExt cx="0" cy="0"/>
        </a:xfrm>
      </p:grpSpPr>
      <p:sp>
        <p:nvSpPr>
          <p:cNvPr id="20" name="Google Shape;20;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6666"/>
            </a:srgbClr>
          </a:solidFill>
          <a:ln>
            <a:noFill/>
          </a:ln>
        </p:spPr>
      </p:sp>
      <p:sp>
        <p:nvSpPr>
          <p:cNvPr id="21" name="Google Shape;21;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2" name="Google Shape;22;p4"/>
          <p:cNvSpPr txBox="1"/>
          <p:nvPr>
            <p:ph type="title"/>
          </p:nvPr>
        </p:nvSpPr>
        <p:spPr>
          <a:xfrm>
            <a:off x="838309" y="1807900"/>
            <a:ext cx="3148200" cy="48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3" name="Google Shape;23;p4"/>
          <p:cNvSpPr txBox="1"/>
          <p:nvPr>
            <p:ph idx="1" type="body"/>
          </p:nvPr>
        </p:nvSpPr>
        <p:spPr>
          <a:xfrm>
            <a:off x="838250" y="2419350"/>
            <a:ext cx="3148200" cy="22557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24" name="Google Shape;24;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666"/>
            </a:srgbClr>
          </a:solidFill>
          <a:ln>
            <a:noFill/>
          </a:ln>
        </p:spPr>
      </p:sp>
      <p:sp>
        <p:nvSpPr>
          <p:cNvPr id="27" name="Google Shape;27;p5"/>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8" name="Google Shape;28;p5"/>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9" name="Google Shape;29;p5"/>
          <p:cNvSpPr txBox="1"/>
          <p:nvPr>
            <p:ph idx="1" type="body"/>
          </p:nvPr>
        </p:nvSpPr>
        <p:spPr>
          <a:xfrm>
            <a:off x="841001" y="2492425"/>
            <a:ext cx="2671800" cy="24333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30" name="Google Shape;30;p5"/>
          <p:cNvSpPr txBox="1"/>
          <p:nvPr>
            <p:ph idx="2" type="body"/>
          </p:nvPr>
        </p:nvSpPr>
        <p:spPr>
          <a:xfrm>
            <a:off x="3673842" y="2492425"/>
            <a:ext cx="2671800" cy="24333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31" name="Google Shape;31;p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32" name="Shape 32"/>
        <p:cNvGrpSpPr/>
        <p:nvPr/>
      </p:nvGrpSpPr>
      <p:grpSpPr>
        <a:xfrm>
          <a:off x="0" y="0"/>
          <a:ext cx="0" cy="0"/>
          <a:chOff x="0" y="0"/>
          <a:chExt cx="0" cy="0"/>
        </a:xfrm>
      </p:grpSpPr>
      <p:sp>
        <p:nvSpPr>
          <p:cNvPr id="33" name="Google Shape;33;p6"/>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6666"/>
            </a:srgbClr>
          </a:solidFill>
          <a:ln>
            <a:noFill/>
          </a:ln>
        </p:spPr>
      </p:sp>
      <p:sp>
        <p:nvSpPr>
          <p:cNvPr id="34" name="Google Shape;34;p6"/>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35" name="Google Shape;35;p6"/>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6" name="Google Shape;36;p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7" name="Shape 37"/>
        <p:cNvGrpSpPr/>
        <p:nvPr/>
      </p:nvGrpSpPr>
      <p:grpSpPr>
        <a:xfrm>
          <a:off x="0" y="0"/>
          <a:ext cx="0" cy="0"/>
          <a:chOff x="0" y="0"/>
          <a:chExt cx="0" cy="0"/>
        </a:xfrm>
      </p:grpSpPr>
      <p:sp>
        <p:nvSpPr>
          <p:cNvPr id="38" name="Google Shape;38;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666"/>
            </a:srgbClr>
          </a:solidFill>
          <a:ln>
            <a:noFill/>
          </a:ln>
        </p:spPr>
      </p:sp>
      <p:sp>
        <p:nvSpPr>
          <p:cNvPr id="39" name="Google Shape;39;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0" name="Google Shape;40;p7"/>
          <p:cNvSpPr txBox="1"/>
          <p:nvPr>
            <p:ph type="title"/>
          </p:nvPr>
        </p:nvSpPr>
        <p:spPr>
          <a:xfrm>
            <a:off x="838350" y="1807900"/>
            <a:ext cx="5324100" cy="48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41" name="Google Shape;41;p7"/>
          <p:cNvSpPr txBox="1"/>
          <p:nvPr>
            <p:ph idx="1" type="body"/>
          </p:nvPr>
        </p:nvSpPr>
        <p:spPr>
          <a:xfrm>
            <a:off x="838250" y="2419350"/>
            <a:ext cx="5324100" cy="22557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42" name="Google Shape;42;p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3" name="Shape 43"/>
        <p:cNvGrpSpPr/>
        <p:nvPr/>
      </p:nvGrpSpPr>
      <p:grpSpPr>
        <a:xfrm>
          <a:off x="0" y="0"/>
          <a:ext cx="0" cy="0"/>
          <a:chOff x="0" y="0"/>
          <a:chExt cx="0" cy="0"/>
        </a:xfrm>
      </p:grpSpPr>
      <p:sp>
        <p:nvSpPr>
          <p:cNvPr id="44" name="Google Shape;44;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666"/>
            </a:srgbClr>
          </a:solidFill>
          <a:ln>
            <a:noFill/>
          </a:ln>
        </p:spPr>
      </p:sp>
      <p:sp>
        <p:nvSpPr>
          <p:cNvPr id="45" name="Google Shape;45;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6" name="Google Shape;46;p8"/>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47" name="Google Shape;47;p8"/>
          <p:cNvSpPr txBox="1"/>
          <p:nvPr>
            <p:ph idx="1" type="body"/>
          </p:nvPr>
        </p:nvSpPr>
        <p:spPr>
          <a:xfrm>
            <a:off x="841000" y="2515375"/>
            <a:ext cx="1988700" cy="241050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8" name="Google Shape;48;p8"/>
          <p:cNvSpPr txBox="1"/>
          <p:nvPr>
            <p:ph idx="2" type="body"/>
          </p:nvPr>
        </p:nvSpPr>
        <p:spPr>
          <a:xfrm>
            <a:off x="2931575" y="2515375"/>
            <a:ext cx="1988700" cy="241050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9" name="Google Shape;49;p8"/>
          <p:cNvSpPr txBox="1"/>
          <p:nvPr>
            <p:ph idx="3" type="body"/>
          </p:nvPr>
        </p:nvSpPr>
        <p:spPr>
          <a:xfrm>
            <a:off x="5022150" y="2515375"/>
            <a:ext cx="1988700" cy="241050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0" name="Google Shape;50;p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666"/>
            </a:srgbClr>
          </a:solidFill>
          <a:ln>
            <a:noFill/>
          </a:ln>
        </p:spPr>
      </p:sp>
      <p:sp>
        <p:nvSpPr>
          <p:cNvPr id="53" name="Google Shape;53;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4" name="Google Shape;54;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5" name="Shape 55"/>
        <p:cNvGrpSpPr/>
        <p:nvPr/>
      </p:nvGrpSpPr>
      <p:grpSpPr>
        <a:xfrm>
          <a:off x="0" y="0"/>
          <a:ext cx="0" cy="0"/>
          <a:chOff x="0" y="0"/>
          <a:chExt cx="0" cy="0"/>
        </a:xfrm>
      </p:grpSpPr>
      <p:sp>
        <p:nvSpPr>
          <p:cNvPr id="56" name="Google Shape;56;p10"/>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6666"/>
            </a:srgbClr>
          </a:solidFill>
          <a:ln>
            <a:noFill/>
          </a:ln>
        </p:spPr>
      </p:sp>
      <p:sp>
        <p:nvSpPr>
          <p:cNvPr id="57" name="Google Shape;57;p10"/>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58" name="Google Shape;58;p10"/>
          <p:cNvSpPr txBox="1"/>
          <p:nvPr>
            <p:ph type="ctrTitle"/>
          </p:nvPr>
        </p:nvSpPr>
        <p:spPr>
          <a:xfrm>
            <a:off x="648300" y="1583350"/>
            <a:ext cx="3522300" cy="2989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 name="Google Shape;59;p10"/>
          <p:cNvSpPr txBox="1"/>
          <p:nvPr>
            <p:ph idx="1" type="subTitle"/>
          </p:nvPr>
        </p:nvSpPr>
        <p:spPr>
          <a:xfrm>
            <a:off x="6724950" y="3494300"/>
            <a:ext cx="1906200" cy="10317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FFFFFF"/>
              </a:buClr>
              <a:buSzPts val="1800"/>
              <a:buNone/>
              <a:defRPr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1800"/>
              <a:buNone/>
              <a:defRPr sz="1800">
                <a:solidFill>
                  <a:srgbClr val="FFFFFF"/>
                </a:solidFill>
              </a:defRPr>
            </a:lvl4pPr>
            <a:lvl5pPr lvl="4" algn="r">
              <a:lnSpc>
                <a:spcPct val="100000"/>
              </a:lnSpc>
              <a:spcBef>
                <a:spcPts val="0"/>
              </a:spcBef>
              <a:spcAft>
                <a:spcPts val="0"/>
              </a:spcAft>
              <a:buClr>
                <a:srgbClr val="FFFFFF"/>
              </a:buClr>
              <a:buSzPts val="1800"/>
              <a:buNone/>
              <a:defRPr sz="1800">
                <a:solidFill>
                  <a:srgbClr val="FFFFFF"/>
                </a:solidFill>
              </a:defRPr>
            </a:lvl5pPr>
            <a:lvl6pPr lvl="5" algn="r">
              <a:lnSpc>
                <a:spcPct val="100000"/>
              </a:lnSpc>
              <a:spcBef>
                <a:spcPts val="0"/>
              </a:spcBef>
              <a:spcAft>
                <a:spcPts val="0"/>
              </a:spcAft>
              <a:buClr>
                <a:srgbClr val="FFFFFF"/>
              </a:buClr>
              <a:buSzPts val="1800"/>
              <a:buNone/>
              <a:defRPr sz="1800">
                <a:solidFill>
                  <a:srgbClr val="FFFFFF"/>
                </a:solidFill>
              </a:defRPr>
            </a:lvl6pPr>
            <a:lvl7pPr lvl="6" algn="r">
              <a:lnSpc>
                <a:spcPct val="100000"/>
              </a:lnSpc>
              <a:spcBef>
                <a:spcPts val="0"/>
              </a:spcBef>
              <a:spcAft>
                <a:spcPts val="0"/>
              </a:spcAft>
              <a:buClr>
                <a:srgbClr val="FFFFFF"/>
              </a:buClr>
              <a:buSzPts val="1800"/>
              <a:buNone/>
              <a:defRPr sz="1800">
                <a:solidFill>
                  <a:srgbClr val="FFFFFF"/>
                </a:solidFill>
              </a:defRPr>
            </a:lvl7pPr>
            <a:lvl8pPr lvl="7" algn="r">
              <a:lnSpc>
                <a:spcPct val="100000"/>
              </a:lnSpc>
              <a:spcBef>
                <a:spcPts val="0"/>
              </a:spcBef>
              <a:spcAft>
                <a:spcPts val="0"/>
              </a:spcAft>
              <a:buClr>
                <a:srgbClr val="FFFFFF"/>
              </a:buClr>
              <a:buSzPts val="1800"/>
              <a:buNone/>
              <a:defRPr sz="1800">
                <a:solidFill>
                  <a:srgbClr val="FFFFFF"/>
                </a:solidFill>
              </a:defRPr>
            </a:lvl8pPr>
            <a:lvl9pPr lvl="8" algn="r">
              <a:lnSpc>
                <a:spcPct val="100000"/>
              </a:lnSpc>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A3C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1pPr>
            <a:lvl2pPr lvl="1"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2pPr>
            <a:lvl3pPr lvl="2"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3pPr>
            <a:lvl4pPr lvl="3"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4pPr>
            <a:lvl5pPr lvl="4"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5pPr>
            <a:lvl6pPr lvl="5"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6pPr>
            <a:lvl7pPr lvl="6"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7pPr>
            <a:lvl8pPr lvl="7"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8pPr>
            <a:lvl9pPr lvl="8"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9pPr>
          </a:lstStyle>
          <a:p/>
        </p:txBody>
      </p:sp>
      <p:sp>
        <p:nvSpPr>
          <p:cNvPr id="7" name="Google Shape;7;p1"/>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1pPr>
            <a:lvl2pPr indent="-330200" lvl="1" marL="9144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2pPr>
            <a:lvl3pPr indent="-330200" lvl="2" marL="13716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3pPr>
            <a:lvl4pPr indent="-330200" lvl="3" marL="18288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4pPr>
            <a:lvl5pPr indent="-330200" lvl="4" marL="22860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5pPr>
            <a:lvl6pPr indent="-330200" lvl="5" marL="27432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6pPr>
            <a:lvl7pPr indent="-330200" lvl="6" marL="32004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7pPr>
            <a:lvl8pPr indent="-330200" lvl="7" marL="36576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8pPr>
            <a:lvl9pPr indent="-330200" lvl="8" marL="41148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3"/>
          <p:cNvSpPr txBox="1"/>
          <p:nvPr>
            <p:ph type="ctrTitle"/>
          </p:nvPr>
        </p:nvSpPr>
        <p:spPr>
          <a:xfrm>
            <a:off x="293017" y="2759060"/>
            <a:ext cx="5196900" cy="118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br>
              <a:rPr lang="en">
                <a:solidFill>
                  <a:srgbClr val="8BC34A"/>
                </a:solidFill>
              </a:rPr>
            </a:br>
            <a:r>
              <a:rPr lang="en"/>
              <a:t>PROJECT FENIKS</a:t>
            </a:r>
            <a:endParaRPr/>
          </a:p>
          <a:p>
            <a:pPr indent="0" lvl="0" marL="0" rtl="0" algn="l">
              <a:lnSpc>
                <a:spcPct val="100000"/>
              </a:lnSpc>
              <a:spcBef>
                <a:spcPts val="0"/>
              </a:spcBef>
              <a:spcAft>
                <a:spcPts val="0"/>
              </a:spcAft>
              <a:buSzPts val="3000"/>
              <a:buNone/>
            </a:pPr>
            <a:r>
              <a:rPr lang="en"/>
              <a:t>Part 2: Feniks Rising</a:t>
            </a:r>
            <a:endParaRPr/>
          </a:p>
        </p:txBody>
      </p:sp>
      <p:grpSp>
        <p:nvGrpSpPr>
          <p:cNvPr id="74" name="Google Shape;74;p13"/>
          <p:cNvGrpSpPr/>
          <p:nvPr/>
        </p:nvGrpSpPr>
        <p:grpSpPr>
          <a:xfrm>
            <a:off x="8226390" y="4210070"/>
            <a:ext cx="502625" cy="446586"/>
            <a:chOff x="5292575" y="3681900"/>
            <a:chExt cx="420150" cy="373275"/>
          </a:xfrm>
        </p:grpSpPr>
        <p:sp>
          <p:nvSpPr>
            <p:cNvPr id="75" name="Google Shape;75;p13"/>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13"/>
          <p:cNvSpPr txBox="1"/>
          <p:nvPr/>
        </p:nvSpPr>
        <p:spPr>
          <a:xfrm>
            <a:off x="8008029" y="4626994"/>
            <a:ext cx="1062900" cy="56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9BCF63"/>
              </a:buClr>
              <a:buSzPts val="2400"/>
              <a:buFont typeface="Pontano Sans"/>
              <a:buNone/>
            </a:pPr>
            <a:r>
              <a:rPr b="0" i="0" lang="en" sz="1400" u="none" cap="none" strike="noStrike">
                <a:solidFill>
                  <a:schemeClr val="lt1"/>
                </a:solidFill>
                <a:latin typeface="Pontano Sans"/>
                <a:ea typeface="Pontano Sans"/>
                <a:cs typeface="Pontano Sans"/>
                <a:sym typeface="Pontano Sans"/>
              </a:rPr>
              <a:t>2</a:t>
            </a:r>
            <a:r>
              <a:rPr lang="en">
                <a:solidFill>
                  <a:schemeClr val="lt1"/>
                </a:solidFill>
                <a:latin typeface="Pontano Sans"/>
                <a:ea typeface="Pontano Sans"/>
                <a:cs typeface="Pontano Sans"/>
                <a:sym typeface="Pontano Sans"/>
              </a:rPr>
              <a:t>8.02</a:t>
            </a:r>
            <a:r>
              <a:rPr b="0" i="0" lang="en" sz="1400" u="none" cap="none" strike="noStrike">
                <a:solidFill>
                  <a:schemeClr val="lt1"/>
                </a:solidFill>
                <a:latin typeface="Pontano Sans"/>
                <a:ea typeface="Pontano Sans"/>
                <a:cs typeface="Pontano Sans"/>
                <a:sym typeface="Pontano Sans"/>
              </a:rPr>
              <a:t>.2019</a:t>
            </a:r>
            <a:br>
              <a:rPr b="0" i="0" lang="en" sz="2400" u="none" cap="none" strike="noStrike">
                <a:solidFill>
                  <a:srgbClr val="484F56"/>
                </a:solidFill>
                <a:latin typeface="Pontano Sans"/>
                <a:ea typeface="Pontano Sans"/>
                <a:cs typeface="Pontano Sans"/>
                <a:sym typeface="Pontano Sans"/>
              </a:rPr>
            </a:br>
            <a:endParaRPr b="0" i="0" sz="2400" u="none" cap="none" strike="noStrike">
              <a:solidFill>
                <a:srgbClr val="FFFFFF"/>
              </a:solidFill>
              <a:latin typeface="Pontano Sans"/>
              <a:ea typeface="Pontano Sans"/>
              <a:cs typeface="Pontano Sans"/>
              <a:sym typeface="Pontano Sans"/>
            </a:endParaRPr>
          </a:p>
        </p:txBody>
      </p:sp>
      <p:sp>
        <p:nvSpPr>
          <p:cNvPr id="83" name="Google Shape;83;p13"/>
          <p:cNvSpPr/>
          <p:nvPr/>
        </p:nvSpPr>
        <p:spPr>
          <a:xfrm>
            <a:off x="8255514" y="4269080"/>
            <a:ext cx="444300" cy="260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 name="Google Shape;84;p13"/>
          <p:cNvSpPr txBox="1"/>
          <p:nvPr/>
        </p:nvSpPr>
        <p:spPr>
          <a:xfrm>
            <a:off x="8196399" y="4169629"/>
            <a:ext cx="742500" cy="3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9BCF63"/>
              </a:buClr>
              <a:buSzPts val="2400"/>
              <a:buFont typeface="Pontano Sans"/>
              <a:buNone/>
            </a:pPr>
            <a:r>
              <a:rPr b="0" i="0" lang="en" sz="800" u="none" cap="none" strike="noStrike">
                <a:solidFill>
                  <a:schemeClr val="accent3"/>
                </a:solidFill>
                <a:latin typeface="Pontano Sans"/>
                <a:ea typeface="Pontano Sans"/>
                <a:cs typeface="Pontano Sans"/>
                <a:sym typeface="Pontano Sans"/>
              </a:rPr>
              <a:t>Week 18</a:t>
            </a:r>
            <a:endParaRPr b="0" i="0" sz="1400" u="none" cap="none" strike="noStrike">
              <a:solidFill>
                <a:srgbClr val="000000"/>
              </a:solidFill>
              <a:latin typeface="Arial"/>
              <a:ea typeface="Arial"/>
              <a:cs typeface="Arial"/>
              <a:sym typeface="Arial"/>
            </a:endParaRPr>
          </a:p>
        </p:txBody>
      </p:sp>
      <p:pic>
        <p:nvPicPr>
          <p:cNvPr id="85" name="Google Shape;85;p13"/>
          <p:cNvPicPr preferRelativeResize="0"/>
          <p:nvPr/>
        </p:nvPicPr>
        <p:blipFill rotWithShape="1">
          <a:blip r:embed="rId3">
            <a:alphaModFix/>
          </a:blip>
          <a:srcRect b="0" l="0" r="0" t="0"/>
          <a:stretch/>
        </p:blipFill>
        <p:spPr>
          <a:xfrm>
            <a:off x="967150" y="352175"/>
            <a:ext cx="1924050" cy="1695450"/>
          </a:xfrm>
          <a:prstGeom prst="rect">
            <a:avLst/>
          </a:prstGeom>
          <a:noFill/>
          <a:ln>
            <a:noFill/>
          </a:ln>
        </p:spPr>
      </p:pic>
      <p:pic>
        <p:nvPicPr>
          <p:cNvPr id="86" name="Google Shape;86;p13"/>
          <p:cNvPicPr preferRelativeResize="0"/>
          <p:nvPr/>
        </p:nvPicPr>
        <p:blipFill rotWithShape="1">
          <a:blip r:embed="rId4">
            <a:alphaModFix/>
          </a:blip>
          <a:srcRect b="0" l="0" r="0" t="0"/>
          <a:stretch/>
        </p:blipFill>
        <p:spPr>
          <a:xfrm>
            <a:off x="4608525" y="138700"/>
            <a:ext cx="4341925" cy="212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nvSpPr>
        <p:spPr>
          <a:xfrm>
            <a:off x="532650" y="416150"/>
            <a:ext cx="6575100" cy="43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The AWS API Gateway</a:t>
            </a:r>
            <a:endParaRPr b="1" sz="2400">
              <a:solidFill>
                <a:srgbClr val="999999"/>
              </a:solidFill>
              <a:latin typeface="Karla"/>
              <a:ea typeface="Karla"/>
              <a:cs typeface="Karla"/>
              <a:sym typeface="Karla"/>
            </a:endParaRPr>
          </a:p>
          <a:p>
            <a:pPr indent="0" lvl="0" marL="0" rtl="0" algn="l">
              <a:spcBef>
                <a:spcPts val="0"/>
              </a:spcBef>
              <a:spcAft>
                <a:spcPts val="0"/>
              </a:spcAft>
              <a:buNone/>
            </a:pPr>
            <a:r>
              <a:t/>
            </a:r>
            <a:endParaRPr b="1" sz="2400">
              <a:solidFill>
                <a:srgbClr val="999999"/>
              </a:solidFill>
              <a:latin typeface="Karla"/>
              <a:ea typeface="Karla"/>
              <a:cs typeface="Karla"/>
              <a:sym typeface="Karla"/>
            </a:endParaRPr>
          </a:p>
          <a:p>
            <a:pPr indent="0" lvl="0" marL="0" rtl="0" algn="l">
              <a:spcBef>
                <a:spcPts val="0"/>
              </a:spcBef>
              <a:spcAft>
                <a:spcPts val="0"/>
              </a:spcAft>
              <a:buNone/>
            </a:pPr>
            <a:r>
              <a:rPr lang="en" sz="1800">
                <a:solidFill>
                  <a:srgbClr val="999999"/>
                </a:solidFill>
                <a:latin typeface="Karla"/>
                <a:ea typeface="Karla"/>
                <a:cs typeface="Karla"/>
                <a:sym typeface="Karla"/>
              </a:rPr>
              <a:t>We had to create an API using the AWS API Gateway. Within this we had to create a method for each lambda. Once this was done we had to enable CORS on the API and then deploy it.</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0" lvl="0" marL="0" rtl="0" algn="l">
              <a:spcBef>
                <a:spcPts val="0"/>
              </a:spcBef>
              <a:spcAft>
                <a:spcPts val="0"/>
              </a:spcAft>
              <a:buNone/>
            </a:pPr>
            <a:r>
              <a:rPr lang="en" sz="1800">
                <a:solidFill>
                  <a:srgbClr val="999999"/>
                </a:solidFill>
                <a:latin typeface="Karla"/>
                <a:ea typeface="Karla"/>
                <a:cs typeface="Karla"/>
                <a:sym typeface="Karla"/>
              </a:rPr>
              <a:t>Once the API has been deployed, we could then go back and run tests on the lambda and on the API  (all within AWS).</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0" lvl="0" marL="0" rtl="0" algn="l">
              <a:spcBef>
                <a:spcPts val="0"/>
              </a:spcBef>
              <a:spcAft>
                <a:spcPts val="0"/>
              </a:spcAft>
              <a:buNone/>
            </a:pPr>
            <a:r>
              <a:rPr lang="en" sz="1800">
                <a:solidFill>
                  <a:srgbClr val="999999"/>
                </a:solidFill>
                <a:latin typeface="Karla"/>
                <a:ea typeface="Karla"/>
                <a:cs typeface="Karla"/>
                <a:sym typeface="Karla"/>
              </a:rPr>
              <a:t>Once the tests have passed, we could then hook up the front end!</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3"/>
          <p:cNvPicPr preferRelativeResize="0"/>
          <p:nvPr/>
        </p:nvPicPr>
        <p:blipFill rotWithShape="1">
          <a:blip r:embed="rId3">
            <a:alphaModFix/>
          </a:blip>
          <a:srcRect b="0" l="0" r="0" t="0"/>
          <a:stretch/>
        </p:blipFill>
        <p:spPr>
          <a:xfrm>
            <a:off x="630875" y="518325"/>
            <a:ext cx="7338651" cy="376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nvSpPr>
        <p:spPr>
          <a:xfrm>
            <a:off x="417500" y="274300"/>
            <a:ext cx="6329100" cy="8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Example of an API Gateway</a:t>
            </a:r>
            <a:endParaRPr>
              <a:latin typeface="Karla"/>
              <a:ea typeface="Karla"/>
              <a:cs typeface="Karla"/>
              <a:sym typeface="Karla"/>
            </a:endParaRPr>
          </a:p>
        </p:txBody>
      </p:sp>
      <p:pic>
        <p:nvPicPr>
          <p:cNvPr id="150" name="Google Shape;150;p24"/>
          <p:cNvPicPr preferRelativeResize="0"/>
          <p:nvPr/>
        </p:nvPicPr>
        <p:blipFill>
          <a:blip r:embed="rId3">
            <a:alphaModFix/>
          </a:blip>
          <a:stretch>
            <a:fillRect/>
          </a:stretch>
        </p:blipFill>
        <p:spPr>
          <a:xfrm>
            <a:off x="417500" y="942275"/>
            <a:ext cx="6818248" cy="351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nvSpPr>
        <p:spPr>
          <a:xfrm>
            <a:off x="701175" y="365425"/>
            <a:ext cx="56928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Examples of UX Changes</a:t>
            </a:r>
            <a:endParaRPr>
              <a:latin typeface="Karla"/>
              <a:ea typeface="Karla"/>
              <a:cs typeface="Karla"/>
              <a:sym typeface="Karla"/>
            </a:endParaRPr>
          </a:p>
        </p:txBody>
      </p:sp>
      <p:sp>
        <p:nvSpPr>
          <p:cNvPr id="156" name="Google Shape;156;p25"/>
          <p:cNvSpPr txBox="1"/>
          <p:nvPr/>
        </p:nvSpPr>
        <p:spPr>
          <a:xfrm>
            <a:off x="701175" y="994775"/>
            <a:ext cx="59973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9999"/>
                </a:solidFill>
                <a:latin typeface="Karla"/>
                <a:ea typeface="Karla"/>
                <a:cs typeface="Karla"/>
                <a:sym typeface="Karla"/>
              </a:rPr>
              <a:t>We changed the names of the buttons to make them more meaningful for end users:</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p:txBody>
      </p:sp>
      <p:pic>
        <p:nvPicPr>
          <p:cNvPr id="157" name="Google Shape;157;p25"/>
          <p:cNvPicPr preferRelativeResize="0"/>
          <p:nvPr/>
        </p:nvPicPr>
        <p:blipFill>
          <a:blip r:embed="rId3">
            <a:alphaModFix/>
          </a:blip>
          <a:stretch>
            <a:fillRect/>
          </a:stretch>
        </p:blipFill>
        <p:spPr>
          <a:xfrm>
            <a:off x="851675" y="1850349"/>
            <a:ext cx="2204901" cy="1178475"/>
          </a:xfrm>
          <a:prstGeom prst="rect">
            <a:avLst/>
          </a:prstGeom>
          <a:noFill/>
          <a:ln>
            <a:noFill/>
          </a:ln>
        </p:spPr>
      </p:pic>
      <p:pic>
        <p:nvPicPr>
          <p:cNvPr id="158" name="Google Shape;158;p25"/>
          <p:cNvPicPr preferRelativeResize="0"/>
          <p:nvPr/>
        </p:nvPicPr>
        <p:blipFill>
          <a:blip r:embed="rId4">
            <a:alphaModFix/>
          </a:blip>
          <a:stretch>
            <a:fillRect/>
          </a:stretch>
        </p:blipFill>
        <p:spPr>
          <a:xfrm>
            <a:off x="3855562" y="1850350"/>
            <a:ext cx="2206413" cy="1178475"/>
          </a:xfrm>
          <a:prstGeom prst="rect">
            <a:avLst/>
          </a:prstGeom>
          <a:noFill/>
          <a:ln>
            <a:noFill/>
          </a:ln>
        </p:spPr>
      </p:pic>
      <p:sp>
        <p:nvSpPr>
          <p:cNvPr id="159" name="Google Shape;159;p25"/>
          <p:cNvSpPr txBox="1"/>
          <p:nvPr/>
        </p:nvSpPr>
        <p:spPr>
          <a:xfrm>
            <a:off x="3306525" y="2164038"/>
            <a:ext cx="482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Karla"/>
                <a:ea typeface="Karla"/>
                <a:cs typeface="Karla"/>
                <a:sym typeface="Karla"/>
              </a:rPr>
              <a:t>-&gt;</a:t>
            </a:r>
            <a:endParaRPr b="1" sz="2400">
              <a:latin typeface="Karla"/>
              <a:ea typeface="Karla"/>
              <a:cs typeface="Karla"/>
              <a:sym typeface="Karla"/>
            </a:endParaRPr>
          </a:p>
        </p:txBody>
      </p:sp>
      <p:pic>
        <p:nvPicPr>
          <p:cNvPr id="160" name="Google Shape;160;p25"/>
          <p:cNvPicPr preferRelativeResize="0"/>
          <p:nvPr/>
        </p:nvPicPr>
        <p:blipFill>
          <a:blip r:embed="rId5">
            <a:alphaModFix/>
          </a:blip>
          <a:stretch>
            <a:fillRect/>
          </a:stretch>
        </p:blipFill>
        <p:spPr>
          <a:xfrm>
            <a:off x="820045" y="3797950"/>
            <a:ext cx="3233404" cy="961475"/>
          </a:xfrm>
          <a:prstGeom prst="rect">
            <a:avLst/>
          </a:prstGeom>
          <a:noFill/>
          <a:ln>
            <a:noFill/>
          </a:ln>
        </p:spPr>
      </p:pic>
      <p:sp>
        <p:nvSpPr>
          <p:cNvPr id="161" name="Google Shape;161;p25"/>
          <p:cNvSpPr txBox="1"/>
          <p:nvPr/>
        </p:nvSpPr>
        <p:spPr>
          <a:xfrm>
            <a:off x="701175" y="3213050"/>
            <a:ext cx="63630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9999"/>
                </a:solidFill>
                <a:latin typeface="Karla"/>
                <a:ea typeface="Karla"/>
                <a:cs typeface="Karla"/>
                <a:sym typeface="Karla"/>
              </a:rPr>
              <a:t>We added a warning message if deleting a client:</a:t>
            </a:r>
            <a:endParaRPr>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nvSpPr>
        <p:spPr>
          <a:xfrm>
            <a:off x="516025" y="1864300"/>
            <a:ext cx="6675000" cy="10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999999"/>
                </a:solidFill>
                <a:latin typeface="Karla"/>
                <a:ea typeface="Karla"/>
                <a:cs typeface="Karla"/>
                <a:sym typeface="Karla"/>
              </a:rPr>
              <a:t>Demonstration!</a:t>
            </a:r>
            <a:endParaRPr b="1" sz="4800">
              <a:solidFill>
                <a:srgbClr val="999999"/>
              </a:solidFill>
              <a:latin typeface="Karla"/>
              <a:ea typeface="Karla"/>
              <a:cs typeface="Karla"/>
              <a:sym typeface="Karl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nvSpPr>
        <p:spPr>
          <a:xfrm>
            <a:off x="400800" y="257600"/>
            <a:ext cx="6429300" cy="433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999999"/>
                </a:solidFill>
                <a:latin typeface="Karla"/>
                <a:ea typeface="Karla"/>
                <a:cs typeface="Karla"/>
                <a:sym typeface="Karla"/>
              </a:rPr>
              <a:t>Challenges!</a:t>
            </a:r>
            <a:endParaRPr b="1" sz="4800">
              <a:solidFill>
                <a:srgbClr val="999999"/>
              </a:solidFill>
              <a:latin typeface="Karla"/>
              <a:ea typeface="Karla"/>
              <a:cs typeface="Karla"/>
              <a:sym typeface="Karla"/>
            </a:endParaRPr>
          </a:p>
          <a:p>
            <a:pPr indent="0" lvl="0" marL="0" rtl="0" algn="l">
              <a:spcBef>
                <a:spcPts val="0"/>
              </a:spcBef>
              <a:spcAft>
                <a:spcPts val="0"/>
              </a:spcAft>
              <a:buNone/>
            </a:pPr>
            <a:r>
              <a:t/>
            </a:r>
            <a:endParaRPr b="1" sz="2400">
              <a:solidFill>
                <a:srgbClr val="999999"/>
              </a:solidFill>
              <a:latin typeface="Karla"/>
              <a:ea typeface="Karla"/>
              <a:cs typeface="Karla"/>
              <a:sym typeface="Karla"/>
            </a:endParaRPr>
          </a:p>
          <a:p>
            <a:pPr indent="0" lvl="0" marL="457200" rtl="0" algn="l">
              <a:spcBef>
                <a:spcPts val="0"/>
              </a:spcBef>
              <a:spcAft>
                <a:spcPts val="0"/>
              </a:spcAft>
              <a:buNone/>
            </a:pPr>
            <a:r>
              <a:t/>
            </a:r>
            <a:endParaRPr b="1" sz="2400">
              <a:solidFill>
                <a:srgbClr val="999999"/>
              </a:solidFill>
              <a:latin typeface="Karla"/>
              <a:ea typeface="Karla"/>
              <a:cs typeface="Karla"/>
              <a:sym typeface="Karl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nvSpPr>
        <p:spPr>
          <a:xfrm>
            <a:off x="400800" y="457200"/>
            <a:ext cx="6429300" cy="321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REGION!</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p:txBody>
      </p:sp>
      <p:pic>
        <p:nvPicPr>
          <p:cNvPr id="177" name="Google Shape;177;p28"/>
          <p:cNvPicPr preferRelativeResize="0"/>
          <p:nvPr/>
        </p:nvPicPr>
        <p:blipFill>
          <a:blip r:embed="rId3">
            <a:alphaModFix/>
          </a:blip>
          <a:stretch>
            <a:fillRect/>
          </a:stretch>
        </p:blipFill>
        <p:spPr>
          <a:xfrm>
            <a:off x="111900" y="2408913"/>
            <a:ext cx="8839202" cy="3926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nvSpPr>
        <p:spPr>
          <a:xfrm>
            <a:off x="325050" y="257600"/>
            <a:ext cx="4246800" cy="41865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0" lvl="0" marL="457200" rtl="0" algn="l">
              <a:spcBef>
                <a:spcPts val="0"/>
              </a:spcBef>
              <a:spcAft>
                <a:spcPts val="0"/>
              </a:spcAft>
              <a:buNone/>
            </a:pPr>
            <a:r>
              <a:rPr b="1" lang="en" sz="2400">
                <a:solidFill>
                  <a:srgbClr val="999999"/>
                </a:solidFill>
                <a:latin typeface="Karla"/>
                <a:ea typeface="Karla"/>
                <a:cs typeface="Karla"/>
                <a:sym typeface="Karla"/>
              </a:rPr>
              <a:t>API Gateway Resource</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0" lvl="0" marL="457200" rtl="0" algn="l">
              <a:spcBef>
                <a:spcPts val="0"/>
              </a:spcBef>
              <a:spcAft>
                <a:spcPts val="0"/>
              </a:spcAft>
              <a:buNone/>
            </a:pPr>
            <a:r>
              <a:rPr lang="en" sz="1800">
                <a:solidFill>
                  <a:srgbClr val="999999"/>
                </a:solidFill>
                <a:latin typeface="Karla"/>
                <a:ea typeface="Karla"/>
                <a:cs typeface="Karla"/>
                <a:sym typeface="Karla"/>
              </a:rPr>
              <a:t>In the API Gateway, we had to remember to create our methods on the correct resource. </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0" lvl="0" marL="457200" rtl="0" algn="l">
              <a:spcBef>
                <a:spcPts val="0"/>
              </a:spcBef>
              <a:spcAft>
                <a:spcPts val="0"/>
              </a:spcAft>
              <a:buNone/>
            </a:pPr>
            <a:r>
              <a:rPr lang="en" sz="1800">
                <a:solidFill>
                  <a:srgbClr val="999999"/>
                </a:solidFill>
                <a:latin typeface="Karla"/>
                <a:ea typeface="Karla"/>
                <a:cs typeface="Karla"/>
                <a:sym typeface="Karla"/>
              </a:rPr>
              <a:t> </a:t>
            </a:r>
            <a:endParaRPr>
              <a:latin typeface="Karla"/>
              <a:ea typeface="Karla"/>
              <a:cs typeface="Karla"/>
              <a:sym typeface="Karla"/>
            </a:endParaRPr>
          </a:p>
        </p:txBody>
      </p:sp>
      <p:pic>
        <p:nvPicPr>
          <p:cNvPr id="183" name="Google Shape;183;p29"/>
          <p:cNvPicPr preferRelativeResize="0"/>
          <p:nvPr/>
        </p:nvPicPr>
        <p:blipFill>
          <a:blip r:embed="rId3">
            <a:alphaModFix/>
          </a:blip>
          <a:stretch>
            <a:fillRect/>
          </a:stretch>
        </p:blipFill>
        <p:spPr>
          <a:xfrm>
            <a:off x="4474175" y="612134"/>
            <a:ext cx="2356775" cy="32345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nvSpPr>
        <p:spPr>
          <a:xfrm>
            <a:off x="400800" y="257600"/>
            <a:ext cx="6429300" cy="4335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0" lvl="0" marL="457200" rtl="0" algn="l">
              <a:spcBef>
                <a:spcPts val="0"/>
              </a:spcBef>
              <a:spcAft>
                <a:spcPts val="0"/>
              </a:spcAft>
              <a:buNone/>
            </a:pPr>
            <a:r>
              <a:rPr b="1" lang="en" sz="2400">
                <a:solidFill>
                  <a:srgbClr val="999999"/>
                </a:solidFill>
                <a:latin typeface="Karla"/>
                <a:ea typeface="Karla"/>
                <a:cs typeface="Karla"/>
                <a:sym typeface="Karla"/>
              </a:rPr>
              <a:t>Delete Button problem</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p:txBody>
      </p:sp>
      <p:pic>
        <p:nvPicPr>
          <p:cNvPr id="189" name="Google Shape;189;p30"/>
          <p:cNvPicPr preferRelativeResize="0"/>
          <p:nvPr/>
        </p:nvPicPr>
        <p:blipFill>
          <a:blip r:embed="rId3">
            <a:alphaModFix/>
          </a:blip>
          <a:stretch>
            <a:fillRect/>
          </a:stretch>
        </p:blipFill>
        <p:spPr>
          <a:xfrm>
            <a:off x="640275" y="1684425"/>
            <a:ext cx="6038101" cy="2143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nvSpPr>
        <p:spPr>
          <a:xfrm>
            <a:off x="466075" y="299625"/>
            <a:ext cx="6175500" cy="18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What are we proud of? Refactoring!</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rPr lang="en" sz="1800">
                <a:solidFill>
                  <a:srgbClr val="999999"/>
                </a:solidFill>
                <a:latin typeface="Karla"/>
                <a:ea typeface="Karla"/>
                <a:cs typeface="Karla"/>
                <a:sym typeface="Karla"/>
              </a:rPr>
              <a:t>We reduced the createOneClient lambda that we inherited from 54 lines to 18!</a:t>
            </a:r>
            <a:endParaRPr>
              <a:latin typeface="Karla"/>
              <a:ea typeface="Karla"/>
              <a:cs typeface="Karla"/>
              <a:sym typeface="Karla"/>
            </a:endParaRPr>
          </a:p>
        </p:txBody>
      </p:sp>
      <p:pic>
        <p:nvPicPr>
          <p:cNvPr id="195" name="Google Shape;195;p31"/>
          <p:cNvPicPr preferRelativeResize="0"/>
          <p:nvPr/>
        </p:nvPicPr>
        <p:blipFill>
          <a:blip r:embed="rId3">
            <a:alphaModFix/>
          </a:blip>
          <a:stretch>
            <a:fillRect/>
          </a:stretch>
        </p:blipFill>
        <p:spPr>
          <a:xfrm>
            <a:off x="1118900" y="1655100"/>
            <a:ext cx="5155000" cy="282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nvSpPr>
        <p:spPr>
          <a:xfrm>
            <a:off x="565950" y="499375"/>
            <a:ext cx="6575100" cy="406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Karla"/>
                <a:ea typeface="Karla"/>
                <a:cs typeface="Karla"/>
                <a:sym typeface="Karla"/>
              </a:rPr>
              <a:t>Feniks was set up in 2007 as a charity supporting integration and aiming at improving the wellbeing of the Central Eastern European Community in Edinburgh.</a:t>
            </a:r>
            <a:endParaRPr sz="2400">
              <a:solidFill>
                <a:srgbClr val="999999"/>
              </a:solidFill>
              <a:latin typeface="Karla"/>
              <a:ea typeface="Karla"/>
              <a:cs typeface="Karla"/>
              <a:sym typeface="Karla"/>
            </a:endParaRPr>
          </a:p>
          <a:p>
            <a:pPr indent="0" lvl="0" marL="0" rtl="0" algn="l">
              <a:spcBef>
                <a:spcPts val="0"/>
              </a:spcBef>
              <a:spcAft>
                <a:spcPts val="0"/>
              </a:spcAft>
              <a:buNone/>
            </a:pPr>
            <a:r>
              <a:t/>
            </a:r>
            <a:endParaRPr sz="1600">
              <a:solidFill>
                <a:srgbClr val="999999"/>
              </a:solidFill>
              <a:latin typeface="Karla"/>
              <a:ea typeface="Karla"/>
              <a:cs typeface="Karla"/>
              <a:sym typeface="Karla"/>
            </a:endParaRPr>
          </a:p>
          <a:p>
            <a:pPr indent="0" lvl="0" marL="0" rtl="0" algn="l">
              <a:spcBef>
                <a:spcPts val="0"/>
              </a:spcBef>
              <a:spcAft>
                <a:spcPts val="0"/>
              </a:spcAft>
              <a:buNone/>
            </a:pPr>
            <a:r>
              <a:rPr lang="en" sz="1600">
                <a:solidFill>
                  <a:srgbClr val="999999"/>
                </a:solidFill>
                <a:latin typeface="Karla"/>
                <a:ea typeface="Karla"/>
                <a:cs typeface="Karla"/>
                <a:sym typeface="Karla"/>
              </a:rPr>
              <a:t>They are looking to improve the efficiency of record keeping,  resource allocation and data analysis.</a:t>
            </a:r>
            <a:endParaRPr sz="1600">
              <a:solidFill>
                <a:srgbClr val="999999"/>
              </a:solidFill>
              <a:latin typeface="Karla"/>
              <a:ea typeface="Karla"/>
              <a:cs typeface="Karla"/>
              <a:sym typeface="Karla"/>
            </a:endParaRPr>
          </a:p>
          <a:p>
            <a:pPr indent="0" lvl="0" marL="0" rtl="0" algn="l">
              <a:spcBef>
                <a:spcPts val="0"/>
              </a:spcBef>
              <a:spcAft>
                <a:spcPts val="0"/>
              </a:spcAft>
              <a:buNone/>
            </a:pPr>
            <a:r>
              <a:t/>
            </a:r>
            <a:endParaRPr sz="1600">
              <a:solidFill>
                <a:srgbClr val="999999"/>
              </a:solidFill>
              <a:latin typeface="Karla"/>
              <a:ea typeface="Karla"/>
              <a:cs typeface="Karla"/>
              <a:sym typeface="Karla"/>
            </a:endParaRPr>
          </a:p>
          <a:p>
            <a:pPr indent="0" lvl="0" marL="0" rtl="0" algn="l">
              <a:spcBef>
                <a:spcPts val="0"/>
              </a:spcBef>
              <a:spcAft>
                <a:spcPts val="0"/>
              </a:spcAft>
              <a:buNone/>
            </a:pPr>
            <a:r>
              <a:rPr lang="en" sz="1600">
                <a:solidFill>
                  <a:srgbClr val="999999"/>
                </a:solidFill>
                <a:latin typeface="Karla"/>
                <a:ea typeface="Karla"/>
                <a:cs typeface="Karla"/>
                <a:sym typeface="Karla"/>
              </a:rPr>
              <a:t>The previous cohort started this project, creating online forms from the paper versions currently in use. They learned how to use AWS and wrote documentation for the next groups to follow. </a:t>
            </a:r>
            <a:endParaRPr sz="1600">
              <a:solidFill>
                <a:srgbClr val="999999"/>
              </a:solidFill>
              <a:latin typeface="Karla"/>
              <a:ea typeface="Karla"/>
              <a:cs typeface="Karla"/>
              <a:sym typeface="Kar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nvSpPr>
        <p:spPr>
          <a:xfrm>
            <a:off x="434200" y="474700"/>
            <a:ext cx="6596100" cy="24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What are we proud of? Search!</a:t>
            </a:r>
            <a:endParaRPr>
              <a:solidFill>
                <a:schemeClr val="dk1"/>
              </a:solidFill>
              <a:latin typeface="Karla"/>
              <a:ea typeface="Karla"/>
              <a:cs typeface="Karla"/>
              <a:sym typeface="Karla"/>
            </a:endParaRPr>
          </a:p>
          <a:p>
            <a:pPr indent="0" lvl="0" marL="0" rtl="0" algn="l">
              <a:spcBef>
                <a:spcPts val="0"/>
              </a:spcBef>
              <a:spcAft>
                <a:spcPts val="0"/>
              </a:spcAft>
              <a:buNone/>
            </a:pPr>
            <a:r>
              <a:t/>
            </a:r>
            <a:endParaRPr>
              <a:solidFill>
                <a:schemeClr val="dk1"/>
              </a:solidFill>
              <a:latin typeface="Karla"/>
              <a:ea typeface="Karla"/>
              <a:cs typeface="Karla"/>
              <a:sym typeface="Karla"/>
            </a:endParaRPr>
          </a:p>
          <a:p>
            <a:pPr indent="0" lvl="0" marL="0" rtl="0" algn="l">
              <a:spcBef>
                <a:spcPts val="0"/>
              </a:spcBef>
              <a:spcAft>
                <a:spcPts val="0"/>
              </a:spcAft>
              <a:buNone/>
            </a:pPr>
            <a:r>
              <a:rPr lang="en" sz="1800">
                <a:solidFill>
                  <a:srgbClr val="999999"/>
                </a:solidFill>
                <a:latin typeface="Karla"/>
                <a:ea typeface="Karla"/>
                <a:cs typeface="Karla"/>
                <a:sym typeface="Karla"/>
              </a:rPr>
              <a:t>We decided to have a crack at making a search function, but we’d been warned that this may be more complicated than we expected, so we were not really confident that we’d be able to do it in time. We knocked it out in a few hours!</a:t>
            </a:r>
            <a:endParaRPr/>
          </a:p>
        </p:txBody>
      </p:sp>
      <p:pic>
        <p:nvPicPr>
          <p:cNvPr id="201" name="Google Shape;201;p32"/>
          <p:cNvPicPr preferRelativeResize="0"/>
          <p:nvPr/>
        </p:nvPicPr>
        <p:blipFill>
          <a:blip r:embed="rId3">
            <a:alphaModFix/>
          </a:blip>
          <a:stretch>
            <a:fillRect/>
          </a:stretch>
        </p:blipFill>
        <p:spPr>
          <a:xfrm>
            <a:off x="1243219" y="2388650"/>
            <a:ext cx="4701732" cy="214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nvSpPr>
        <p:spPr>
          <a:xfrm>
            <a:off x="584500" y="524775"/>
            <a:ext cx="6390000" cy="4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What did we learn?</a:t>
            </a:r>
            <a:endParaRPr b="1" sz="2400">
              <a:solidFill>
                <a:srgbClr val="999999"/>
              </a:solidFill>
              <a:latin typeface="Karla"/>
              <a:ea typeface="Karla"/>
              <a:cs typeface="Karla"/>
              <a:sym typeface="Karla"/>
            </a:endParaRPr>
          </a:p>
          <a:p>
            <a:pPr indent="0" lvl="0" marL="0" rtl="0" algn="l">
              <a:spcBef>
                <a:spcPts val="0"/>
              </a:spcBef>
              <a:spcAft>
                <a:spcPts val="0"/>
              </a:spcAft>
              <a:buNone/>
            </a:pPr>
            <a:r>
              <a:t/>
            </a:r>
            <a:endParaRPr b="1" sz="2400">
              <a:solidFill>
                <a:srgbClr val="999999"/>
              </a:solidFill>
              <a:latin typeface="Karla"/>
              <a:ea typeface="Karla"/>
              <a:cs typeface="Karla"/>
              <a:sym typeface="Karla"/>
            </a:endParaRPr>
          </a:p>
          <a:p>
            <a:pPr indent="-342900" lvl="0" marL="457200" rtl="0" algn="l">
              <a:spcBef>
                <a:spcPts val="0"/>
              </a:spcBef>
              <a:spcAft>
                <a:spcPts val="0"/>
              </a:spcAft>
              <a:buClr>
                <a:srgbClr val="999999"/>
              </a:buClr>
              <a:buSzPts val="1800"/>
              <a:buFont typeface="Karla"/>
              <a:buChar char="●"/>
            </a:pPr>
            <a:r>
              <a:rPr lang="en" sz="1800">
                <a:solidFill>
                  <a:srgbClr val="999999"/>
                </a:solidFill>
                <a:latin typeface="Karla"/>
                <a:ea typeface="Karla"/>
                <a:cs typeface="Karla"/>
                <a:sym typeface="Karla"/>
              </a:rPr>
              <a:t>AWS is huge and intimidating, but we learned not to be (too) afraid, and there’s a lot of documentation available</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342900" lvl="0" marL="457200" rtl="0" algn="l">
              <a:spcBef>
                <a:spcPts val="0"/>
              </a:spcBef>
              <a:spcAft>
                <a:spcPts val="0"/>
              </a:spcAft>
              <a:buClr>
                <a:srgbClr val="999999"/>
              </a:buClr>
              <a:buSzPts val="1800"/>
              <a:buFont typeface="Karla"/>
              <a:buChar char="●"/>
            </a:pPr>
            <a:r>
              <a:rPr lang="en" sz="1800">
                <a:solidFill>
                  <a:srgbClr val="999999"/>
                </a:solidFill>
                <a:latin typeface="Karla"/>
                <a:ea typeface="Karla"/>
                <a:cs typeface="Karla"/>
                <a:sym typeface="Karla"/>
              </a:rPr>
              <a:t>Lambdas are not as confusing as they sound</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342900" lvl="0" marL="457200" rtl="0" algn="l">
              <a:spcBef>
                <a:spcPts val="0"/>
              </a:spcBef>
              <a:spcAft>
                <a:spcPts val="0"/>
              </a:spcAft>
              <a:buClr>
                <a:srgbClr val="999999"/>
              </a:buClr>
              <a:buSzPts val="1800"/>
              <a:buFont typeface="Karla"/>
              <a:buChar char="●"/>
            </a:pPr>
            <a:r>
              <a:rPr lang="en" sz="1800">
                <a:solidFill>
                  <a:srgbClr val="999999"/>
                </a:solidFill>
                <a:latin typeface="Karla"/>
                <a:ea typeface="Karla"/>
                <a:cs typeface="Karla"/>
                <a:sym typeface="Karla"/>
              </a:rPr>
              <a:t>Delete buttons don’t go in forms</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342900" lvl="0" marL="457200" rtl="0" algn="l">
              <a:spcBef>
                <a:spcPts val="0"/>
              </a:spcBef>
              <a:spcAft>
                <a:spcPts val="0"/>
              </a:spcAft>
              <a:buClr>
                <a:srgbClr val="999999"/>
              </a:buClr>
              <a:buSzPts val="1800"/>
              <a:buFont typeface="Karla"/>
              <a:buChar char="●"/>
            </a:pPr>
            <a:r>
              <a:rPr lang="en" sz="1800">
                <a:solidFill>
                  <a:srgbClr val="999999"/>
                </a:solidFill>
                <a:latin typeface="Karla"/>
                <a:ea typeface="Karla"/>
                <a:cs typeface="Karla"/>
                <a:sym typeface="Karla"/>
              </a:rPr>
              <a:t>How to be adaptable: team members were constantly applying for jobs, interviewing, and preparing for interviews, so we had to work around this.</a:t>
            </a:r>
            <a:endParaRPr sz="1800">
              <a:solidFill>
                <a:srgbClr val="999999"/>
              </a:solidFill>
              <a:latin typeface="Karla"/>
              <a:ea typeface="Karla"/>
              <a:cs typeface="Karla"/>
              <a:sym typeface="Karl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nvSpPr>
        <p:spPr>
          <a:xfrm>
            <a:off x="532650" y="532650"/>
            <a:ext cx="6508500" cy="40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What would we do if we had more time (or, what does the next group have to do?)</a:t>
            </a:r>
            <a:endParaRPr b="1" sz="2400">
              <a:solidFill>
                <a:srgbClr val="999999"/>
              </a:solidFill>
              <a:latin typeface="Karla"/>
              <a:ea typeface="Karla"/>
              <a:cs typeface="Karla"/>
              <a:sym typeface="Karla"/>
            </a:endParaRPr>
          </a:p>
          <a:p>
            <a:pPr indent="0" lvl="0" marL="0" rtl="0" algn="l">
              <a:spcBef>
                <a:spcPts val="0"/>
              </a:spcBef>
              <a:spcAft>
                <a:spcPts val="0"/>
              </a:spcAft>
              <a:buNone/>
            </a:pPr>
            <a:r>
              <a:t/>
            </a:r>
            <a:endParaRPr b="1" sz="2400">
              <a:solidFill>
                <a:srgbClr val="999999"/>
              </a:solidFill>
              <a:latin typeface="Karla"/>
              <a:ea typeface="Karla"/>
              <a:cs typeface="Karla"/>
              <a:sym typeface="Karla"/>
            </a:endParaRPr>
          </a:p>
          <a:p>
            <a:pPr indent="-342900" lvl="0" marL="457200" rtl="0" algn="l">
              <a:spcBef>
                <a:spcPts val="0"/>
              </a:spcBef>
              <a:spcAft>
                <a:spcPts val="0"/>
              </a:spcAft>
              <a:buClr>
                <a:srgbClr val="999999"/>
              </a:buClr>
              <a:buSzPts val="1800"/>
              <a:buFont typeface="Karla"/>
              <a:buChar char="●"/>
            </a:pPr>
            <a:r>
              <a:rPr lang="en" sz="1800">
                <a:solidFill>
                  <a:srgbClr val="999999"/>
                </a:solidFill>
                <a:latin typeface="Karla"/>
                <a:ea typeface="Karla"/>
                <a:cs typeface="Karla"/>
                <a:sym typeface="Karla"/>
              </a:rPr>
              <a:t>Implement user access control</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342900" lvl="0" marL="457200" rtl="0" algn="l">
              <a:spcBef>
                <a:spcPts val="0"/>
              </a:spcBef>
              <a:spcAft>
                <a:spcPts val="0"/>
              </a:spcAft>
              <a:buClr>
                <a:srgbClr val="999999"/>
              </a:buClr>
              <a:buSzPts val="1800"/>
              <a:buFont typeface="Karla"/>
              <a:buChar char="●"/>
            </a:pPr>
            <a:r>
              <a:rPr lang="en" sz="1800">
                <a:solidFill>
                  <a:srgbClr val="999999"/>
                </a:solidFill>
                <a:latin typeface="Karla"/>
                <a:ea typeface="Karla"/>
                <a:cs typeface="Karla"/>
                <a:sym typeface="Karla"/>
              </a:rPr>
              <a:t>Allow clients to be moved from Unassigned to another category by a drag and drop method</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342900" lvl="0" marL="457200" rtl="0" algn="l">
              <a:spcBef>
                <a:spcPts val="0"/>
              </a:spcBef>
              <a:spcAft>
                <a:spcPts val="0"/>
              </a:spcAft>
              <a:buClr>
                <a:srgbClr val="999999"/>
              </a:buClr>
              <a:buSzPts val="1800"/>
              <a:buFont typeface="Karla"/>
              <a:buChar char="●"/>
            </a:pPr>
            <a:r>
              <a:rPr lang="en" sz="1800">
                <a:solidFill>
                  <a:srgbClr val="999999"/>
                </a:solidFill>
                <a:latin typeface="Karla"/>
                <a:ea typeface="Karla"/>
                <a:cs typeface="Karla"/>
                <a:sym typeface="Karla"/>
              </a:rPr>
              <a:t>Create a db table and front-end to track the Equalities form statistics</a:t>
            </a:r>
            <a:endParaRPr sz="1800">
              <a:solidFill>
                <a:srgbClr val="999999"/>
              </a:solidFill>
              <a:latin typeface="Karla"/>
              <a:ea typeface="Karla"/>
              <a:cs typeface="Karla"/>
              <a:sym typeface="Karla"/>
            </a:endParaRPr>
          </a:p>
          <a:p>
            <a:pPr indent="0" lvl="0" marL="457200" rtl="0" algn="l">
              <a:spcBef>
                <a:spcPts val="0"/>
              </a:spcBef>
              <a:spcAft>
                <a:spcPts val="0"/>
              </a:spcAft>
              <a:buNone/>
            </a:pPr>
            <a:r>
              <a:t/>
            </a:r>
            <a:endParaRPr sz="1800">
              <a:solidFill>
                <a:srgbClr val="999999"/>
              </a:solidFill>
              <a:latin typeface="Karla"/>
              <a:ea typeface="Karla"/>
              <a:cs typeface="Karla"/>
              <a:sym typeface="Karla"/>
            </a:endParaRPr>
          </a:p>
          <a:p>
            <a:pPr indent="-342900" lvl="0" marL="457200" rtl="0" algn="l">
              <a:spcBef>
                <a:spcPts val="0"/>
              </a:spcBef>
              <a:spcAft>
                <a:spcPts val="0"/>
              </a:spcAft>
              <a:buClr>
                <a:srgbClr val="999999"/>
              </a:buClr>
              <a:buSzPts val="1800"/>
              <a:buFont typeface="Karla"/>
              <a:buChar char="●"/>
            </a:pPr>
            <a:r>
              <a:rPr lang="en" sz="1800">
                <a:solidFill>
                  <a:srgbClr val="999999"/>
                </a:solidFill>
                <a:latin typeface="Karla"/>
                <a:ea typeface="Karla"/>
                <a:cs typeface="Karla"/>
                <a:sym typeface="Karla"/>
              </a:rPr>
              <a:t>Create db table for Client Assessment form and hook up to front-end</a:t>
            </a:r>
            <a:endParaRPr sz="1800">
              <a:solidFill>
                <a:srgbClr val="999999"/>
              </a:solidFill>
              <a:latin typeface="Karla"/>
              <a:ea typeface="Karla"/>
              <a:cs typeface="Karla"/>
              <a:sym typeface="Kar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nvSpPr>
        <p:spPr>
          <a:xfrm>
            <a:off x="692175" y="1498500"/>
            <a:ext cx="3917100" cy="9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999999"/>
                </a:solidFill>
                <a:latin typeface="Karla"/>
                <a:ea typeface="Karla"/>
                <a:cs typeface="Karla"/>
                <a:sym typeface="Karla"/>
              </a:rPr>
              <a:t>Questions?</a:t>
            </a:r>
            <a:endParaRPr>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p:nvPr/>
        </p:nvSpPr>
        <p:spPr>
          <a:xfrm>
            <a:off x="754912" y="1616149"/>
            <a:ext cx="882600" cy="955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 name="Google Shape;97;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98" name="Google Shape;98;p15"/>
          <p:cNvSpPr txBox="1"/>
          <p:nvPr/>
        </p:nvSpPr>
        <p:spPr>
          <a:xfrm>
            <a:off x="1057535" y="439569"/>
            <a:ext cx="4864800" cy="690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B7B7B7"/>
                </a:solidFill>
                <a:latin typeface="Montserrat"/>
                <a:ea typeface="Montserrat"/>
                <a:cs typeface="Montserrat"/>
                <a:sym typeface="Montserrat"/>
              </a:rPr>
              <a:t>T</a:t>
            </a:r>
            <a:r>
              <a:rPr b="1" lang="en" sz="2400">
                <a:solidFill>
                  <a:srgbClr val="B7B7B7"/>
                </a:solidFill>
                <a:latin typeface="Montserrat"/>
                <a:ea typeface="Montserrat"/>
                <a:cs typeface="Montserrat"/>
                <a:sym typeface="Montserrat"/>
              </a:rPr>
              <a:t>he</a:t>
            </a:r>
            <a:r>
              <a:rPr b="1" lang="en" sz="2400">
                <a:solidFill>
                  <a:srgbClr val="FF5722"/>
                </a:solidFill>
                <a:latin typeface="Montserrat"/>
                <a:ea typeface="Montserrat"/>
                <a:cs typeface="Montserrat"/>
                <a:sym typeface="Montserrat"/>
              </a:rPr>
              <a:t> Original Brief</a:t>
            </a:r>
            <a:endParaRPr b="0" i="0" sz="1400" u="none" cap="none" strike="noStrike">
              <a:solidFill>
                <a:srgbClr val="000000"/>
              </a:solidFill>
              <a:latin typeface="Arial"/>
              <a:ea typeface="Arial"/>
              <a:cs typeface="Arial"/>
              <a:sym typeface="Arial"/>
            </a:endParaRPr>
          </a:p>
        </p:txBody>
      </p:sp>
      <p:sp>
        <p:nvSpPr>
          <p:cNvPr id="99" name="Google Shape;99;p15"/>
          <p:cNvSpPr txBox="1"/>
          <p:nvPr/>
        </p:nvSpPr>
        <p:spPr>
          <a:xfrm>
            <a:off x="844835" y="1013976"/>
            <a:ext cx="5290200" cy="347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600">
              <a:solidFill>
                <a:srgbClr val="999999"/>
              </a:solidFill>
              <a:latin typeface="Karla"/>
              <a:ea typeface="Karla"/>
              <a:cs typeface="Karla"/>
              <a:sym typeface="Karla"/>
            </a:endParaRPr>
          </a:p>
          <a:p>
            <a:pPr indent="-285750" lvl="0" marL="285750" marR="0" rtl="0" algn="l">
              <a:lnSpc>
                <a:spcPct val="100000"/>
              </a:lnSpc>
              <a:spcBef>
                <a:spcPts val="0"/>
              </a:spcBef>
              <a:spcAft>
                <a:spcPts val="0"/>
              </a:spcAft>
              <a:buClr>
                <a:srgbClr val="000000"/>
              </a:buClr>
              <a:buSzPts val="1600"/>
              <a:buFont typeface="Arial"/>
              <a:buChar char="•"/>
            </a:pPr>
            <a:r>
              <a:rPr b="1" lang="en" sz="1600">
                <a:solidFill>
                  <a:srgbClr val="FF0000"/>
                </a:solidFill>
                <a:latin typeface="Karla"/>
                <a:ea typeface="Karla"/>
                <a:cs typeface="Karla"/>
                <a:sym typeface="Karla"/>
              </a:rPr>
              <a:t>Change the background image</a:t>
            </a:r>
            <a:endParaRPr b="1" sz="1600">
              <a:solidFill>
                <a:srgbClr val="FF0000"/>
              </a:solidFill>
              <a:latin typeface="Karla"/>
              <a:ea typeface="Karla"/>
              <a:cs typeface="Karla"/>
              <a:sym typeface="Karla"/>
            </a:endParaRPr>
          </a:p>
          <a:p>
            <a:pPr indent="0" lvl="0" marL="457200" marR="0" rtl="0" algn="l">
              <a:lnSpc>
                <a:spcPct val="100000"/>
              </a:lnSpc>
              <a:spcBef>
                <a:spcPts val="0"/>
              </a:spcBef>
              <a:spcAft>
                <a:spcPts val="0"/>
              </a:spcAft>
              <a:buNone/>
            </a:pPr>
            <a:r>
              <a:t/>
            </a:r>
            <a:endParaRPr sz="1600">
              <a:solidFill>
                <a:srgbClr val="999999"/>
              </a:solidFill>
              <a:latin typeface="Karla"/>
              <a:ea typeface="Karla"/>
              <a:cs typeface="Karla"/>
              <a:sym typeface="Karla"/>
            </a:endParaRPr>
          </a:p>
          <a:p>
            <a:pPr indent="0" lvl="0" marL="457200" marR="0" rtl="0" algn="l">
              <a:lnSpc>
                <a:spcPct val="100000"/>
              </a:lnSpc>
              <a:spcBef>
                <a:spcPts val="0"/>
              </a:spcBef>
              <a:spcAft>
                <a:spcPts val="0"/>
              </a:spcAft>
              <a:buNone/>
            </a:pPr>
            <a:r>
              <a:t/>
            </a:r>
            <a:endParaRPr sz="1600">
              <a:solidFill>
                <a:srgbClr val="999999"/>
              </a:solidFill>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p:nvPr/>
        </p:nvSpPr>
        <p:spPr>
          <a:xfrm>
            <a:off x="754912" y="1616149"/>
            <a:ext cx="882600" cy="955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 name="Google Shape;105;p1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06" name="Google Shape;106;p16"/>
          <p:cNvSpPr txBox="1"/>
          <p:nvPr/>
        </p:nvSpPr>
        <p:spPr>
          <a:xfrm>
            <a:off x="1057535" y="439569"/>
            <a:ext cx="4864800" cy="690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B7B7B7"/>
                </a:solidFill>
                <a:latin typeface="Montserrat"/>
                <a:ea typeface="Montserrat"/>
                <a:cs typeface="Montserrat"/>
                <a:sym typeface="Montserrat"/>
              </a:rPr>
              <a:t>T</a:t>
            </a:r>
            <a:r>
              <a:rPr b="1" lang="en" sz="2400">
                <a:solidFill>
                  <a:srgbClr val="B7B7B7"/>
                </a:solidFill>
                <a:latin typeface="Montserrat"/>
                <a:ea typeface="Montserrat"/>
                <a:cs typeface="Montserrat"/>
                <a:sym typeface="Montserrat"/>
              </a:rPr>
              <a:t>he</a:t>
            </a:r>
            <a:r>
              <a:rPr b="1" i="0" lang="en" sz="2400" u="none" cap="none" strike="noStrike">
                <a:solidFill>
                  <a:srgbClr val="B7B7B7"/>
                </a:solidFill>
                <a:latin typeface="Montserrat"/>
                <a:ea typeface="Montserrat"/>
                <a:cs typeface="Montserrat"/>
                <a:sym typeface="Montserrat"/>
              </a:rPr>
              <a:t> </a:t>
            </a:r>
            <a:r>
              <a:rPr b="1" lang="en" sz="2400">
                <a:solidFill>
                  <a:srgbClr val="FF5722"/>
                </a:solidFill>
                <a:latin typeface="Montserrat"/>
                <a:ea typeface="Montserrat"/>
                <a:cs typeface="Montserrat"/>
                <a:sym typeface="Montserrat"/>
              </a:rPr>
              <a:t>Updated</a:t>
            </a:r>
            <a:r>
              <a:rPr b="1" i="0" lang="en" sz="2400" u="none" cap="none" strike="noStrike">
                <a:solidFill>
                  <a:srgbClr val="B7B7B7"/>
                </a:solidFill>
                <a:latin typeface="Montserrat"/>
                <a:ea typeface="Montserrat"/>
                <a:cs typeface="Montserrat"/>
                <a:sym typeface="Montserrat"/>
              </a:rPr>
              <a:t> </a:t>
            </a:r>
            <a:r>
              <a:rPr b="1" i="0" lang="en" sz="2400" u="none" cap="none" strike="noStrike">
                <a:solidFill>
                  <a:srgbClr val="FF5722"/>
                </a:solidFill>
                <a:latin typeface="Montserrat"/>
                <a:ea typeface="Montserrat"/>
                <a:cs typeface="Montserrat"/>
                <a:sym typeface="Montserrat"/>
              </a:rPr>
              <a:t>B</a:t>
            </a:r>
            <a:r>
              <a:rPr b="1" lang="en" sz="2400">
                <a:solidFill>
                  <a:srgbClr val="FF5722"/>
                </a:solidFill>
                <a:latin typeface="Montserrat"/>
                <a:ea typeface="Montserrat"/>
                <a:cs typeface="Montserrat"/>
                <a:sym typeface="Montserrat"/>
              </a:rPr>
              <a:t>rief</a:t>
            </a:r>
            <a:endParaRPr b="0" i="0" sz="1400" u="none" cap="none" strike="noStrike">
              <a:solidFill>
                <a:srgbClr val="000000"/>
              </a:solidFill>
              <a:latin typeface="Arial"/>
              <a:ea typeface="Arial"/>
              <a:cs typeface="Arial"/>
              <a:sym typeface="Arial"/>
            </a:endParaRPr>
          </a:p>
        </p:txBody>
      </p:sp>
      <p:sp>
        <p:nvSpPr>
          <p:cNvPr id="107" name="Google Shape;107;p16"/>
          <p:cNvSpPr txBox="1"/>
          <p:nvPr/>
        </p:nvSpPr>
        <p:spPr>
          <a:xfrm>
            <a:off x="549300" y="1013975"/>
            <a:ext cx="6325200" cy="347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600">
              <a:solidFill>
                <a:srgbClr val="999999"/>
              </a:solidFill>
              <a:latin typeface="Karla"/>
              <a:ea typeface="Karla"/>
              <a:cs typeface="Karla"/>
              <a:sym typeface="Karla"/>
            </a:endParaRPr>
          </a:p>
          <a:p>
            <a:pPr indent="-285750" lvl="0" marL="285750" marR="0" rtl="0" algn="l">
              <a:lnSpc>
                <a:spcPct val="100000"/>
              </a:lnSpc>
              <a:spcBef>
                <a:spcPts val="0"/>
              </a:spcBef>
              <a:spcAft>
                <a:spcPts val="0"/>
              </a:spcAft>
              <a:buClr>
                <a:srgbClr val="000000"/>
              </a:buClr>
              <a:buSzPts val="1600"/>
              <a:buFont typeface="Arial"/>
              <a:buChar char="•"/>
            </a:pPr>
            <a:r>
              <a:rPr b="1" lang="en" sz="1600">
                <a:solidFill>
                  <a:srgbClr val="FF0000"/>
                </a:solidFill>
                <a:latin typeface="Karla"/>
                <a:ea typeface="Karla"/>
                <a:cs typeface="Karla"/>
                <a:sym typeface="Karla"/>
              </a:rPr>
              <a:t>Change the background image</a:t>
            </a:r>
            <a:endParaRPr b="1" sz="1600">
              <a:solidFill>
                <a:srgbClr val="FF0000"/>
              </a:solidFill>
              <a:latin typeface="Karla"/>
              <a:ea typeface="Karla"/>
              <a:cs typeface="Karla"/>
              <a:sym typeface="Karla"/>
            </a:endParaRPr>
          </a:p>
          <a:p>
            <a:pPr indent="0" lvl="0" marL="457200" marR="0" rtl="0" algn="l">
              <a:lnSpc>
                <a:spcPct val="100000"/>
              </a:lnSpc>
              <a:spcBef>
                <a:spcPts val="0"/>
              </a:spcBef>
              <a:spcAft>
                <a:spcPts val="0"/>
              </a:spcAft>
              <a:buNone/>
            </a:pPr>
            <a:r>
              <a:t/>
            </a:r>
            <a:endParaRPr sz="1600">
              <a:solidFill>
                <a:srgbClr val="999999"/>
              </a:solidFill>
              <a:latin typeface="Karla"/>
              <a:ea typeface="Karla"/>
              <a:cs typeface="Karla"/>
              <a:sym typeface="Karla"/>
            </a:endParaRPr>
          </a:p>
          <a:p>
            <a:pPr indent="-285750" lvl="0" marL="285750" marR="0" rtl="0" algn="l">
              <a:lnSpc>
                <a:spcPct val="100000"/>
              </a:lnSpc>
              <a:spcBef>
                <a:spcPts val="0"/>
              </a:spcBef>
              <a:spcAft>
                <a:spcPts val="0"/>
              </a:spcAft>
              <a:buClr>
                <a:srgbClr val="000000"/>
              </a:buClr>
              <a:buSzPts val="1600"/>
              <a:buFont typeface="Arial"/>
              <a:buChar char="•"/>
            </a:pPr>
            <a:r>
              <a:rPr lang="en" sz="1600">
                <a:solidFill>
                  <a:srgbClr val="999999"/>
                </a:solidFill>
                <a:latin typeface="Karla"/>
                <a:ea typeface="Karla"/>
                <a:cs typeface="Karla"/>
                <a:sym typeface="Karla"/>
              </a:rPr>
              <a:t>Use e25’s documentation and code to learn how to use Amazon Web Services, specifically Lambda Functions, API Gateway and dynamoDB</a:t>
            </a:r>
            <a:endParaRPr b="1" sz="1600">
              <a:solidFill>
                <a:srgbClr val="FF0000"/>
              </a:solidFill>
              <a:latin typeface="Karla"/>
              <a:ea typeface="Karla"/>
              <a:cs typeface="Karla"/>
              <a:sym typeface="Karla"/>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Karla"/>
              <a:ea typeface="Karla"/>
              <a:cs typeface="Karla"/>
              <a:sym typeface="Karla"/>
            </a:endParaRPr>
          </a:p>
          <a:p>
            <a:pPr indent="-285750" lvl="0" marL="285750" marR="0" rtl="0" algn="l">
              <a:lnSpc>
                <a:spcPct val="100000"/>
              </a:lnSpc>
              <a:spcBef>
                <a:spcPts val="0"/>
              </a:spcBef>
              <a:spcAft>
                <a:spcPts val="0"/>
              </a:spcAft>
              <a:buClr>
                <a:srgbClr val="000000"/>
              </a:buClr>
              <a:buSzPts val="1600"/>
              <a:buFont typeface="Arial"/>
              <a:buChar char="•"/>
            </a:pPr>
            <a:r>
              <a:rPr lang="en" sz="1600">
                <a:solidFill>
                  <a:srgbClr val="999999"/>
                </a:solidFill>
                <a:latin typeface="Karla"/>
                <a:ea typeface="Karla"/>
                <a:cs typeface="Karla"/>
                <a:sym typeface="Karla"/>
              </a:rPr>
              <a:t>Replicate their work on a new Amazon account, recreating the functions, gateway routes and db</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Karla"/>
              <a:ea typeface="Karla"/>
              <a:cs typeface="Karla"/>
              <a:sym typeface="Karla"/>
            </a:endParaRPr>
          </a:p>
          <a:p>
            <a:pPr indent="-285750" lvl="0" marL="285750" marR="0" rtl="0" algn="l">
              <a:lnSpc>
                <a:spcPct val="100000"/>
              </a:lnSpc>
              <a:spcBef>
                <a:spcPts val="0"/>
              </a:spcBef>
              <a:spcAft>
                <a:spcPts val="0"/>
              </a:spcAft>
              <a:buClr>
                <a:srgbClr val="000000"/>
              </a:buClr>
              <a:buSzPts val="1600"/>
              <a:buFont typeface="Arial"/>
              <a:buChar char="•"/>
            </a:pPr>
            <a:r>
              <a:rPr lang="en" sz="1600">
                <a:solidFill>
                  <a:srgbClr val="999999"/>
                </a:solidFill>
                <a:latin typeface="Karla"/>
                <a:ea typeface="Karla"/>
                <a:cs typeface="Karla"/>
                <a:sym typeface="Karla"/>
              </a:rPr>
              <a:t>Expand on this by c</a:t>
            </a:r>
            <a:r>
              <a:rPr lang="en" sz="1600">
                <a:solidFill>
                  <a:srgbClr val="999999"/>
                </a:solidFill>
                <a:latin typeface="Karla"/>
                <a:ea typeface="Karla"/>
                <a:cs typeface="Karla"/>
                <a:sym typeface="Karla"/>
              </a:rPr>
              <a:t>ompleting full CRUD functionality</a:t>
            </a:r>
            <a:endParaRPr sz="1600">
              <a:solidFill>
                <a:srgbClr val="999999"/>
              </a:solidFill>
              <a:latin typeface="Karla"/>
              <a:ea typeface="Karla"/>
              <a:cs typeface="Karla"/>
              <a:sym typeface="Karla"/>
            </a:endParaRPr>
          </a:p>
          <a:p>
            <a:pPr indent="0" lvl="0" marL="457200" marR="0" rtl="0" algn="l">
              <a:lnSpc>
                <a:spcPct val="100000"/>
              </a:lnSpc>
              <a:spcBef>
                <a:spcPts val="0"/>
              </a:spcBef>
              <a:spcAft>
                <a:spcPts val="0"/>
              </a:spcAft>
              <a:buNone/>
            </a:pPr>
            <a:r>
              <a:t/>
            </a:r>
            <a:endParaRPr sz="1600">
              <a:solidFill>
                <a:srgbClr val="999999"/>
              </a:solidFill>
              <a:latin typeface="Karla"/>
              <a:ea typeface="Karla"/>
              <a:cs typeface="Karla"/>
              <a:sym typeface="Karla"/>
            </a:endParaRPr>
          </a:p>
          <a:p>
            <a:pPr indent="-285750" lvl="0" marL="285750" marR="0" rtl="0" algn="l">
              <a:lnSpc>
                <a:spcPct val="100000"/>
              </a:lnSpc>
              <a:spcBef>
                <a:spcPts val="0"/>
              </a:spcBef>
              <a:spcAft>
                <a:spcPts val="0"/>
              </a:spcAft>
              <a:buClr>
                <a:srgbClr val="999999"/>
              </a:buClr>
              <a:buSzPts val="1600"/>
              <a:buFont typeface="Karla"/>
              <a:buChar char="•"/>
            </a:pPr>
            <a:r>
              <a:rPr lang="en" sz="1600">
                <a:solidFill>
                  <a:srgbClr val="999999"/>
                </a:solidFill>
                <a:latin typeface="Karla"/>
                <a:ea typeface="Karla"/>
                <a:cs typeface="Karla"/>
                <a:sym typeface="Karla"/>
              </a:rPr>
              <a:t>Improve UX of the website</a:t>
            </a:r>
            <a:endParaRPr sz="1600">
              <a:solidFill>
                <a:srgbClr val="999999"/>
              </a:solidFill>
              <a:latin typeface="Karla"/>
              <a:ea typeface="Karla"/>
              <a:cs typeface="Karla"/>
              <a:sym typeface="Karla"/>
            </a:endParaRPr>
          </a:p>
          <a:p>
            <a:pPr indent="0" lvl="0" marL="457200" marR="0" rtl="0" algn="l">
              <a:lnSpc>
                <a:spcPct val="100000"/>
              </a:lnSpc>
              <a:spcBef>
                <a:spcPts val="0"/>
              </a:spcBef>
              <a:spcAft>
                <a:spcPts val="0"/>
              </a:spcAft>
              <a:buNone/>
            </a:pPr>
            <a:r>
              <a:t/>
            </a:r>
            <a:endParaRPr sz="1600">
              <a:solidFill>
                <a:srgbClr val="999999"/>
              </a:solidFill>
              <a:latin typeface="Karla"/>
              <a:ea typeface="Karla"/>
              <a:cs typeface="Karla"/>
              <a:sym typeface="Karla"/>
            </a:endParaRPr>
          </a:p>
          <a:p>
            <a:pPr indent="-285750" lvl="0" marL="285750" marR="0" rtl="0" algn="l">
              <a:lnSpc>
                <a:spcPct val="100000"/>
              </a:lnSpc>
              <a:spcBef>
                <a:spcPts val="0"/>
              </a:spcBef>
              <a:spcAft>
                <a:spcPts val="0"/>
              </a:spcAft>
              <a:buClr>
                <a:srgbClr val="999999"/>
              </a:buClr>
              <a:buSzPts val="1600"/>
              <a:buFont typeface="Karla"/>
              <a:buChar char="•"/>
            </a:pPr>
            <a:r>
              <a:rPr lang="en" sz="1600">
                <a:solidFill>
                  <a:srgbClr val="999999"/>
                </a:solidFill>
                <a:latin typeface="Karla"/>
                <a:ea typeface="Karla"/>
                <a:cs typeface="Karla"/>
                <a:sym typeface="Karla"/>
              </a:rPr>
              <a:t>Expand on documentation for the next group to use</a:t>
            </a:r>
            <a:endParaRPr sz="1600">
              <a:solidFill>
                <a:srgbClr val="999999"/>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nvSpPr>
        <p:spPr>
          <a:xfrm>
            <a:off x="499375" y="240900"/>
            <a:ext cx="6275400" cy="450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What is Amazon Web Services?</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rPr lang="en" sz="1600">
                <a:solidFill>
                  <a:srgbClr val="999999"/>
                </a:solidFill>
                <a:latin typeface="Karla"/>
                <a:ea typeface="Karla"/>
                <a:cs typeface="Karla"/>
                <a:sym typeface="Karla"/>
              </a:rPr>
              <a:t>Amazon Web Services (AWS) provides on-demand cloud computing platforms. The technology allows subscribers to have at their disposal a virtual cluster of computers, available all the time, through the Internet.</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nvSpPr>
        <p:spPr>
          <a:xfrm>
            <a:off x="499375" y="466075"/>
            <a:ext cx="6275400" cy="42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rPr b="1" lang="en" sz="2400">
                <a:solidFill>
                  <a:srgbClr val="999999"/>
                </a:solidFill>
                <a:latin typeface="Karla"/>
                <a:ea typeface="Karla"/>
                <a:cs typeface="Karla"/>
                <a:sym typeface="Karla"/>
              </a:rPr>
              <a:t>Ok, but what does that actually mean?</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rPr lang="en" sz="1600">
                <a:solidFill>
                  <a:srgbClr val="999999"/>
                </a:solidFill>
                <a:latin typeface="Karla"/>
                <a:ea typeface="Karla"/>
                <a:cs typeface="Karla"/>
                <a:sym typeface="Karla"/>
              </a:rPr>
              <a:t>It means customers can set up websites and services without needing to host their own databases or servers to do so. It also means everything is automatically backed-up, and kept extremely secure by Amazon’s own security protocols.</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4294967295" type="body"/>
          </p:nvPr>
        </p:nvSpPr>
        <p:spPr>
          <a:xfrm>
            <a:off x="435350" y="1354450"/>
            <a:ext cx="5842800" cy="3036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Karla"/>
              <a:buChar char="●"/>
            </a:pPr>
            <a:r>
              <a:rPr lang="en" sz="1800">
                <a:latin typeface="Karla"/>
                <a:ea typeface="Karla"/>
                <a:cs typeface="Karla"/>
                <a:sym typeface="Karla"/>
              </a:rPr>
              <a:t>Create a NoSQL database using Amazon </a:t>
            </a:r>
            <a:r>
              <a:rPr lang="en" sz="1800"/>
              <a:t>D</a:t>
            </a:r>
            <a:r>
              <a:rPr lang="en" sz="1800">
                <a:latin typeface="Karla"/>
                <a:ea typeface="Karla"/>
                <a:cs typeface="Karla"/>
                <a:sym typeface="Karla"/>
              </a:rPr>
              <a:t>ynamoDB</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latin typeface="Karla"/>
                <a:ea typeface="Karla"/>
                <a:cs typeface="Karla"/>
                <a:sym typeface="Karla"/>
              </a:rPr>
              <a:t>Create lambda functions using AWS </a:t>
            </a:r>
            <a:r>
              <a:rPr lang="en" sz="1800"/>
              <a:t>Lambda</a:t>
            </a:r>
            <a:endParaRPr sz="1800">
              <a:latin typeface="Karla"/>
              <a:ea typeface="Karla"/>
              <a:cs typeface="Karla"/>
              <a:sym typeface="Karla"/>
            </a:endParaRPr>
          </a:p>
          <a:p>
            <a:pPr indent="0" lvl="0" marL="457200" rtl="0" algn="l">
              <a:spcBef>
                <a:spcPts val="600"/>
              </a:spcBef>
              <a:spcAft>
                <a:spcPts val="0"/>
              </a:spcAft>
              <a:buNone/>
            </a:pPr>
            <a:r>
              <a:t/>
            </a:r>
            <a:endParaRPr sz="1800">
              <a:latin typeface="Karla"/>
              <a:ea typeface="Karla"/>
              <a:cs typeface="Karla"/>
              <a:sym typeface="Karla"/>
            </a:endParaRPr>
          </a:p>
          <a:p>
            <a:pPr indent="-342900" lvl="0" marL="457200" rtl="0" algn="l">
              <a:spcBef>
                <a:spcPts val="600"/>
              </a:spcBef>
              <a:spcAft>
                <a:spcPts val="0"/>
              </a:spcAft>
              <a:buSzPts val="1800"/>
              <a:buChar char="●"/>
            </a:pPr>
            <a:r>
              <a:rPr lang="en" sz="1800">
                <a:latin typeface="Karla"/>
                <a:ea typeface="Karla"/>
                <a:cs typeface="Karla"/>
                <a:sym typeface="Karla"/>
              </a:rPr>
              <a:t>Create </a:t>
            </a:r>
            <a:r>
              <a:rPr lang="en" sz="1800"/>
              <a:t>a RESTful</a:t>
            </a:r>
            <a:r>
              <a:rPr lang="en" sz="1800">
                <a:latin typeface="Karla"/>
                <a:ea typeface="Karla"/>
                <a:cs typeface="Karla"/>
                <a:sym typeface="Karla"/>
              </a:rPr>
              <a:t> API gateway using AWS AP</a:t>
            </a:r>
            <a:r>
              <a:rPr lang="en" sz="1800"/>
              <a:t>I Gateway</a:t>
            </a:r>
            <a:endParaRPr sz="1800">
              <a:latin typeface="Karla"/>
              <a:ea typeface="Karla"/>
              <a:cs typeface="Karla"/>
              <a:sym typeface="Karla"/>
            </a:endParaRPr>
          </a:p>
          <a:p>
            <a:pPr indent="0" lvl="0" marL="457200" rtl="0" algn="l">
              <a:spcBef>
                <a:spcPts val="600"/>
              </a:spcBef>
              <a:spcAft>
                <a:spcPts val="0"/>
              </a:spcAft>
              <a:buNone/>
            </a:pPr>
            <a:r>
              <a:t/>
            </a:r>
            <a:endParaRPr sz="1800">
              <a:latin typeface="Karla"/>
              <a:ea typeface="Karla"/>
              <a:cs typeface="Karla"/>
              <a:sym typeface="Karla"/>
            </a:endParaRPr>
          </a:p>
          <a:p>
            <a:pPr indent="0" lvl="0" marL="457200" rtl="0" algn="l">
              <a:spcBef>
                <a:spcPts val="600"/>
              </a:spcBef>
              <a:spcAft>
                <a:spcPts val="0"/>
              </a:spcAft>
              <a:buNone/>
            </a:pPr>
            <a:r>
              <a:t/>
            </a:r>
            <a:endParaRPr sz="1800"/>
          </a:p>
        </p:txBody>
      </p:sp>
      <p:sp>
        <p:nvSpPr>
          <p:cNvPr id="123" name="Google Shape;123;p19"/>
          <p:cNvSpPr txBox="1"/>
          <p:nvPr/>
        </p:nvSpPr>
        <p:spPr>
          <a:xfrm>
            <a:off x="184850" y="489800"/>
            <a:ext cx="7372200" cy="72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999999"/>
                </a:solidFill>
                <a:latin typeface="Karla"/>
                <a:ea typeface="Karla"/>
                <a:cs typeface="Karla"/>
                <a:sym typeface="Karla"/>
              </a:rPr>
              <a:t>Learning to use AWS: What did we need to do?</a:t>
            </a:r>
            <a:endParaRPr sz="2400">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nvSpPr>
        <p:spPr>
          <a:xfrm>
            <a:off x="334000" y="300600"/>
            <a:ext cx="6579600" cy="46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What is an AWS Lambda function?</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0" lvl="0" marL="0" rtl="0" algn="l">
              <a:spcBef>
                <a:spcPts val="0"/>
              </a:spcBef>
              <a:spcAft>
                <a:spcPts val="0"/>
              </a:spcAft>
              <a:buNone/>
            </a:pPr>
            <a:r>
              <a:rPr lang="en" sz="1800">
                <a:solidFill>
                  <a:srgbClr val="999999"/>
                </a:solidFill>
                <a:latin typeface="Karla"/>
                <a:ea typeface="Karla"/>
                <a:cs typeface="Karla"/>
                <a:sym typeface="Karla"/>
              </a:rPr>
              <a:t>A Lambda function is a piece of code that runs in the cloud in response to an event.</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0" lvl="0" marL="0" rtl="0" algn="l">
              <a:spcBef>
                <a:spcPts val="0"/>
              </a:spcBef>
              <a:spcAft>
                <a:spcPts val="0"/>
              </a:spcAft>
              <a:buNone/>
            </a:pPr>
            <a:r>
              <a:rPr lang="en" sz="1800">
                <a:solidFill>
                  <a:srgbClr val="999999"/>
                </a:solidFill>
                <a:latin typeface="Karla"/>
                <a:ea typeface="Karla"/>
                <a:cs typeface="Karla"/>
                <a:sym typeface="Karla"/>
              </a:rPr>
              <a:t>In our program, the event will be the request from the front end passed into the API gateway. To enable full CRUD we created the following Lambda functions. </a:t>
            </a:r>
            <a:endParaRPr sz="1800">
              <a:solidFill>
                <a:srgbClr val="999999"/>
              </a:solidFill>
              <a:latin typeface="Karla"/>
              <a:ea typeface="Karla"/>
              <a:cs typeface="Karla"/>
              <a:sym typeface="Karla"/>
            </a:endParaRPr>
          </a:p>
          <a:p>
            <a:pPr indent="0" lvl="0" marL="0" rtl="0" algn="l">
              <a:spcBef>
                <a:spcPts val="0"/>
              </a:spcBef>
              <a:spcAft>
                <a:spcPts val="0"/>
              </a:spcAft>
              <a:buNone/>
            </a:pPr>
            <a:r>
              <a:t/>
            </a:r>
            <a:endParaRPr sz="1800">
              <a:solidFill>
                <a:srgbClr val="999999"/>
              </a:solidFill>
              <a:latin typeface="Karla"/>
              <a:ea typeface="Karla"/>
              <a:cs typeface="Karla"/>
              <a:sym typeface="Karla"/>
            </a:endParaRPr>
          </a:p>
          <a:p>
            <a:pPr indent="-317500" lvl="0" marL="457200" rtl="0" algn="l">
              <a:spcBef>
                <a:spcPts val="0"/>
              </a:spcBef>
              <a:spcAft>
                <a:spcPts val="0"/>
              </a:spcAft>
              <a:buSzPts val="1400"/>
              <a:buFont typeface="Karla"/>
              <a:buChar char="●"/>
            </a:pPr>
            <a:r>
              <a:rPr lang="en" sz="1800">
                <a:solidFill>
                  <a:srgbClr val="999999"/>
                </a:solidFill>
                <a:latin typeface="Karla"/>
                <a:ea typeface="Karla"/>
                <a:cs typeface="Karla"/>
                <a:sym typeface="Karla"/>
              </a:rPr>
              <a:t>Create One Client</a:t>
            </a:r>
            <a:endParaRPr sz="1800">
              <a:solidFill>
                <a:srgbClr val="999999"/>
              </a:solidFill>
              <a:latin typeface="Karla"/>
              <a:ea typeface="Karla"/>
              <a:cs typeface="Karla"/>
              <a:sym typeface="Karla"/>
            </a:endParaRPr>
          </a:p>
          <a:p>
            <a:pPr indent="-317500" lvl="0" marL="457200" rtl="0" algn="l">
              <a:spcBef>
                <a:spcPts val="0"/>
              </a:spcBef>
              <a:spcAft>
                <a:spcPts val="0"/>
              </a:spcAft>
              <a:buSzPts val="1400"/>
              <a:buFont typeface="Karla"/>
              <a:buChar char="●"/>
            </a:pPr>
            <a:r>
              <a:rPr lang="en" sz="1800">
                <a:solidFill>
                  <a:srgbClr val="999999"/>
                </a:solidFill>
                <a:latin typeface="Karla"/>
                <a:ea typeface="Karla"/>
                <a:cs typeface="Karla"/>
                <a:sym typeface="Karla"/>
              </a:rPr>
              <a:t>Get One Client</a:t>
            </a:r>
            <a:endParaRPr sz="1800">
              <a:solidFill>
                <a:srgbClr val="999999"/>
              </a:solidFill>
              <a:latin typeface="Karla"/>
              <a:ea typeface="Karla"/>
              <a:cs typeface="Karla"/>
              <a:sym typeface="Karla"/>
            </a:endParaRPr>
          </a:p>
          <a:p>
            <a:pPr indent="-317500" lvl="0" marL="457200" rtl="0" algn="l">
              <a:spcBef>
                <a:spcPts val="0"/>
              </a:spcBef>
              <a:spcAft>
                <a:spcPts val="0"/>
              </a:spcAft>
              <a:buSzPts val="1400"/>
              <a:buFont typeface="Karla"/>
              <a:buChar char="●"/>
            </a:pPr>
            <a:r>
              <a:rPr lang="en" sz="1800">
                <a:solidFill>
                  <a:srgbClr val="999999"/>
                </a:solidFill>
                <a:latin typeface="Karla"/>
                <a:ea typeface="Karla"/>
                <a:cs typeface="Karla"/>
                <a:sym typeface="Karla"/>
              </a:rPr>
              <a:t>Get All Clients</a:t>
            </a:r>
            <a:endParaRPr sz="1800">
              <a:solidFill>
                <a:srgbClr val="999999"/>
              </a:solidFill>
              <a:latin typeface="Karla"/>
              <a:ea typeface="Karla"/>
              <a:cs typeface="Karla"/>
              <a:sym typeface="Karla"/>
            </a:endParaRPr>
          </a:p>
          <a:p>
            <a:pPr indent="-317500" lvl="0" marL="457200" rtl="0" algn="l">
              <a:spcBef>
                <a:spcPts val="0"/>
              </a:spcBef>
              <a:spcAft>
                <a:spcPts val="0"/>
              </a:spcAft>
              <a:buSzPts val="1400"/>
              <a:buFont typeface="Karla"/>
              <a:buChar char="●"/>
            </a:pPr>
            <a:r>
              <a:rPr lang="en" sz="1800">
                <a:solidFill>
                  <a:srgbClr val="999999"/>
                </a:solidFill>
                <a:latin typeface="Karla"/>
                <a:ea typeface="Karla"/>
                <a:cs typeface="Karla"/>
                <a:sym typeface="Karla"/>
              </a:rPr>
              <a:t>Update One Client</a:t>
            </a:r>
            <a:endParaRPr sz="1800">
              <a:solidFill>
                <a:srgbClr val="999999"/>
              </a:solidFill>
              <a:latin typeface="Karla"/>
              <a:ea typeface="Karla"/>
              <a:cs typeface="Karla"/>
              <a:sym typeface="Karla"/>
            </a:endParaRPr>
          </a:p>
          <a:p>
            <a:pPr indent="-317500" lvl="0" marL="457200" rtl="0" algn="l">
              <a:spcBef>
                <a:spcPts val="0"/>
              </a:spcBef>
              <a:spcAft>
                <a:spcPts val="0"/>
              </a:spcAft>
              <a:buSzPts val="1400"/>
              <a:buFont typeface="Karla"/>
              <a:buChar char="●"/>
            </a:pPr>
            <a:r>
              <a:rPr lang="en" sz="1800">
                <a:solidFill>
                  <a:srgbClr val="999999"/>
                </a:solidFill>
                <a:latin typeface="Karla"/>
                <a:ea typeface="Karla"/>
                <a:cs typeface="Karla"/>
                <a:sym typeface="Karla"/>
              </a:rPr>
              <a:t>Delete One Client</a:t>
            </a:r>
            <a:endParaRPr>
              <a:latin typeface="Karla"/>
              <a:ea typeface="Karla"/>
              <a:cs typeface="Karla"/>
              <a:sym typeface="Karla"/>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nvSpPr>
        <p:spPr>
          <a:xfrm>
            <a:off x="615900" y="233050"/>
            <a:ext cx="57927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999999"/>
                </a:solidFill>
                <a:latin typeface="Karla"/>
                <a:ea typeface="Karla"/>
                <a:cs typeface="Karla"/>
                <a:sym typeface="Karla"/>
              </a:rPr>
              <a:t>Example of an AWS Lambda function</a:t>
            </a:r>
            <a:endParaRPr>
              <a:latin typeface="Karla"/>
              <a:ea typeface="Karla"/>
              <a:cs typeface="Karla"/>
              <a:sym typeface="Karla"/>
            </a:endParaRPr>
          </a:p>
        </p:txBody>
      </p:sp>
      <p:pic>
        <p:nvPicPr>
          <p:cNvPr id="134" name="Google Shape;134;p21"/>
          <p:cNvPicPr preferRelativeResize="0"/>
          <p:nvPr/>
        </p:nvPicPr>
        <p:blipFill>
          <a:blip r:embed="rId3">
            <a:alphaModFix/>
          </a:blip>
          <a:stretch>
            <a:fillRect/>
          </a:stretch>
        </p:blipFill>
        <p:spPr>
          <a:xfrm>
            <a:off x="417500" y="904500"/>
            <a:ext cx="6853101" cy="3684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