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58" r:id="rId6"/>
    <p:sldId id="259" r:id="rId7"/>
    <p:sldId id="273" r:id="rId8"/>
    <p:sldId id="275" r:id="rId9"/>
    <p:sldId id="276" r:id="rId10"/>
    <p:sldId id="277" r:id="rId11"/>
    <p:sldId id="261"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80E6313-50A2-428A-A77A-050AACF9B5F5}"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4" name="Date Placeholder 3"/>
          <p:cNvSpPr>
            <a:spLocks noGrp="1"/>
          </p:cNvSpPr>
          <p:nvPr>
            <p:ph type="dt" sz="half" idx="10"/>
          </p:nvPr>
        </p:nvSpPr>
        <p:spPr/>
        <p:txBody>
          <a:bodyPr/>
          <a:lstStyle/>
          <a:p>
            <a:fld id="{280E6313-50A2-428A-A77A-050AACF9B5F5}"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4" name="Date Placeholder 3"/>
          <p:cNvSpPr>
            <a:spLocks noGrp="1"/>
          </p:cNvSpPr>
          <p:nvPr>
            <p:ph type="dt" sz="half" idx="10"/>
          </p:nvPr>
        </p:nvSpPr>
        <p:spPr/>
        <p:txBody>
          <a:bodyPr/>
          <a:lstStyle/>
          <a:p>
            <a:fld id="{280E6313-50A2-428A-A77A-050AACF9B5F5}"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4" name="Date Placeholder 3"/>
          <p:cNvSpPr>
            <a:spLocks noGrp="1"/>
          </p:cNvSpPr>
          <p:nvPr>
            <p:ph type="dt" sz="half" idx="10"/>
          </p:nvPr>
        </p:nvSpPr>
        <p:spPr/>
        <p:txBody>
          <a:bodyPr/>
          <a:lstStyle/>
          <a:p>
            <a:fld id="{280E6313-50A2-428A-A77A-050AACF9B5F5}"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0E6313-50A2-428A-A77A-050AACF9B5F5}"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5" name="Date Placeholder 4"/>
          <p:cNvSpPr>
            <a:spLocks noGrp="1"/>
          </p:cNvSpPr>
          <p:nvPr>
            <p:ph type="dt" sz="half" idx="10"/>
          </p:nvPr>
        </p:nvSpPr>
        <p:spPr/>
        <p:txBody>
          <a:bodyPr/>
          <a:lstStyle/>
          <a:p>
            <a:fld id="{280E6313-50A2-428A-A77A-050AACF9B5F5}" type="datetimeFigureOut">
              <a:rPr lang="en-AU" smtClean="0"/>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7" name="Date Placeholder 6"/>
          <p:cNvSpPr>
            <a:spLocks noGrp="1"/>
          </p:cNvSpPr>
          <p:nvPr>
            <p:ph type="dt" sz="half" idx="10"/>
          </p:nvPr>
        </p:nvSpPr>
        <p:spPr/>
        <p:txBody>
          <a:bodyPr/>
          <a:lstStyle/>
          <a:p>
            <a:fld id="{280E6313-50A2-428A-A77A-050AACF9B5F5}" type="datetimeFigureOut">
              <a:rPr lang="en-AU" smtClean="0"/>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80E6313-50A2-428A-A77A-050AACF9B5F5}" type="datetimeFigureOut">
              <a:rPr lang="en-AU" smtClean="0"/>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E6313-50A2-428A-A77A-050AACF9B5F5}" type="datetimeFigureOut">
              <a:rPr lang="en-AU" smtClean="0"/>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0E6313-50A2-428A-A77A-050AACF9B5F5}" type="datetimeFigureOut">
              <a:rPr lang="en-AU" smtClean="0"/>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0E6313-50A2-428A-A77A-050AACF9B5F5}" type="datetimeFigureOut">
              <a:rPr lang="en-AU" smtClean="0"/>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9102AF-D29C-4969-B3F6-8795BF9D14A6}" type="slidenum">
              <a:rPr lang="en-AU" smtClean="0"/>
            </a:fld>
            <a:endParaRPr lang="en-AU"/>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E6313-50A2-428A-A77A-050AACF9B5F5}" type="datetimeFigureOut">
              <a:rPr lang="en-AU" smtClean="0"/>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102AF-D29C-4969-B3F6-8795BF9D14A6}" type="slidenum">
              <a:rPr lang="en-AU" smtClean="0"/>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60000"/>
            <a:duotone>
              <a:prstClr val="black"/>
              <a:srgbClr val="D9C3A5">
                <a:tint val="50000"/>
                <a:satMod val="180000"/>
              </a:srgbClr>
            </a:duotone>
          </a:blip>
          <a:srcRect/>
          <a:stretch>
            <a:fillRect t="-6000" b="-6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1674" y="4759707"/>
            <a:ext cx="5453449" cy="615735"/>
          </a:xfrm>
        </p:spPr>
        <p:txBody>
          <a:bodyPr>
            <a:normAutofit fontScale="92500"/>
          </a:bodyPr>
          <a:lstStyle/>
          <a:p>
            <a:r>
              <a:rPr lang="en-AU" b="1" dirty="0" smtClean="0">
                <a:ln w="3175" cap="rnd">
                  <a:solidFill>
                    <a:schemeClr val="accent2">
                      <a:alpha val="60000"/>
                    </a:schemeClr>
                  </a:solidFill>
                </a:ln>
                <a:effectLst>
                  <a:outerShdw blurRad="50800" dist="38100" dir="2700000" algn="tl" rotWithShape="0">
                    <a:prstClr val="black">
                      <a:alpha val="40000"/>
                    </a:prstClr>
                  </a:outerShdw>
                </a:effectLst>
              </a:rPr>
              <a:t>The Future of Autonomous Transportation</a:t>
            </a:r>
            <a:endParaRPr lang="en-AU" b="1" dirty="0">
              <a:ln w="3175" cap="rnd">
                <a:solidFill>
                  <a:schemeClr val="accent2">
                    <a:alpha val="60000"/>
                  </a:schemeClr>
                </a:solidFill>
              </a:ln>
              <a:effectLst>
                <a:outerShdw blurRad="50800" dist="38100" dir="2700000" algn="tl" rotWithShape="0">
                  <a:prstClr val="black">
                    <a:alpha val="40000"/>
                  </a:prstClr>
                </a:outerShdw>
              </a:effectLst>
            </a:endParaRPr>
          </a:p>
        </p:txBody>
      </p:sp>
      <p:sp>
        <p:nvSpPr>
          <p:cNvPr id="7" name="TextBox 6"/>
          <p:cNvSpPr txBox="1"/>
          <p:nvPr/>
        </p:nvSpPr>
        <p:spPr>
          <a:xfrm>
            <a:off x="1371600" y="2260316"/>
            <a:ext cx="9753600" cy="1446550"/>
          </a:xfrm>
          <a:prstGeom prst="rect">
            <a:avLst/>
          </a:prstGeom>
          <a:noFill/>
          <a:ln>
            <a:noFill/>
          </a:ln>
        </p:spPr>
        <p:txBody>
          <a:bodyPr wrap="square" rtlCol="0">
            <a:spAutoFit/>
          </a:bodyPr>
          <a:lstStyle/>
          <a:p>
            <a:pPr algn="ctr"/>
            <a:r>
              <a:rPr lang="en-AU" sz="8800" dirty="0" smtClean="0">
                <a:ln>
                  <a:solidFill>
                    <a:schemeClr val="accent2">
                      <a:alpha val="70000"/>
                    </a:schemeClr>
                  </a:solidFill>
                </a:ln>
                <a:effectLst>
                  <a:outerShdw blurRad="50800" dist="38100" dir="2700000" algn="tl" rotWithShape="0">
                    <a:prstClr val="black">
                      <a:alpha val="40000"/>
                    </a:prstClr>
                  </a:outerShdw>
                </a:effectLst>
              </a:rPr>
              <a:t>TRANSFORMATION</a:t>
            </a:r>
            <a:endParaRPr lang="en-AU" sz="8800" dirty="0">
              <a:ln>
                <a:solidFill>
                  <a:schemeClr val="accent2">
                    <a:alpha val="70000"/>
                  </a:schemeClr>
                </a:solidFill>
              </a:ln>
              <a:effectLst>
                <a:outerShdw blurRad="50800" dist="38100" dir="2700000" algn="tl" rotWithShape="0">
                  <a:prstClr val="black">
                    <a:alpha val="40000"/>
                  </a:prstClr>
                </a:outerShdw>
              </a:effectLst>
            </a:endParaRPr>
          </a:p>
        </p:txBody>
      </p:sp>
      <p:sp>
        <p:nvSpPr>
          <p:cNvPr id="10" name="Rectangle 9"/>
          <p:cNvSpPr/>
          <p:nvPr/>
        </p:nvSpPr>
        <p:spPr>
          <a:xfrm>
            <a:off x="2282889" y="4067636"/>
            <a:ext cx="7931021" cy="86696"/>
          </a:xfrm>
          <a:prstGeom prst="rect">
            <a:avLst/>
          </a:prstGeom>
          <a:solidFill>
            <a:schemeClr val="accent2"/>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2282887" y="2036583"/>
            <a:ext cx="7931021" cy="86696"/>
          </a:xfrm>
          <a:prstGeom prst="rect">
            <a:avLst/>
          </a:prstGeom>
          <a:solidFill>
            <a:schemeClr val="accent2"/>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effectLst>
                <a:outerShdw blurRad="50800" dist="50800" dir="5400000" algn="ctr" rotWithShape="0">
                  <a:schemeClr val="accent4">
                    <a:alpha val="80000"/>
                  </a:schemeClr>
                </a:outerShdw>
              </a:effectLst>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solidFill>
                  <a:schemeClr val="accent2">
                    <a:lumMod val="75000"/>
                  </a:schemeClr>
                </a:solidFill>
              </a:rPr>
              <a:t>Implementation</a:t>
            </a:r>
            <a:endParaRPr lang="en-AU"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r>
              <a:rPr lang="en-AU" dirty="0" smtClean="0">
                <a:solidFill>
                  <a:srgbClr val="FF0000"/>
                </a:solidFill>
              </a:rPr>
              <a:t>The final 3 buses need to  finished for testing around St Albans to occur.</a:t>
            </a:r>
            <a:endParaRPr lang="en-AU" dirty="0" smtClean="0">
              <a:solidFill>
                <a:srgbClr val="FF0000"/>
              </a:solidFill>
            </a:endParaRPr>
          </a:p>
          <a:p>
            <a:pPr marL="0" indent="0">
              <a:buNone/>
            </a:pPr>
            <a:endParaRPr lang="en-AU" dirty="0" smtClean="0">
              <a:solidFill>
                <a:srgbClr val="FF0000"/>
              </a:solidFill>
            </a:endParaRPr>
          </a:p>
          <a:p>
            <a:pPr marL="0" indent="0">
              <a:buNone/>
            </a:pPr>
            <a:r>
              <a:rPr lang="en-AU" dirty="0" smtClean="0">
                <a:solidFill>
                  <a:srgbClr val="FF0000"/>
                </a:solidFill>
              </a:rPr>
              <a:t>We are very confident of this sucess and want to start building, designing and testing further autonomus vehicles for use in our community.</a:t>
            </a:r>
            <a:endParaRPr lang="en-AU" dirty="0" smtClean="0">
              <a:solidFill>
                <a:srgbClr val="FF0000"/>
              </a:solidFill>
            </a:endParaRPr>
          </a:p>
          <a:p>
            <a:pPr marL="0" indent="0">
              <a:buNone/>
            </a:pPr>
            <a:endParaRPr lang="en-AU" dirty="0" smtClean="0">
              <a:solidFill>
                <a:srgbClr val="FF0000"/>
              </a:solidFill>
            </a:endParaRPr>
          </a:p>
          <a:p>
            <a:pPr marL="0" indent="0">
              <a:buNone/>
            </a:pPr>
            <a:r>
              <a:rPr lang="en-AU" dirty="0" smtClean="0">
                <a:solidFill>
                  <a:srgbClr val="FF0000"/>
                </a:solidFill>
              </a:rPr>
              <a:t>We want to see other communities, especially remote communities benefitting from a range of autonomous vehicles to provide transportation solutions.</a:t>
            </a:r>
            <a:endParaRPr lang="en-AU" dirty="0" smtClean="0">
              <a:solidFill>
                <a:schemeClr val="accent2">
                  <a:lumMod val="75000"/>
                </a:schemeClr>
              </a:solidFill>
            </a:endParaRPr>
          </a:p>
          <a:p>
            <a:endParaRPr lang="en-AU" dirty="0">
              <a:solidFill>
                <a:schemeClr val="accent2">
                  <a:lumMod val="75000"/>
                </a:schemeClr>
              </a:solidFill>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solidFill>
                  <a:schemeClr val="accent2">
                    <a:lumMod val="75000"/>
                  </a:schemeClr>
                </a:solidFill>
              </a:rPr>
              <a:t>What Is Next for Transformations</a:t>
            </a:r>
            <a:endParaRPr lang="en-AU" dirty="0">
              <a:solidFill>
                <a:schemeClr val="accent2">
                  <a:lumMod val="7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AU" dirty="0">
                <a:solidFill>
                  <a:srgbClr val="FF0000"/>
                </a:solidFill>
              </a:rPr>
              <a:t>To have a fleet of autonomud vehicles, such as buses, cars, trucks, motorized trikes, even potentially have flying autonomus vehicles to provide future transport solutions.</a:t>
            </a:r>
            <a:endParaRPr lang="en-AU" dirty="0">
              <a:solidFill>
                <a:srgbClr val="FF0000"/>
              </a:solidFill>
            </a:endParaRPr>
          </a:p>
          <a:p>
            <a:pPr marL="0" indent="0">
              <a:buNone/>
            </a:pPr>
            <a:endParaRPr lang="en-AU" dirty="0">
              <a:solidFill>
                <a:srgbClr val="FF0000"/>
              </a:solidFill>
            </a:endParaRPr>
          </a:p>
          <a:p>
            <a:pPr marL="0" indent="0">
              <a:buNone/>
            </a:pPr>
            <a:r>
              <a:rPr lang="en-AU" dirty="0">
                <a:solidFill>
                  <a:srgbClr val="FF0000"/>
                </a:solidFill>
              </a:rPr>
              <a:t>To explore other areas where autonomus vehicles, such as planes and so on might be able to provide better, safer and more cosy effective transportation</a:t>
            </a:r>
            <a:endParaRPr lang="en-AU" dirty="0">
              <a:solidFill>
                <a:srgbClr val="FF0000"/>
              </a:solidFill>
            </a:endParaRPr>
          </a:p>
          <a:p>
            <a:pPr marL="0" indent="0">
              <a:buNone/>
            </a:pPr>
            <a:endParaRPr lang="en-AU" dirty="0">
              <a:solidFill>
                <a:srgbClr val="FF0000"/>
              </a:solidFill>
            </a:endParaRPr>
          </a:p>
          <a:p>
            <a:pPr marL="0" indent="0">
              <a:buNone/>
            </a:pPr>
            <a:r>
              <a:rPr lang="en-AU" dirty="0">
                <a:solidFill>
                  <a:srgbClr val="FF0000"/>
                </a:solidFill>
              </a:rPr>
              <a:t>To fund research into new technologies and areas t push Austalia into the forefront of engineering, Information Technology and Science.</a:t>
            </a:r>
            <a:endParaRPr lang="en-AU" dirty="0">
              <a:solidFill>
                <a:srgbClr val="FF0000"/>
              </a:solidFill>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alpha val="9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fontScale="60000"/>
          </a:bodyPr>
          <a:lstStyle/>
          <a:p>
            <a:pPr marL="0" indent="0" algn="ctr">
              <a:buNone/>
            </a:pPr>
            <a:r>
              <a:rPr lang="en-AU" dirty="0" smtClean="0">
                <a:solidFill>
                  <a:schemeClr val="accent2">
                    <a:lumMod val="75000"/>
                  </a:schemeClr>
                </a:solidFill>
              </a:rPr>
              <a:t>So what are you waiting for? </a:t>
            </a:r>
            <a:endParaRPr lang="en-AU" dirty="0" smtClean="0">
              <a:solidFill>
                <a:schemeClr val="accent2">
                  <a:lumMod val="75000"/>
                </a:schemeClr>
              </a:solidFill>
            </a:endParaRPr>
          </a:p>
          <a:p>
            <a:pPr marL="0" indent="0" algn="ctr">
              <a:buNone/>
            </a:pPr>
            <a:endParaRPr lang="en-AU" dirty="0" smtClean="0">
              <a:solidFill>
                <a:schemeClr val="accent2">
                  <a:lumMod val="75000"/>
                </a:schemeClr>
              </a:solidFill>
            </a:endParaRPr>
          </a:p>
          <a:p>
            <a:pPr marL="0" indent="0" algn="ctr">
              <a:buNone/>
            </a:pPr>
            <a:r>
              <a:rPr lang="en-AU" dirty="0" smtClean="0">
                <a:solidFill>
                  <a:schemeClr val="accent2">
                    <a:lumMod val="75000"/>
                  </a:schemeClr>
                </a:solidFill>
              </a:rPr>
              <a:t>Dare to Dream</a:t>
            </a:r>
            <a:endParaRPr lang="en-AU" dirty="0" smtClean="0">
              <a:solidFill>
                <a:schemeClr val="accent2">
                  <a:lumMod val="75000"/>
                </a:schemeClr>
              </a:solidFill>
            </a:endParaRPr>
          </a:p>
          <a:p>
            <a:pPr marL="0" indent="0" algn="ctr">
              <a:buNone/>
            </a:pPr>
            <a:endParaRPr lang="en-AU" dirty="0" smtClean="0">
              <a:solidFill>
                <a:schemeClr val="accent2">
                  <a:lumMod val="75000"/>
                </a:schemeClr>
              </a:solidFill>
            </a:endParaRPr>
          </a:p>
          <a:p>
            <a:pPr marL="0" indent="0" algn="ctr">
              <a:buNone/>
            </a:pPr>
            <a:r>
              <a:rPr lang="en-AU" dirty="0" smtClean="0">
                <a:solidFill>
                  <a:schemeClr val="accent2">
                    <a:lumMod val="75000"/>
                  </a:schemeClr>
                </a:solidFill>
              </a:rPr>
              <a:t>Dare to be different</a:t>
            </a:r>
            <a:endParaRPr lang="en-AU" dirty="0" smtClean="0">
              <a:solidFill>
                <a:schemeClr val="accent2">
                  <a:lumMod val="75000"/>
                </a:schemeClr>
              </a:solidFill>
            </a:endParaRPr>
          </a:p>
          <a:p>
            <a:pPr algn="ctr"/>
            <a:endParaRPr lang="en-AU" dirty="0" smtClean="0">
              <a:solidFill>
                <a:schemeClr val="accent2">
                  <a:lumMod val="75000"/>
                </a:schemeClr>
              </a:solidFill>
            </a:endParaRPr>
          </a:p>
          <a:p>
            <a:pPr marL="0" indent="0" algn="ctr">
              <a:buNone/>
            </a:pPr>
            <a:endParaRPr lang="en-AU" dirty="0">
              <a:solidFill>
                <a:schemeClr val="accent2">
                  <a:lumMod val="75000"/>
                </a:schemeClr>
              </a:solidFill>
            </a:endParaRPr>
          </a:p>
          <a:p>
            <a:pPr algn="ctr"/>
            <a:endParaRPr lang="en-AU" dirty="0">
              <a:solidFill>
                <a:schemeClr val="accent2">
                  <a:lumMod val="75000"/>
                </a:schemeClr>
              </a:solidFill>
            </a:endParaRPr>
          </a:p>
          <a:p>
            <a:pPr marL="0" indent="0" algn="ctr">
              <a:buNone/>
            </a:pPr>
            <a:r>
              <a:rPr lang="en-AU" dirty="0" smtClean="0">
                <a:solidFill>
                  <a:schemeClr val="accent2">
                    <a:lumMod val="75000"/>
                  </a:schemeClr>
                </a:solidFill>
              </a:rPr>
              <a:t>Jump on board and prepare for the future of public transport and automation!</a:t>
            </a:r>
            <a:endParaRPr lang="en-AU" dirty="0" smtClean="0">
              <a:solidFill>
                <a:schemeClr val="accent2">
                  <a:lumMod val="75000"/>
                </a:schemeClr>
              </a:solidFill>
            </a:endParaRPr>
          </a:p>
          <a:p>
            <a:pPr marL="0" indent="0" algn="ctr">
              <a:buNone/>
            </a:pPr>
            <a:endParaRPr lang="en-AU" dirty="0">
              <a:solidFill>
                <a:schemeClr val="accent2">
                  <a:lumMod val="75000"/>
                </a:schemeClr>
              </a:solidFill>
            </a:endParaRPr>
          </a:p>
          <a:p>
            <a:pPr marL="0" indent="0" algn="ctr">
              <a:buNone/>
            </a:pPr>
            <a:endParaRPr lang="en-AU" dirty="0">
              <a:solidFill>
                <a:schemeClr val="accent2">
                  <a:lumMod val="75000"/>
                </a:schemeClr>
              </a:solidFill>
            </a:endParaRPr>
          </a:p>
          <a:p>
            <a:pPr marL="0" indent="0" algn="ctr">
              <a:buNone/>
            </a:pPr>
            <a:r>
              <a:rPr lang="en-AU" dirty="0">
                <a:solidFill>
                  <a:schemeClr val="accent2">
                    <a:lumMod val="75000"/>
                  </a:schemeClr>
                </a:solidFill>
              </a:rPr>
              <a:t>Thankyou</a:t>
            </a:r>
            <a:endParaRPr lang="en-AU"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style>
          <a:lnRef idx="2">
            <a:schemeClr val="dk1">
              <a:shade val="50000"/>
            </a:schemeClr>
          </a:lnRef>
          <a:fillRef idx="1">
            <a:schemeClr val="dk1"/>
          </a:fillRef>
          <a:effectRef idx="0">
            <a:schemeClr val="dk1"/>
          </a:effectRef>
          <a:fontRef idx="minor">
            <a:schemeClr val="lt1"/>
          </a:fontRef>
        </p:style>
        <p:txBody>
          <a:bodyPr>
            <a:normAutofit lnSpcReduction="20000"/>
          </a:bodyPr>
          <a:p>
            <a:pPr marL="0" indent="0">
              <a:buNone/>
            </a:pPr>
            <a:r>
              <a:rPr lang="en-AU" altLang="en-US" sz="3600">
                <a:solidFill>
                  <a:srgbClr val="FF0000"/>
                </a:solidFill>
              </a:rPr>
              <a:t>Western Transformations</a:t>
            </a:r>
            <a:endParaRPr lang="en-AU" altLang="en-US"/>
          </a:p>
          <a:p>
            <a:pPr marL="0" indent="0">
              <a:buNone/>
            </a:pPr>
            <a:endParaRPr lang="en-AU" altLang="en-US"/>
          </a:p>
          <a:p>
            <a:pPr marL="0" indent="0">
              <a:buNone/>
            </a:pPr>
            <a:r>
              <a:rPr lang="en-AU" altLang="en-US">
                <a:solidFill>
                  <a:srgbClr val="FF0000"/>
                </a:solidFill>
              </a:rPr>
              <a:t>Staff:</a:t>
            </a:r>
            <a:endParaRPr lang="en-AU" altLang="en-US">
              <a:solidFill>
                <a:srgbClr val="FF0000"/>
              </a:solidFill>
            </a:endParaRPr>
          </a:p>
          <a:p>
            <a:pPr marL="0" indent="0">
              <a:buNone/>
            </a:pPr>
            <a:r>
              <a:rPr lang="en-AU" altLang="en-US">
                <a:solidFill>
                  <a:srgbClr val="FF0000"/>
                </a:solidFill>
              </a:rPr>
              <a:t>Tuan Luong</a:t>
            </a:r>
            <a:endParaRPr lang="en-AU" altLang="en-US">
              <a:solidFill>
                <a:srgbClr val="FF0000"/>
              </a:solidFill>
            </a:endParaRPr>
          </a:p>
          <a:p>
            <a:pPr marL="0" indent="0">
              <a:buNone/>
            </a:pPr>
            <a:r>
              <a:rPr lang="en-AU" altLang="en-US">
                <a:solidFill>
                  <a:srgbClr val="FF0000"/>
                </a:solidFill>
              </a:rPr>
              <a:t>Daniel Lay</a:t>
            </a:r>
            <a:endParaRPr lang="en-AU" altLang="en-US">
              <a:solidFill>
                <a:srgbClr val="FF0000"/>
              </a:solidFill>
            </a:endParaRPr>
          </a:p>
          <a:p>
            <a:pPr marL="0" indent="0">
              <a:buNone/>
            </a:pPr>
            <a:r>
              <a:rPr lang="en-AU" altLang="en-US">
                <a:solidFill>
                  <a:srgbClr val="FF0000"/>
                </a:solidFill>
              </a:rPr>
              <a:t>Jayden Barber</a:t>
            </a:r>
            <a:endParaRPr lang="en-AU" altLang="en-US">
              <a:solidFill>
                <a:srgbClr val="FF0000"/>
              </a:solidFill>
            </a:endParaRPr>
          </a:p>
          <a:p>
            <a:pPr marL="0" indent="0">
              <a:buNone/>
            </a:pPr>
            <a:r>
              <a:rPr lang="en-AU" altLang="en-US">
                <a:solidFill>
                  <a:srgbClr val="FF0000"/>
                </a:solidFill>
              </a:rPr>
              <a:t>Rhys Burns</a:t>
            </a:r>
            <a:endParaRPr lang="en-AU" altLang="en-US">
              <a:solidFill>
                <a:srgbClr val="FF0000"/>
              </a:solidFill>
            </a:endParaRPr>
          </a:p>
          <a:p>
            <a:pPr marL="0" indent="0">
              <a:buNone/>
            </a:pPr>
            <a:r>
              <a:rPr lang="en-AU" altLang="en-US">
                <a:solidFill>
                  <a:srgbClr val="FF0000"/>
                </a:solidFill>
              </a:rPr>
              <a:t>Melissa Eder</a:t>
            </a:r>
            <a:endParaRPr lang="en-AU" altLang="en-US">
              <a:solidFill>
                <a:srgbClr val="FF0000"/>
              </a:solidFill>
            </a:endParaRPr>
          </a:p>
          <a:p>
            <a:pPr marL="0" indent="0">
              <a:buNone/>
            </a:pPr>
            <a:r>
              <a:rPr lang="en-AU" altLang="en-US">
                <a:solidFill>
                  <a:srgbClr val="FF0000"/>
                </a:solidFill>
              </a:rPr>
              <a:t>Nickolai Sokuluk (did not contribute)</a:t>
            </a:r>
            <a:endParaRPr lang="en-AU" altLang="en-US">
              <a:solidFill>
                <a:srgbClr val="FF0000"/>
              </a:solidFill>
            </a:endParaRPr>
          </a:p>
        </p:txBody>
      </p:sp>
      <p:pic>
        <p:nvPicPr>
          <p:cNvPr id="9" name="Content Placeholder 8" descr="bus7"/>
          <p:cNvPicPr>
            <a:picLocks noChangeAspect="1"/>
          </p:cNvPicPr>
          <p:nvPr>
            <p:ph sz="half" idx="2"/>
          </p:nvPr>
        </p:nvPicPr>
        <p:blipFill>
          <a:blip r:embed="rId1"/>
          <a:stretch>
            <a:fillRect/>
          </a:stretch>
        </p:blipFill>
        <p:spPr>
          <a:xfrm>
            <a:off x="8413750" y="828040"/>
            <a:ext cx="2209800" cy="1325880"/>
          </a:xfrm>
          <a:prstGeom prst="rect">
            <a:avLst/>
          </a:prstGeom>
        </p:spPr>
      </p:pic>
      <p:pic>
        <p:nvPicPr>
          <p:cNvPr id="2" name="Picture 1" descr="bus5"/>
          <p:cNvPicPr>
            <a:picLocks noChangeAspect="1"/>
          </p:cNvPicPr>
          <p:nvPr/>
        </p:nvPicPr>
        <p:blipFill>
          <a:blip r:embed="rId2"/>
          <a:stretch>
            <a:fillRect/>
          </a:stretch>
        </p:blipFill>
        <p:spPr>
          <a:xfrm>
            <a:off x="5002530" y="2762250"/>
            <a:ext cx="2186940" cy="1333500"/>
          </a:xfrm>
          <a:prstGeom prst="rect">
            <a:avLst/>
          </a:prstGeom>
        </p:spPr>
      </p:pic>
      <p:pic>
        <p:nvPicPr>
          <p:cNvPr id="4" name="Picture 3" descr="bus5"/>
          <p:cNvPicPr>
            <a:picLocks noChangeAspect="1"/>
          </p:cNvPicPr>
          <p:nvPr/>
        </p:nvPicPr>
        <p:blipFill>
          <a:blip r:embed="rId2"/>
          <a:stretch>
            <a:fillRect/>
          </a:stretch>
        </p:blipFill>
        <p:spPr>
          <a:xfrm>
            <a:off x="5002530" y="2762250"/>
            <a:ext cx="2186940" cy="1333500"/>
          </a:xfrm>
          <a:prstGeom prst="rect">
            <a:avLst/>
          </a:prstGeom>
        </p:spPr>
      </p:pic>
      <p:pic>
        <p:nvPicPr>
          <p:cNvPr id="6" name="Picture 5" descr="bus6"/>
          <p:cNvPicPr>
            <a:picLocks noChangeAspect="1"/>
          </p:cNvPicPr>
          <p:nvPr/>
        </p:nvPicPr>
        <p:blipFill>
          <a:blip r:embed="rId3"/>
          <a:stretch>
            <a:fillRect/>
          </a:stretch>
        </p:blipFill>
        <p:spPr>
          <a:xfrm>
            <a:off x="4649470" y="148590"/>
            <a:ext cx="2095500" cy="1394460"/>
          </a:xfrm>
          <a:prstGeom prst="rect">
            <a:avLst/>
          </a:prstGeom>
        </p:spPr>
      </p:pic>
      <p:pic>
        <p:nvPicPr>
          <p:cNvPr id="10" name="Picture 9" descr="bus4"/>
          <p:cNvPicPr>
            <a:picLocks noChangeAspect="1"/>
          </p:cNvPicPr>
          <p:nvPr/>
        </p:nvPicPr>
        <p:blipFill>
          <a:blip r:embed="rId4"/>
          <a:stretch>
            <a:fillRect/>
          </a:stretch>
        </p:blipFill>
        <p:spPr>
          <a:xfrm>
            <a:off x="7537450" y="4318635"/>
            <a:ext cx="3281045" cy="2023110"/>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smtClean="0">
                <a:solidFill>
                  <a:schemeClr val="accent2">
                    <a:lumMod val="75000"/>
                  </a:schemeClr>
                </a:solidFill>
              </a:rPr>
              <a:t>So…What Is TRANSFORMATION?</a:t>
            </a:r>
            <a:br>
              <a:rPr lang="en-AU" dirty="0" smtClean="0">
                <a:solidFill>
                  <a:schemeClr val="accent2">
                    <a:lumMod val="75000"/>
                  </a:schemeClr>
                </a:solidFill>
              </a:rPr>
            </a:br>
            <a:r>
              <a:rPr lang="en-AU" sz="2800" dirty="0">
                <a:solidFill>
                  <a:schemeClr val="accent2">
                    <a:lumMod val="75000"/>
                  </a:schemeClr>
                </a:solidFill>
              </a:rPr>
              <a:t>What Does It Mean?</a:t>
            </a:r>
            <a:endParaRPr lang="en-AU" sz="2800" dirty="0">
              <a:solidFill>
                <a:schemeClr val="accent2">
                  <a:lumMod val="75000"/>
                </a:schemeClr>
              </a:solidFill>
            </a:endParaRPr>
          </a:p>
        </p:txBody>
      </p:sp>
      <p:sp>
        <p:nvSpPr>
          <p:cNvPr id="3" name="Content Placeholder 2"/>
          <p:cNvSpPr>
            <a:spLocks noGrp="1"/>
          </p:cNvSpPr>
          <p:nvPr>
            <p:ph sz="half" idx="1"/>
          </p:nvPr>
        </p:nvSpPr>
        <p:spPr/>
        <p:txBody>
          <a:bodyPr>
            <a:normAutofit lnSpcReduction="20000"/>
          </a:bodyPr>
          <a:lstStyle/>
          <a:p>
            <a:r>
              <a:rPr lang="en-AU" b="1" dirty="0" smtClean="0">
                <a:solidFill>
                  <a:schemeClr val="accent2">
                    <a:lumMod val="75000"/>
                  </a:schemeClr>
                </a:solidFill>
              </a:rPr>
              <a:t>Trans</a:t>
            </a:r>
            <a:r>
              <a:rPr lang="en-AU" i="1" dirty="0" smtClean="0">
                <a:solidFill>
                  <a:schemeClr val="accent2">
                    <a:lumMod val="75000"/>
                  </a:schemeClr>
                </a:solidFill>
              </a:rPr>
              <a:t>port</a:t>
            </a:r>
            <a:r>
              <a:rPr lang="en-AU" dirty="0" smtClean="0">
                <a:solidFill>
                  <a:schemeClr val="accent2">
                    <a:lumMod val="75000"/>
                  </a:schemeClr>
                </a:solidFill>
              </a:rPr>
              <a:t> – Our targeted industry is an Autonomous Community Bus Service</a:t>
            </a:r>
            <a:endParaRPr lang="en-AU" dirty="0" smtClean="0">
              <a:solidFill>
                <a:schemeClr val="accent2">
                  <a:lumMod val="75000"/>
                </a:schemeClr>
              </a:solidFill>
            </a:endParaRPr>
          </a:p>
          <a:p>
            <a:pPr marL="0" indent="0">
              <a:buNone/>
            </a:pPr>
            <a:endParaRPr lang="en-AU" dirty="0" smtClean="0">
              <a:solidFill>
                <a:schemeClr val="accent2">
                  <a:lumMod val="75000"/>
                </a:schemeClr>
              </a:solidFill>
            </a:endParaRPr>
          </a:p>
          <a:p>
            <a:r>
              <a:rPr lang="en-AU" b="1" dirty="0" smtClean="0">
                <a:solidFill>
                  <a:schemeClr val="accent2">
                    <a:lumMod val="75000"/>
                  </a:schemeClr>
                </a:solidFill>
              </a:rPr>
              <a:t>For</a:t>
            </a:r>
            <a:r>
              <a:rPr lang="en-AU" i="1" dirty="0" smtClean="0">
                <a:solidFill>
                  <a:schemeClr val="accent2">
                    <a:lumMod val="75000"/>
                  </a:schemeClr>
                </a:solidFill>
              </a:rPr>
              <a:t>ward</a:t>
            </a:r>
            <a:r>
              <a:rPr lang="en-AU" dirty="0" smtClean="0">
                <a:solidFill>
                  <a:schemeClr val="accent2">
                    <a:lumMod val="75000"/>
                  </a:schemeClr>
                </a:solidFill>
              </a:rPr>
              <a:t> – Imagine the Future, it means having self driving vehicles</a:t>
            </a:r>
            <a:endParaRPr lang="en-AU" dirty="0" smtClean="0">
              <a:solidFill>
                <a:schemeClr val="accent2">
                  <a:lumMod val="75000"/>
                </a:schemeClr>
              </a:solidFill>
            </a:endParaRPr>
          </a:p>
          <a:p>
            <a:pPr marL="0" indent="0">
              <a:buNone/>
            </a:pPr>
            <a:endParaRPr lang="en-AU" dirty="0" smtClean="0">
              <a:solidFill>
                <a:schemeClr val="accent2">
                  <a:lumMod val="75000"/>
                </a:schemeClr>
              </a:solidFill>
            </a:endParaRPr>
          </a:p>
          <a:p>
            <a:r>
              <a:rPr lang="en-AU" i="1" dirty="0" err="1" smtClean="0">
                <a:solidFill>
                  <a:schemeClr val="accent2">
                    <a:lumMod val="75000"/>
                  </a:schemeClr>
                </a:solidFill>
              </a:rPr>
              <a:t>Auto</a:t>
            </a:r>
            <a:r>
              <a:rPr lang="en-AU" b="1" dirty="0" err="1" smtClean="0">
                <a:solidFill>
                  <a:schemeClr val="accent2">
                    <a:lumMod val="75000"/>
                  </a:schemeClr>
                </a:solidFill>
              </a:rPr>
              <a:t>Mation</a:t>
            </a:r>
            <a:r>
              <a:rPr lang="en-AU" dirty="0" smtClean="0">
                <a:solidFill>
                  <a:schemeClr val="accent2">
                    <a:lumMod val="75000"/>
                  </a:schemeClr>
                </a:solidFill>
              </a:rPr>
              <a:t> </a:t>
            </a:r>
            <a:r>
              <a:rPr lang="en-AU" dirty="0" smtClean="0">
                <a:solidFill>
                  <a:schemeClr val="accent2">
                    <a:lumMod val="75000"/>
                  </a:schemeClr>
                </a:solidFill>
              </a:rPr>
              <a:t>– The moving parts of this technology.  The mechatronics.</a:t>
            </a:r>
            <a:endParaRPr lang="en-AU" dirty="0">
              <a:solidFill>
                <a:schemeClr val="accent2">
                  <a:lumMod val="75000"/>
                </a:schemeClr>
              </a:solidFill>
            </a:endParaRPr>
          </a:p>
        </p:txBody>
      </p:sp>
      <p:pic>
        <p:nvPicPr>
          <p:cNvPr id="4" name="Content Placeholder 3" descr="busdis"/>
          <p:cNvPicPr>
            <a:picLocks noChangeAspect="1"/>
          </p:cNvPicPr>
          <p:nvPr>
            <p:ph sz="half" idx="2"/>
          </p:nvPr>
        </p:nvPicPr>
        <p:blipFill>
          <a:blip r:embed="rId1"/>
          <a:stretch>
            <a:fillRect/>
          </a:stretch>
        </p:blipFill>
        <p:spPr>
          <a:xfrm>
            <a:off x="7127875" y="2272665"/>
            <a:ext cx="3921760" cy="2491105"/>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dirty="0" smtClean="0">
                <a:solidFill>
                  <a:schemeClr val="accent2">
                    <a:lumMod val="75000"/>
                  </a:schemeClr>
                </a:solidFill>
              </a:rPr>
              <a:t>Transformation…Who Would Use </a:t>
            </a:r>
            <a:r>
              <a:rPr lang="en-AU" dirty="0">
                <a:solidFill>
                  <a:schemeClr val="accent2">
                    <a:lumMod val="75000"/>
                  </a:schemeClr>
                </a:solidFill>
              </a:rPr>
              <a:t>I</a:t>
            </a:r>
            <a:r>
              <a:rPr lang="en-AU" dirty="0" smtClean="0">
                <a:solidFill>
                  <a:schemeClr val="accent2">
                    <a:lumMod val="75000"/>
                  </a:schemeClr>
                </a:solidFill>
              </a:rPr>
              <a:t>t?</a:t>
            </a:r>
            <a:br>
              <a:rPr lang="en-AU" dirty="0" smtClean="0">
                <a:solidFill>
                  <a:schemeClr val="accent2">
                    <a:lumMod val="75000"/>
                  </a:schemeClr>
                </a:solidFill>
              </a:rPr>
            </a:br>
            <a:r>
              <a:rPr lang="en-AU" dirty="0" smtClean="0">
                <a:solidFill>
                  <a:schemeClr val="accent2">
                    <a:lumMod val="75000"/>
                  </a:schemeClr>
                </a:solidFill>
              </a:rPr>
              <a:t>Who Is it For?</a:t>
            </a:r>
            <a:endParaRPr lang="en-AU" dirty="0" smtClean="0">
              <a:solidFill>
                <a:schemeClr val="accent2">
                  <a:lumMod val="75000"/>
                </a:schemeClr>
              </a:solidFill>
            </a:endParaRPr>
          </a:p>
        </p:txBody>
      </p:sp>
      <p:sp>
        <p:nvSpPr>
          <p:cNvPr id="3" name="Content Placeholder 2"/>
          <p:cNvSpPr>
            <a:spLocks noGrp="1"/>
          </p:cNvSpPr>
          <p:nvPr>
            <p:ph sz="half" idx="1"/>
          </p:nvPr>
        </p:nvSpPr>
        <p:spPr/>
        <p:txBody>
          <a:bodyPr/>
          <a:lstStyle/>
          <a:p>
            <a:r>
              <a:rPr lang="en-AU" dirty="0" smtClean="0">
                <a:solidFill>
                  <a:schemeClr val="accent2">
                    <a:lumMod val="75000"/>
                  </a:schemeClr>
                </a:solidFill>
              </a:rPr>
              <a:t>Children</a:t>
            </a:r>
            <a:endParaRPr lang="en-AU" dirty="0" smtClean="0">
              <a:solidFill>
                <a:schemeClr val="accent2">
                  <a:lumMod val="75000"/>
                </a:schemeClr>
              </a:solidFill>
            </a:endParaRPr>
          </a:p>
          <a:p>
            <a:r>
              <a:rPr lang="en-AU" dirty="0" smtClean="0">
                <a:solidFill>
                  <a:schemeClr val="accent2">
                    <a:lumMod val="75000"/>
                  </a:schemeClr>
                </a:solidFill>
              </a:rPr>
              <a:t>People with disabilities</a:t>
            </a:r>
            <a:endParaRPr lang="en-AU" dirty="0" smtClean="0">
              <a:solidFill>
                <a:schemeClr val="accent2">
                  <a:lumMod val="75000"/>
                </a:schemeClr>
              </a:solidFill>
            </a:endParaRPr>
          </a:p>
          <a:p>
            <a:r>
              <a:rPr lang="en-AU" dirty="0" smtClean="0">
                <a:solidFill>
                  <a:schemeClr val="accent2">
                    <a:lumMod val="75000"/>
                  </a:schemeClr>
                </a:solidFill>
              </a:rPr>
              <a:t>Parents</a:t>
            </a:r>
            <a:endParaRPr lang="en-AU" dirty="0" smtClean="0">
              <a:solidFill>
                <a:schemeClr val="accent2">
                  <a:lumMod val="75000"/>
                </a:schemeClr>
              </a:solidFill>
            </a:endParaRPr>
          </a:p>
          <a:p>
            <a:r>
              <a:rPr lang="en-AU" dirty="0" smtClean="0">
                <a:solidFill>
                  <a:schemeClr val="accent2">
                    <a:lumMod val="75000"/>
                  </a:schemeClr>
                </a:solidFill>
              </a:rPr>
              <a:t>Students</a:t>
            </a:r>
            <a:endParaRPr lang="en-AU" dirty="0" smtClean="0">
              <a:solidFill>
                <a:schemeClr val="accent2">
                  <a:lumMod val="75000"/>
                </a:schemeClr>
              </a:solidFill>
            </a:endParaRPr>
          </a:p>
          <a:p>
            <a:r>
              <a:rPr lang="en-AU" dirty="0" smtClean="0">
                <a:solidFill>
                  <a:schemeClr val="accent2">
                    <a:lumMod val="75000"/>
                  </a:schemeClr>
                </a:solidFill>
              </a:rPr>
              <a:t>Elderly</a:t>
            </a:r>
            <a:endParaRPr lang="en-AU" dirty="0" smtClean="0">
              <a:solidFill>
                <a:schemeClr val="accent2">
                  <a:lumMod val="75000"/>
                </a:schemeClr>
              </a:solidFill>
            </a:endParaRPr>
          </a:p>
          <a:p>
            <a:r>
              <a:rPr lang="en-AU" dirty="0" smtClean="0">
                <a:solidFill>
                  <a:schemeClr val="accent2">
                    <a:lumMod val="75000"/>
                  </a:schemeClr>
                </a:solidFill>
              </a:rPr>
              <a:t>Everyone!</a:t>
            </a:r>
            <a:endParaRPr lang="en-AU" dirty="0">
              <a:solidFill>
                <a:schemeClr val="accent2">
                  <a:lumMod val="75000"/>
                </a:schemeClr>
              </a:solidFill>
            </a:endParaRPr>
          </a:p>
        </p:txBody>
      </p:sp>
      <p:pic>
        <p:nvPicPr>
          <p:cNvPr id="4" name="Content Placeholder 3" descr="bus3"/>
          <p:cNvPicPr>
            <a:picLocks noChangeAspect="1"/>
          </p:cNvPicPr>
          <p:nvPr>
            <p:ph sz="half" idx="2"/>
          </p:nvPr>
        </p:nvPicPr>
        <p:blipFill>
          <a:blip r:embed="rId1"/>
          <a:stretch>
            <a:fillRect/>
          </a:stretch>
        </p:blipFill>
        <p:spPr>
          <a:xfrm>
            <a:off x="8859520" y="1529080"/>
            <a:ext cx="2095500" cy="1394460"/>
          </a:xfrm>
          <a:prstGeom prst="rect">
            <a:avLst/>
          </a:prstGeom>
        </p:spPr>
      </p:pic>
      <p:pic>
        <p:nvPicPr>
          <p:cNvPr id="5" name="Picture 4" descr="bus-a"/>
          <p:cNvPicPr>
            <a:picLocks noChangeAspect="1"/>
          </p:cNvPicPr>
          <p:nvPr/>
        </p:nvPicPr>
        <p:blipFill>
          <a:blip r:embed="rId2"/>
          <a:stretch>
            <a:fillRect/>
          </a:stretch>
        </p:blipFill>
        <p:spPr>
          <a:xfrm>
            <a:off x="4217035" y="3708400"/>
            <a:ext cx="4191000" cy="2339340"/>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solidFill>
                  <a:schemeClr val="accent2">
                    <a:lumMod val="75000"/>
                  </a:schemeClr>
                </a:solidFill>
              </a:rPr>
              <a:t>How Does Trabsformations Work?</a:t>
            </a:r>
            <a:endParaRPr lang="en-AU"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r>
              <a:rPr lang="en-AU" dirty="0">
                <a:solidFill>
                  <a:schemeClr val="accent2">
                    <a:lumMod val="75000"/>
                  </a:schemeClr>
                </a:solidFill>
              </a:rPr>
              <a:t>Transformation is an self driving totally autonomous vehicle.</a:t>
            </a:r>
            <a:endParaRPr lang="en-AU" dirty="0">
              <a:solidFill>
                <a:schemeClr val="accent2">
                  <a:lumMod val="75000"/>
                </a:schemeClr>
              </a:solidFill>
            </a:endParaRPr>
          </a:p>
          <a:p>
            <a:pPr marL="0" indent="0">
              <a:buNone/>
            </a:pPr>
            <a:r>
              <a:rPr lang="en-AU" dirty="0">
                <a:solidFill>
                  <a:schemeClr val="accent2">
                    <a:lumMod val="75000"/>
                  </a:schemeClr>
                </a:solidFill>
              </a:rPr>
              <a:t>Transformations uses state of the art technologies, such as GPS, Sensors, Cameras, Artifical Intelligence, Mechatronics, Communications, Computer Software, Electronics, The Internet Of Things, hardware to provide a range of vehicles that do not need human intervention.</a:t>
            </a:r>
            <a:endParaRPr lang="en-AU" dirty="0">
              <a:solidFill>
                <a:schemeClr val="accent2">
                  <a:lumMod val="75000"/>
                </a:schemeClr>
              </a:solidFill>
            </a:endParaRPr>
          </a:p>
          <a:p>
            <a:pPr marL="0" indent="0">
              <a:buNone/>
            </a:pPr>
            <a:endParaRPr lang="en-AU" dirty="0">
              <a:solidFill>
                <a:schemeClr val="accent2">
                  <a:lumMod val="75000"/>
                </a:schemeClr>
              </a:solidFill>
            </a:endParaRPr>
          </a:p>
          <a:p>
            <a:pPr marL="0" indent="0">
              <a:buNone/>
            </a:pPr>
            <a:r>
              <a:rPr lang="en-AU" dirty="0">
                <a:solidFill>
                  <a:schemeClr val="accent2">
                    <a:lumMod val="75000"/>
                  </a:schemeClr>
                </a:solidFill>
              </a:rPr>
              <a:t>Transformations will have a central Control System and  an Intelligent Transport System to have human oversight, but will not need human oversight to function and drive itself around the community.</a:t>
            </a:r>
            <a:endParaRPr lang="en-AU" dirty="0">
              <a:solidFill>
                <a:schemeClr val="accent2">
                  <a:lumMod val="75000"/>
                </a:schemeClr>
              </a:solidFill>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AU" altLang="en-US">
                <a:solidFill>
                  <a:srgbClr val="FF0000"/>
                </a:solidFill>
              </a:rPr>
              <a:t>Transformations in More Detail</a:t>
            </a:r>
            <a:endParaRPr lang="en-AU" altLang="en-US">
              <a:solidFill>
                <a:srgbClr val="FF0000"/>
              </a:solidFill>
            </a:endParaRPr>
          </a:p>
        </p:txBody>
      </p:sp>
      <p:sp>
        <p:nvSpPr>
          <p:cNvPr id="3" name="Content Placeholder 2"/>
          <p:cNvSpPr>
            <a:spLocks noGrp="1"/>
          </p:cNvSpPr>
          <p:nvPr>
            <p:ph idx="1"/>
          </p:nvPr>
        </p:nvSpPr>
        <p:spPr/>
        <p:txBody>
          <a:bodyPr>
            <a:normAutofit fontScale="90000" lnSpcReduction="10000"/>
          </a:bodyPr>
          <a:p>
            <a:pPr marL="0" indent="0">
              <a:buNone/>
            </a:pPr>
            <a:r>
              <a:rPr lang="en-AU" altLang="en-US">
                <a:solidFill>
                  <a:srgbClr val="FF0000"/>
                </a:solidFill>
              </a:rPr>
              <a:t>Transformations is working with VicRoads, the National Transportation Committee and other organizations to retrofit roads in our community to ensure they have sensors and markers and include good signals so that our autonomous vehicles ca use these to navigate around our community.</a:t>
            </a:r>
            <a:endParaRPr lang="en-AU" altLang="en-US">
              <a:solidFill>
                <a:srgbClr val="FF0000"/>
              </a:solidFill>
            </a:endParaRPr>
          </a:p>
          <a:p>
            <a:pPr marL="0" indent="0">
              <a:buNone/>
            </a:pPr>
            <a:endParaRPr lang="en-AU" altLang="en-US">
              <a:solidFill>
                <a:srgbClr val="FF0000"/>
              </a:solidFill>
            </a:endParaRPr>
          </a:p>
          <a:p>
            <a:pPr marL="0" indent="0">
              <a:buNone/>
            </a:pPr>
            <a:r>
              <a:rPr lang="en-AU" altLang="en-US">
                <a:solidFill>
                  <a:srgbClr val="FF0000"/>
                </a:solidFill>
              </a:rPr>
              <a:t>Trnasformations will also have top cyber security to ensure our vehicles can not be hacked or have viruses or malware downloaded on them.</a:t>
            </a:r>
            <a:endParaRPr lang="en-AU" altLang="en-US">
              <a:solidFill>
                <a:srgbClr val="FF0000"/>
              </a:solidFill>
            </a:endParaRPr>
          </a:p>
          <a:p>
            <a:pPr marL="0" indent="0">
              <a:buNone/>
            </a:pPr>
            <a:endParaRPr lang="en-AU" altLang="en-US">
              <a:solidFill>
                <a:srgbClr val="FF0000"/>
              </a:solidFill>
            </a:endParaRPr>
          </a:p>
          <a:p>
            <a:pPr marL="0" indent="0">
              <a:buNone/>
            </a:pPr>
            <a:r>
              <a:rPr lang="en-AU" altLang="en-US">
                <a:solidFill>
                  <a:srgbClr val="FF0000"/>
                </a:solidFill>
              </a:rPr>
              <a:t>Our vehicles will use a mixture of mobile phone apps, PC apps, a website and so on to enable people to make booking for our vehicles. </a:t>
            </a:r>
            <a:r>
              <a:rPr lang="en-AU" altLang="en-US"/>
              <a:t>into more detail about our service, we are working with VicRoads and The National Transportation Committee to </a:t>
            </a:r>
            <a:endParaRPr lang="en-AU" alt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dirty="0" smtClean="0">
                <a:solidFill>
                  <a:schemeClr val="accent2">
                    <a:lumMod val="75000"/>
                  </a:schemeClr>
                </a:solidFill>
              </a:rPr>
              <a:t> Design of Autonomous Vehicles</a:t>
            </a:r>
            <a:br>
              <a:rPr lang="en-AU" dirty="0" smtClean="0">
                <a:solidFill>
                  <a:schemeClr val="accent2">
                    <a:lumMod val="75000"/>
                  </a:schemeClr>
                </a:solidFill>
              </a:rPr>
            </a:br>
            <a:r>
              <a:rPr lang="en-AU" sz="2800" dirty="0">
                <a:solidFill>
                  <a:schemeClr val="accent2">
                    <a:lumMod val="75000"/>
                  </a:schemeClr>
                </a:solidFill>
              </a:rPr>
              <a:t>Please See some Design ideas below</a:t>
            </a:r>
            <a:endParaRPr lang="en-AU" sz="2800" dirty="0">
              <a:solidFill>
                <a:schemeClr val="accent2">
                  <a:lumMod val="75000"/>
                </a:schemeClr>
              </a:solidFill>
            </a:endParaRPr>
          </a:p>
        </p:txBody>
      </p:sp>
      <p:pic>
        <p:nvPicPr>
          <p:cNvPr id="4" name="Content Placeholder 3" descr="busdes3"/>
          <p:cNvPicPr>
            <a:picLocks noChangeAspect="1"/>
          </p:cNvPicPr>
          <p:nvPr>
            <p:ph sz="half" idx="1"/>
          </p:nvPr>
        </p:nvPicPr>
        <p:blipFill>
          <a:blip r:embed="rId1"/>
          <a:stretch>
            <a:fillRect/>
          </a:stretch>
        </p:blipFill>
        <p:spPr>
          <a:xfrm>
            <a:off x="838200" y="2193925"/>
            <a:ext cx="5181600" cy="3613785"/>
          </a:xfrm>
          <a:prstGeom prst="rect">
            <a:avLst/>
          </a:prstGeom>
        </p:spPr>
      </p:pic>
      <p:pic>
        <p:nvPicPr>
          <p:cNvPr id="5" name="Content Placeholder 4" descr="busdes"/>
          <p:cNvPicPr>
            <a:picLocks noChangeAspect="1"/>
          </p:cNvPicPr>
          <p:nvPr>
            <p:ph sz="half" idx="2"/>
          </p:nvPr>
        </p:nvPicPr>
        <p:blipFill>
          <a:blip r:embed="rId2"/>
          <a:stretch>
            <a:fillRect/>
          </a:stretch>
        </p:blipFill>
        <p:spPr>
          <a:xfrm>
            <a:off x="6172200" y="2420620"/>
            <a:ext cx="4478655" cy="3160395"/>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AU" altLang="en-US">
                <a:solidFill>
                  <a:srgbClr val="FF0000"/>
                </a:solidFill>
              </a:rPr>
              <a:t>More On Bus Design</a:t>
            </a:r>
            <a:endParaRPr lang="en-AU" altLang="en-US">
              <a:solidFill>
                <a:srgbClr val="FF0000"/>
              </a:solidFill>
            </a:endParaRPr>
          </a:p>
        </p:txBody>
      </p:sp>
      <p:sp>
        <p:nvSpPr>
          <p:cNvPr id="3" name="Content Placeholder 2"/>
          <p:cNvSpPr>
            <a:spLocks noGrp="1"/>
          </p:cNvSpPr>
          <p:nvPr>
            <p:ph sz="half" idx="1"/>
          </p:nvPr>
        </p:nvSpPr>
        <p:spPr/>
        <p:txBody>
          <a:bodyPr>
            <a:normAutofit lnSpcReduction="20000"/>
          </a:bodyPr>
          <a:p>
            <a:pPr marL="0" indent="0">
              <a:buNone/>
            </a:pPr>
            <a:r>
              <a:rPr lang="en-AU" altLang="en-US">
                <a:solidFill>
                  <a:srgbClr val="FF0000"/>
                </a:solidFill>
              </a:rPr>
              <a:t>From the previous pictures, we are building buses with a range of equipment, such as sensors, cameras, GPS to make the vehicles capable of being self driven.</a:t>
            </a:r>
            <a:endParaRPr lang="en-AU" altLang="en-US">
              <a:solidFill>
                <a:srgbClr val="FF0000"/>
              </a:solidFill>
            </a:endParaRPr>
          </a:p>
          <a:p>
            <a:pPr marL="0" indent="0">
              <a:buNone/>
            </a:pPr>
            <a:endParaRPr lang="en-AU" altLang="en-US">
              <a:solidFill>
                <a:srgbClr val="FF0000"/>
              </a:solidFill>
            </a:endParaRPr>
          </a:p>
          <a:p>
            <a:pPr marL="0" indent="0">
              <a:buNone/>
            </a:pPr>
            <a:r>
              <a:rPr lang="en-AU" altLang="en-US">
                <a:solidFill>
                  <a:srgbClr val="FF0000"/>
                </a:solidFill>
              </a:rPr>
              <a:t>In addition, we are using state of the art mechatronics, mechanical engineering and electronics, to control the buses supenstion, turning of its wheels, and other features.</a:t>
            </a:r>
            <a:endParaRPr lang="en-AU" altLang="en-US">
              <a:solidFill>
                <a:srgbClr val="FF0000"/>
              </a:solidFill>
            </a:endParaRPr>
          </a:p>
        </p:txBody>
      </p:sp>
      <p:pic>
        <p:nvPicPr>
          <p:cNvPr id="5" name="Content Placeholder 4" descr="busdes1"/>
          <p:cNvPicPr>
            <a:picLocks noChangeAspect="1"/>
          </p:cNvPicPr>
          <p:nvPr>
            <p:ph sz="half" idx="2"/>
          </p:nvPr>
        </p:nvPicPr>
        <p:blipFill>
          <a:blip r:embed="rId1"/>
          <a:stretch>
            <a:fillRect/>
          </a:stretch>
        </p:blipFill>
        <p:spPr>
          <a:xfrm>
            <a:off x="6570980" y="447675"/>
            <a:ext cx="5181600" cy="231838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AU" altLang="en-US">
                <a:solidFill>
                  <a:srgbClr val="FF0000"/>
                </a:solidFill>
              </a:rPr>
              <a:t>Where the Project is Currently</a:t>
            </a:r>
            <a:endParaRPr lang="en-AU" altLang="en-US">
              <a:solidFill>
                <a:srgbClr val="FF0000"/>
              </a:solidFill>
            </a:endParaRPr>
          </a:p>
        </p:txBody>
      </p:sp>
      <p:sp>
        <p:nvSpPr>
          <p:cNvPr id="3" name="Content Placeholder 2"/>
          <p:cNvSpPr>
            <a:spLocks noGrp="1"/>
          </p:cNvSpPr>
          <p:nvPr>
            <p:ph sz="half" idx="1"/>
          </p:nvPr>
        </p:nvSpPr>
        <p:spPr/>
        <p:txBody>
          <a:bodyPr/>
          <a:p>
            <a:pPr marL="0" indent="0">
              <a:buNone/>
            </a:pPr>
            <a:r>
              <a:rPr lang="en-AU" altLang="en-US">
                <a:solidFill>
                  <a:srgbClr val="FF0000"/>
                </a:solidFill>
              </a:rPr>
              <a:t>A few Victorian Organizations, such as Monash University, have already successfully tested autonomous vehicles of different types.</a:t>
            </a:r>
            <a:endParaRPr lang="en-AU" altLang="en-US">
              <a:solidFill>
                <a:srgbClr val="FF0000"/>
              </a:solidFill>
            </a:endParaRPr>
          </a:p>
          <a:p>
            <a:pPr marL="0" indent="0">
              <a:buNone/>
            </a:pPr>
            <a:endParaRPr lang="en-AU" altLang="en-US">
              <a:solidFill>
                <a:srgbClr val="FF0000"/>
              </a:solidFill>
            </a:endParaRPr>
          </a:p>
          <a:p>
            <a:pPr marL="0" indent="0">
              <a:buNone/>
            </a:pPr>
            <a:r>
              <a:rPr lang="en-AU" altLang="en-US">
                <a:solidFill>
                  <a:srgbClr val="FF0000"/>
                </a:solidFill>
              </a:rPr>
              <a:t>We already have roads that are being retro-fitted to ensure autonomous vehicles can operate on them safely.</a:t>
            </a:r>
            <a:endParaRPr lang="en-AU" altLang="en-US">
              <a:solidFill>
                <a:srgbClr val="FF0000"/>
              </a:solidFill>
            </a:endParaRPr>
          </a:p>
          <a:p>
            <a:pPr marL="0" indent="0">
              <a:buNone/>
            </a:pPr>
            <a:endParaRPr lang="en-AU" altLang="en-US">
              <a:solidFill>
                <a:srgbClr val="FF0000"/>
              </a:solidFill>
            </a:endParaRPr>
          </a:p>
        </p:txBody>
      </p:sp>
      <p:sp>
        <p:nvSpPr>
          <p:cNvPr id="4" name="Content Placeholder 3"/>
          <p:cNvSpPr>
            <a:spLocks noGrp="1"/>
          </p:cNvSpPr>
          <p:nvPr>
            <p:ph sz="half" idx="2"/>
          </p:nvPr>
        </p:nvSpPr>
        <p:spPr/>
        <p:txBody>
          <a:bodyPr/>
          <a:p>
            <a:pPr marL="0" indent="0">
              <a:buNone/>
            </a:pPr>
            <a:r>
              <a:rPr lang="en-AU" altLang="en-US">
                <a:solidFill>
                  <a:srgbClr val="FF0000"/>
                </a:solidFill>
              </a:rPr>
              <a:t>Plans are already in place to start contructing 3 buses to then have a 3 motn test period.</a:t>
            </a:r>
            <a:endParaRPr lang="en-AU" altLang="en-US">
              <a:solidFill>
                <a:srgbClr val="FF0000"/>
              </a:solidFill>
            </a:endParaRPr>
          </a:p>
          <a:p>
            <a:pPr marL="0" indent="0">
              <a:buNone/>
            </a:pPr>
            <a:endParaRPr lang="en-AU" altLang="en-US">
              <a:solidFill>
                <a:srgbClr val="FF0000"/>
              </a:solidFill>
            </a:endParaRPr>
          </a:p>
          <a:p>
            <a:pPr marL="0" indent="0">
              <a:buNone/>
            </a:pPr>
            <a:r>
              <a:rPr lang="en-AU" altLang="en-US">
                <a:solidFill>
                  <a:srgbClr val="FF0000"/>
                </a:solidFill>
              </a:rPr>
              <a:t>The buses are alerady in the building phase and are awaiting testing then rollout.</a:t>
            </a:r>
            <a:endParaRPr lang="en-AU" altLang="en-US">
              <a:solidFill>
                <a:srgbClr val="FF0000"/>
              </a:solidFill>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3648</Words>
  <Application>WPS Presentation</Application>
  <PresentationFormat>Widescreen</PresentationFormat>
  <Paragraphs>95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So…What Is TRANSFORMATION? What Does It Mean?</vt:lpstr>
      <vt:lpstr>Transformation…Who Would Use It? Who Is it For?</vt:lpstr>
      <vt:lpstr>How Does Trabsformations Work?</vt:lpstr>
      <vt:lpstr>Transformations in More Detail</vt:lpstr>
      <vt:lpstr> Design of Autonomous Vehicles Please See some Design ideas below</vt:lpstr>
      <vt:lpstr>More On Bus Design</vt:lpstr>
      <vt:lpstr>Where the Project is Currently</vt:lpstr>
      <vt:lpstr>Implementation</vt:lpstr>
      <vt:lpstr>What Is Next for Transformations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Rhys Burns</dc:creator>
  <cp:lastModifiedBy>google1567205679</cp:lastModifiedBy>
  <cp:revision>49</cp:revision>
  <dcterms:created xsi:type="dcterms:W3CDTF">2019-10-16T07:33:00Z</dcterms:created>
  <dcterms:modified xsi:type="dcterms:W3CDTF">2019-10-28T08:04:08Z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