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6" r:id="rId2"/>
    <p:sldId id="269" r:id="rId3"/>
    <p:sldId id="257" r:id="rId4"/>
    <p:sldId id="258" r:id="rId5"/>
    <p:sldId id="260" r:id="rId6"/>
    <p:sldId id="259" r:id="rId7"/>
    <p:sldId id="261" r:id="rId8"/>
    <p:sldId id="262" r:id="rId9"/>
    <p:sldId id="263" r:id="rId10"/>
    <p:sldId id="264"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3275" autoAdjust="0"/>
  </p:normalViewPr>
  <p:slideViewPr>
    <p:cSldViewPr snapToGrid="0">
      <p:cViewPr varScale="1">
        <p:scale>
          <a:sx n="83" d="100"/>
          <a:sy n="83" d="100"/>
        </p:scale>
        <p:origin x="16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43B63-6E0D-42A1-B438-A4E5D45B92FF}"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71B05-4521-41E1-9885-609A42D8890D}" type="slidenum">
              <a:rPr lang="en-US" smtClean="0"/>
              <a:t>‹#›</a:t>
            </a:fld>
            <a:endParaRPr lang="en-US"/>
          </a:p>
        </p:txBody>
      </p:sp>
    </p:spTree>
    <p:extLst>
      <p:ext uri="{BB962C8B-B14F-4D97-AF65-F5344CB8AC3E}">
        <p14:creationId xmlns:p14="http://schemas.microsoft.com/office/powerpoint/2010/main" val="390537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1</a:t>
            </a:fld>
            <a:endParaRPr lang="en-US"/>
          </a:p>
        </p:txBody>
      </p:sp>
    </p:spTree>
    <p:extLst>
      <p:ext uri="{BB962C8B-B14F-4D97-AF65-F5344CB8AC3E}">
        <p14:creationId xmlns:p14="http://schemas.microsoft.com/office/powerpoint/2010/main" val="213331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10</a:t>
            </a:fld>
            <a:endParaRPr lang="en-US"/>
          </a:p>
        </p:txBody>
      </p:sp>
    </p:spTree>
    <p:extLst>
      <p:ext uri="{BB962C8B-B14F-4D97-AF65-F5344CB8AC3E}">
        <p14:creationId xmlns:p14="http://schemas.microsoft.com/office/powerpoint/2010/main" val="120637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11</a:t>
            </a:fld>
            <a:endParaRPr lang="en-US"/>
          </a:p>
        </p:txBody>
      </p:sp>
    </p:spTree>
    <p:extLst>
      <p:ext uri="{BB962C8B-B14F-4D97-AF65-F5344CB8AC3E}">
        <p14:creationId xmlns:p14="http://schemas.microsoft.com/office/powerpoint/2010/main" val="2418456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12</a:t>
            </a:fld>
            <a:endParaRPr lang="en-US"/>
          </a:p>
        </p:txBody>
      </p:sp>
    </p:spTree>
    <p:extLst>
      <p:ext uri="{BB962C8B-B14F-4D97-AF65-F5344CB8AC3E}">
        <p14:creationId xmlns:p14="http://schemas.microsoft.com/office/powerpoint/2010/main" val="424342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13</a:t>
            </a:fld>
            <a:endParaRPr lang="en-US"/>
          </a:p>
        </p:txBody>
      </p:sp>
    </p:spTree>
    <p:extLst>
      <p:ext uri="{BB962C8B-B14F-4D97-AF65-F5344CB8AC3E}">
        <p14:creationId xmlns:p14="http://schemas.microsoft.com/office/powerpoint/2010/main" val="276201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14</a:t>
            </a:fld>
            <a:endParaRPr lang="en-US"/>
          </a:p>
        </p:txBody>
      </p:sp>
    </p:spTree>
    <p:extLst>
      <p:ext uri="{BB962C8B-B14F-4D97-AF65-F5344CB8AC3E}">
        <p14:creationId xmlns:p14="http://schemas.microsoft.com/office/powerpoint/2010/main" val="188497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71B05-4521-41E1-9885-609A42D8890D}" type="slidenum">
              <a:rPr lang="en-US" smtClean="0"/>
              <a:t>15</a:t>
            </a:fld>
            <a:endParaRPr lang="en-US"/>
          </a:p>
        </p:txBody>
      </p:sp>
    </p:spTree>
    <p:extLst>
      <p:ext uri="{BB962C8B-B14F-4D97-AF65-F5344CB8AC3E}">
        <p14:creationId xmlns:p14="http://schemas.microsoft.com/office/powerpoint/2010/main" val="303998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2</a:t>
            </a:fld>
            <a:endParaRPr lang="en-US"/>
          </a:p>
        </p:txBody>
      </p:sp>
    </p:spTree>
    <p:extLst>
      <p:ext uri="{BB962C8B-B14F-4D97-AF65-F5344CB8AC3E}">
        <p14:creationId xmlns:p14="http://schemas.microsoft.com/office/powerpoint/2010/main" val="1569348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3</a:t>
            </a:fld>
            <a:endParaRPr lang="en-US"/>
          </a:p>
        </p:txBody>
      </p:sp>
    </p:spTree>
    <p:extLst>
      <p:ext uri="{BB962C8B-B14F-4D97-AF65-F5344CB8AC3E}">
        <p14:creationId xmlns:p14="http://schemas.microsoft.com/office/powerpoint/2010/main" val="310946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skill that controls smart home devices such as lights, thermostats, and entertainment devices you can use the Smart Home Skill API. In this case, you develop an AWS Lambda function that accepts device directives from Alexa:</a:t>
            </a:r>
          </a:p>
          <a:p>
            <a:r>
              <a:rPr lang="en-US" sz="1200" b="0" i="0" kern="1200" dirty="0">
                <a:solidFill>
                  <a:schemeClr val="tx1"/>
                </a:solidFill>
                <a:effectLst/>
                <a:latin typeface="+mn-lt"/>
                <a:ea typeface="+mn-ea"/>
                <a:cs typeface="+mn-cs"/>
              </a:rPr>
              <a:t>You provide code to handle directives in an AWS Lambda function.</a:t>
            </a:r>
          </a:p>
          <a:p>
            <a:r>
              <a:rPr lang="en-US" sz="1200" b="0" i="0" kern="1200" dirty="0">
                <a:solidFill>
                  <a:schemeClr val="tx1"/>
                </a:solidFill>
                <a:effectLst/>
                <a:latin typeface="+mn-lt"/>
                <a:ea typeface="+mn-ea"/>
                <a:cs typeface="+mn-cs"/>
              </a:rPr>
              <a:t>Your skill receives requests in the form of </a:t>
            </a:r>
            <a:r>
              <a:rPr lang="en-US" sz="1200" b="0" i="1" kern="1200" dirty="0">
                <a:solidFill>
                  <a:schemeClr val="tx1"/>
                </a:solidFill>
                <a:effectLst/>
                <a:latin typeface="+mn-lt"/>
                <a:ea typeface="+mn-ea"/>
                <a:cs typeface="+mn-cs"/>
              </a:rPr>
              <a:t>device directives</a:t>
            </a:r>
            <a:r>
              <a:rPr lang="en-US" sz="1200" b="0" i="0" kern="1200" dirty="0">
                <a:solidFill>
                  <a:schemeClr val="tx1"/>
                </a:solidFill>
                <a:effectLst/>
                <a:latin typeface="+mn-lt"/>
                <a:ea typeface="+mn-ea"/>
                <a:cs typeface="+mn-cs"/>
              </a:rPr>
              <a:t> to control a particular device. Your code then handles the request appropriately (for example, by turning on the requested light or turning up the volume).</a:t>
            </a:r>
          </a:p>
          <a:p>
            <a:r>
              <a:rPr lang="en-US" sz="1200" b="0" i="0" kern="1200" dirty="0">
                <a:solidFill>
                  <a:schemeClr val="tx1"/>
                </a:solidFill>
                <a:effectLst/>
                <a:latin typeface="+mn-lt"/>
                <a:ea typeface="+mn-ea"/>
                <a:cs typeface="+mn-cs"/>
              </a:rPr>
              <a:t>All voice interactions with the user are handled by the Smart Home Skill API. You don't need to define the words users say to use the skill.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 skill that controls video content you can use the Video Skill API. In this case, you develop a lambda function that accepts device directives from Alexa:</a:t>
            </a:r>
          </a:p>
          <a:p>
            <a:r>
              <a:rPr lang="en-US" sz="1200" b="0" i="0" kern="1200" dirty="0">
                <a:solidFill>
                  <a:schemeClr val="tx1"/>
                </a:solidFill>
                <a:effectLst/>
                <a:latin typeface="+mn-lt"/>
                <a:ea typeface="+mn-ea"/>
                <a:cs typeface="+mn-cs"/>
              </a:rPr>
              <a:t>You provide code to handle directives in an AWS Lambda function.</a:t>
            </a:r>
          </a:p>
          <a:p>
            <a:r>
              <a:rPr lang="en-US" sz="1200" b="0" i="0" kern="1200" dirty="0">
                <a:solidFill>
                  <a:schemeClr val="tx1"/>
                </a:solidFill>
                <a:effectLst/>
                <a:latin typeface="+mn-lt"/>
                <a:ea typeface="+mn-ea"/>
                <a:cs typeface="+mn-cs"/>
              </a:rPr>
              <a:t>Your skill receives requests in the form of </a:t>
            </a:r>
            <a:r>
              <a:rPr lang="en-US" sz="1200" b="0" i="1" kern="1200" dirty="0">
                <a:solidFill>
                  <a:schemeClr val="tx1"/>
                </a:solidFill>
                <a:effectLst/>
                <a:latin typeface="+mn-lt"/>
                <a:ea typeface="+mn-ea"/>
                <a:cs typeface="+mn-cs"/>
              </a:rPr>
              <a:t>device directives</a:t>
            </a:r>
            <a:r>
              <a:rPr lang="en-US" sz="1200" b="0" i="0" kern="1200" dirty="0">
                <a:solidFill>
                  <a:schemeClr val="tx1"/>
                </a:solidFill>
                <a:effectLst/>
                <a:latin typeface="+mn-lt"/>
                <a:ea typeface="+mn-ea"/>
                <a:cs typeface="+mn-cs"/>
              </a:rPr>
              <a:t> to control a video service. Your code then handles the request appropriately (for example, by playing a movie).</a:t>
            </a:r>
          </a:p>
          <a:p>
            <a:r>
              <a:rPr lang="en-US" sz="1200" b="0" i="0" kern="1200" dirty="0">
                <a:solidFill>
                  <a:schemeClr val="tx1"/>
                </a:solidFill>
                <a:effectLst/>
                <a:latin typeface="+mn-lt"/>
                <a:ea typeface="+mn-ea"/>
                <a:cs typeface="+mn-cs"/>
              </a:rPr>
              <a:t>All voice interactions with the user are handled by the Video Skill API. You don't need to define the words users say to use the skill.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 skill that provides content such as news, lists, or comedy for a customer's flash briefing, you can use the Flash Briefing Skill API. In this case, you create the skill in the developer console and configure one or more JSON or RSS feeds that contain the content:</a:t>
            </a:r>
          </a:p>
          <a:p>
            <a:r>
              <a:rPr lang="en-US" sz="1200" b="0" i="0" kern="1200" dirty="0">
                <a:solidFill>
                  <a:schemeClr val="tx1"/>
                </a:solidFill>
                <a:effectLst/>
                <a:latin typeface="+mn-lt"/>
                <a:ea typeface="+mn-ea"/>
                <a:cs typeface="+mn-cs"/>
              </a:rPr>
              <a:t>To receive your content as a part of their flash briefing, a customer enables your flash briefing skill in the Alexa app, and turns on one or more content feeds.</a:t>
            </a:r>
          </a:p>
          <a:p>
            <a:r>
              <a:rPr lang="en-US" sz="1200" b="0" i="0" kern="1200" dirty="0">
                <a:solidFill>
                  <a:schemeClr val="tx1"/>
                </a:solidFill>
                <a:effectLst/>
                <a:latin typeface="+mn-lt"/>
                <a:ea typeface="+mn-ea"/>
                <a:cs typeface="+mn-cs"/>
              </a:rPr>
              <a:t>All voice interactions with the user are handled by the Flash Briefing Skill API. You don't need to define the words users say to use the skill.</a:t>
            </a:r>
          </a:p>
          <a:p>
            <a:r>
              <a:rPr lang="en-US" sz="1200" b="0" i="0" kern="1200" dirty="0">
                <a:solidFill>
                  <a:schemeClr val="tx1"/>
                </a:solidFill>
                <a:effectLst/>
                <a:latin typeface="+mn-lt"/>
                <a:ea typeface="+mn-ea"/>
                <a:cs typeface="+mn-cs"/>
              </a:rPr>
              <a:t>You supply one or more reliable content feeds in RSS or JSON format. The content can be audio content that Alexa plays to the customer, or text content that Alexa reads to the customer. You should own the content or have the rights to distribute it</a:t>
            </a:r>
          </a:p>
          <a:p>
            <a:endParaRPr lang="en-US" dirty="0"/>
          </a:p>
        </p:txBody>
      </p:sp>
      <p:sp>
        <p:nvSpPr>
          <p:cNvPr id="4" name="Slide Number Placeholder 3"/>
          <p:cNvSpPr>
            <a:spLocks noGrp="1"/>
          </p:cNvSpPr>
          <p:nvPr>
            <p:ph type="sldNum" sz="quarter" idx="5"/>
          </p:nvPr>
        </p:nvSpPr>
        <p:spPr/>
        <p:txBody>
          <a:bodyPr/>
          <a:lstStyle/>
          <a:p>
            <a:fld id="{63571B05-4521-41E1-9885-609A42D8890D}" type="slidenum">
              <a:rPr lang="en-US" smtClean="0"/>
              <a:t>4</a:t>
            </a:fld>
            <a:endParaRPr lang="en-US" dirty="0"/>
          </a:p>
        </p:txBody>
      </p:sp>
    </p:spTree>
    <p:extLst>
      <p:ext uri="{BB962C8B-B14F-4D97-AF65-F5344CB8AC3E}">
        <p14:creationId xmlns:p14="http://schemas.microsoft.com/office/powerpoint/2010/main" val="61164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5</a:t>
            </a:fld>
            <a:endParaRPr lang="en-US"/>
          </a:p>
        </p:txBody>
      </p:sp>
    </p:spTree>
    <p:extLst>
      <p:ext uri="{BB962C8B-B14F-4D97-AF65-F5344CB8AC3E}">
        <p14:creationId xmlns:p14="http://schemas.microsoft.com/office/powerpoint/2010/main" val="258094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set of </a:t>
            </a:r>
            <a:r>
              <a:rPr lang="en-US" sz="1200" b="0" i="1" kern="1200" dirty="0">
                <a:solidFill>
                  <a:schemeClr val="tx1"/>
                </a:solidFill>
                <a:effectLst/>
                <a:latin typeface="+mn-lt"/>
                <a:ea typeface="+mn-ea"/>
                <a:cs typeface="+mn-cs"/>
              </a:rPr>
              <a:t>intents</a:t>
            </a:r>
            <a:r>
              <a:rPr lang="en-US" sz="1200" b="0" i="0" kern="1200" dirty="0">
                <a:solidFill>
                  <a:schemeClr val="tx1"/>
                </a:solidFill>
                <a:effectLst/>
                <a:latin typeface="+mn-lt"/>
                <a:ea typeface="+mn-ea"/>
                <a:cs typeface="+mn-cs"/>
              </a:rPr>
              <a:t> that represent actions that users can do with your skill. These intents represent the core functionality for your skill.</a:t>
            </a:r>
          </a:p>
          <a:p>
            <a:r>
              <a:rPr lang="en-US" sz="1200" b="0" i="0" kern="1200" dirty="0">
                <a:solidFill>
                  <a:schemeClr val="tx1"/>
                </a:solidFill>
                <a:effectLst/>
                <a:latin typeface="+mn-lt"/>
                <a:ea typeface="+mn-ea"/>
                <a:cs typeface="+mn-cs"/>
              </a:rPr>
              <a:t>A set of </a:t>
            </a:r>
            <a:r>
              <a:rPr lang="en-US" sz="1200" b="0" i="1" kern="1200" dirty="0">
                <a:solidFill>
                  <a:schemeClr val="tx1"/>
                </a:solidFill>
                <a:effectLst/>
                <a:latin typeface="+mn-lt"/>
                <a:ea typeface="+mn-ea"/>
                <a:cs typeface="+mn-cs"/>
              </a:rPr>
              <a:t>sample utterances</a:t>
            </a:r>
            <a:r>
              <a:rPr lang="en-US" sz="1200" b="0" i="0" kern="1200" dirty="0">
                <a:solidFill>
                  <a:schemeClr val="tx1"/>
                </a:solidFill>
                <a:effectLst/>
                <a:latin typeface="+mn-lt"/>
                <a:ea typeface="+mn-ea"/>
                <a:cs typeface="+mn-cs"/>
              </a:rPr>
              <a:t> that specify the words and phrases users can say to invoke those intents. You map these utterances to your intents. This mapping forms the </a:t>
            </a:r>
            <a:r>
              <a:rPr lang="en-US" sz="1200" b="0" i="1" kern="1200" dirty="0">
                <a:solidFill>
                  <a:schemeClr val="tx1"/>
                </a:solidFill>
                <a:effectLst/>
                <a:latin typeface="+mn-lt"/>
                <a:ea typeface="+mn-ea"/>
                <a:cs typeface="+mn-cs"/>
              </a:rPr>
              <a:t>interaction model</a:t>
            </a:r>
            <a:r>
              <a:rPr lang="en-US" sz="1200" b="0" i="0" kern="1200" dirty="0">
                <a:solidFill>
                  <a:schemeClr val="tx1"/>
                </a:solidFill>
                <a:effectLst/>
                <a:latin typeface="+mn-lt"/>
                <a:ea typeface="+mn-ea"/>
                <a:cs typeface="+mn-cs"/>
              </a:rPr>
              <a:t> for the skill.</a:t>
            </a:r>
          </a:p>
          <a:p>
            <a:r>
              <a:rPr lang="en-US" sz="1200" b="0" i="0" kern="1200" dirty="0">
                <a:solidFill>
                  <a:schemeClr val="tx1"/>
                </a:solidFill>
                <a:effectLst/>
                <a:latin typeface="+mn-lt"/>
                <a:ea typeface="+mn-ea"/>
                <a:cs typeface="+mn-cs"/>
              </a:rPr>
              <a:t>An </a:t>
            </a:r>
            <a:r>
              <a:rPr lang="en-US" sz="1200" b="0" i="1" kern="1200" dirty="0">
                <a:solidFill>
                  <a:schemeClr val="tx1"/>
                </a:solidFill>
                <a:effectLst/>
                <a:latin typeface="+mn-lt"/>
                <a:ea typeface="+mn-ea"/>
                <a:cs typeface="+mn-cs"/>
              </a:rPr>
              <a:t>invocation name</a:t>
            </a:r>
            <a:r>
              <a:rPr lang="en-US" sz="1200" b="0" i="0" kern="1200" dirty="0">
                <a:solidFill>
                  <a:schemeClr val="tx1"/>
                </a:solidFill>
                <a:effectLst/>
                <a:latin typeface="+mn-lt"/>
                <a:ea typeface="+mn-ea"/>
                <a:cs typeface="+mn-cs"/>
              </a:rPr>
              <a:t> that identifies the skill. The user includes this name when initiating a conversation with your skill.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applicable, a set of images, audio files, and video files that you want to include in the skill. These must be stored on a publicly accessible site so that each item is accessible by a unique URL.</a:t>
            </a: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ASPECTS:</a:t>
            </a:r>
          </a:p>
          <a:p>
            <a:r>
              <a:rPr lang="en-US" sz="1200" b="0" i="0" kern="1200" dirty="0">
                <a:solidFill>
                  <a:schemeClr val="tx1"/>
                </a:solidFill>
                <a:effectLst/>
                <a:latin typeface="+mn-lt"/>
                <a:ea typeface="+mn-ea"/>
                <a:cs typeface="+mn-cs"/>
              </a:rPr>
              <a:t>Designing for Voice is very different than designing for screen. We should not think its flow, interaction with user like we think while developing mobile app or website. Instead the best way to design for Alexa skill is to just to practice real conversation like Alexa Skill will initiate when user will tell “this” invocation sentence then what will be response of Alexa and so on.</a:t>
            </a:r>
          </a:p>
          <a:p>
            <a:endParaRPr lang="en-US" dirty="0"/>
          </a:p>
        </p:txBody>
      </p:sp>
      <p:sp>
        <p:nvSpPr>
          <p:cNvPr id="4" name="Slide Number Placeholder 3"/>
          <p:cNvSpPr>
            <a:spLocks noGrp="1"/>
          </p:cNvSpPr>
          <p:nvPr>
            <p:ph type="sldNum" sz="quarter" idx="5"/>
          </p:nvPr>
        </p:nvSpPr>
        <p:spPr/>
        <p:txBody>
          <a:bodyPr/>
          <a:lstStyle/>
          <a:p>
            <a:fld id="{63571B05-4521-41E1-9885-609A42D8890D}" type="slidenum">
              <a:rPr lang="en-US" smtClean="0"/>
              <a:t>6</a:t>
            </a:fld>
            <a:endParaRPr lang="en-US" dirty="0"/>
          </a:p>
        </p:txBody>
      </p:sp>
    </p:spTree>
    <p:extLst>
      <p:ext uri="{BB962C8B-B14F-4D97-AF65-F5344CB8AC3E}">
        <p14:creationId xmlns:p14="http://schemas.microsoft.com/office/powerpoint/2010/main" val="413689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7</a:t>
            </a:fld>
            <a:endParaRPr lang="en-US"/>
          </a:p>
        </p:txBody>
      </p:sp>
    </p:spTree>
    <p:extLst>
      <p:ext uri="{BB962C8B-B14F-4D97-AF65-F5344CB8AC3E}">
        <p14:creationId xmlns:p14="http://schemas.microsoft.com/office/powerpoint/2010/main" val="17103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8</a:t>
            </a:fld>
            <a:endParaRPr lang="en-US"/>
          </a:p>
        </p:txBody>
      </p:sp>
    </p:spTree>
    <p:extLst>
      <p:ext uri="{BB962C8B-B14F-4D97-AF65-F5344CB8AC3E}">
        <p14:creationId xmlns:p14="http://schemas.microsoft.com/office/powerpoint/2010/main" val="178453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571B05-4521-41E1-9885-609A42D8890D}" type="slidenum">
              <a:rPr lang="en-US" smtClean="0"/>
              <a:t>9</a:t>
            </a:fld>
            <a:endParaRPr lang="en-US"/>
          </a:p>
        </p:txBody>
      </p:sp>
    </p:spTree>
    <p:extLst>
      <p:ext uri="{BB962C8B-B14F-4D97-AF65-F5344CB8AC3E}">
        <p14:creationId xmlns:p14="http://schemas.microsoft.com/office/powerpoint/2010/main" val="301413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2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40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0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88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76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73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17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26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8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02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31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3/26/2019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8100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rhysma@gmail.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rhysma" TargetMode="External"/><Relationship Id="rId5" Type="http://schemas.openxmlformats.org/officeDocument/2006/relationships/hyperlink" Target="https://www.twitch.tv/legendofrhysma/" TargetMode="External"/><Relationship Id="rId4" Type="http://schemas.openxmlformats.org/officeDocument/2006/relationships/hyperlink" Target="http://www.tiffanyford.de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mazon.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F58C-BF35-4559-9282-F035317BB66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EDA2136E-1002-4DAD-ABB0-0B256DE75C11}"/>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111D3265-5932-4D2B-80DD-134BB7580D1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6512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92-7CC5-4091-9BF7-333D62B88B11}"/>
              </a:ext>
            </a:extLst>
          </p:cNvPr>
          <p:cNvSpPr>
            <a:spLocks noGrp="1"/>
          </p:cNvSpPr>
          <p:nvPr>
            <p:ph type="title"/>
          </p:nvPr>
        </p:nvSpPr>
        <p:spPr/>
        <p:txBody>
          <a:bodyPr/>
          <a:lstStyle/>
          <a:p>
            <a:r>
              <a:rPr lang="en-US" dirty="0"/>
              <a:t>Making Your Own Skill	in C#</a:t>
            </a:r>
          </a:p>
        </p:txBody>
      </p:sp>
      <p:sp>
        <p:nvSpPr>
          <p:cNvPr id="3" name="Content Placeholder 2">
            <a:extLst>
              <a:ext uri="{FF2B5EF4-FFF2-40B4-BE49-F238E27FC236}">
                <a16:creationId xmlns:a16="http://schemas.microsoft.com/office/drawing/2014/main" id="{60C72845-8CB1-4949-A05F-A879562ADE9B}"/>
              </a:ext>
            </a:extLst>
          </p:cNvPr>
          <p:cNvSpPr>
            <a:spLocks noGrp="1"/>
          </p:cNvSpPr>
          <p:nvPr>
            <p:ph idx="1"/>
          </p:nvPr>
        </p:nvSpPr>
        <p:spPr/>
        <p:txBody>
          <a:bodyPr/>
          <a:lstStyle/>
          <a:p>
            <a:pPr marL="0" indent="0">
              <a:buNone/>
            </a:pPr>
            <a:r>
              <a:rPr lang="en-US" sz="2400" dirty="0"/>
              <a:t>Step #3 – Connect your Lambda function to your Skill</a:t>
            </a:r>
          </a:p>
          <a:p>
            <a:pPr marL="0" indent="0">
              <a:buNone/>
            </a:pPr>
            <a:r>
              <a:rPr lang="en-US" sz="2400" dirty="0"/>
              <a:t>Copy the skill ID from the Developer Console into the Skill ID input box in the Configure triggers section of the </a:t>
            </a:r>
            <a:r>
              <a:rPr lang="en-US" sz="2400" dirty="0" smtClean="0"/>
              <a:t>Lambda </a:t>
            </a:r>
            <a:r>
              <a:rPr lang="en-US" sz="2400" dirty="0"/>
              <a:t>function page</a:t>
            </a:r>
            <a:endParaRPr lang="en-US" dirty="0"/>
          </a:p>
        </p:txBody>
      </p:sp>
    </p:spTree>
    <p:extLst>
      <p:ext uri="{BB962C8B-B14F-4D97-AF65-F5344CB8AC3E}">
        <p14:creationId xmlns:p14="http://schemas.microsoft.com/office/powerpoint/2010/main" val="1920704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92-7CC5-4091-9BF7-333D62B88B11}"/>
              </a:ext>
            </a:extLst>
          </p:cNvPr>
          <p:cNvSpPr>
            <a:spLocks noGrp="1"/>
          </p:cNvSpPr>
          <p:nvPr>
            <p:ph type="title"/>
          </p:nvPr>
        </p:nvSpPr>
        <p:spPr/>
        <p:txBody>
          <a:bodyPr/>
          <a:lstStyle/>
          <a:p>
            <a:r>
              <a:rPr lang="en-US" dirty="0"/>
              <a:t>Making Your Own Skill	in C#</a:t>
            </a:r>
          </a:p>
        </p:txBody>
      </p:sp>
      <p:sp>
        <p:nvSpPr>
          <p:cNvPr id="3" name="Content Placeholder 2">
            <a:extLst>
              <a:ext uri="{FF2B5EF4-FFF2-40B4-BE49-F238E27FC236}">
                <a16:creationId xmlns:a16="http://schemas.microsoft.com/office/drawing/2014/main" id="{60C72845-8CB1-4949-A05F-A879562ADE9B}"/>
              </a:ext>
            </a:extLst>
          </p:cNvPr>
          <p:cNvSpPr>
            <a:spLocks noGrp="1"/>
          </p:cNvSpPr>
          <p:nvPr>
            <p:ph idx="1"/>
          </p:nvPr>
        </p:nvSpPr>
        <p:spPr/>
        <p:txBody>
          <a:bodyPr/>
          <a:lstStyle/>
          <a:p>
            <a:pPr marL="0" indent="0">
              <a:buNone/>
            </a:pPr>
            <a:r>
              <a:rPr lang="en-US" sz="2400" dirty="0"/>
              <a:t>Step #4 – Connect your Voice User Interface to your Lambda Function</a:t>
            </a:r>
            <a:endParaRPr lang="en-US" dirty="0"/>
          </a:p>
        </p:txBody>
      </p:sp>
    </p:spTree>
    <p:extLst>
      <p:ext uri="{BB962C8B-B14F-4D97-AF65-F5344CB8AC3E}">
        <p14:creationId xmlns:p14="http://schemas.microsoft.com/office/powerpoint/2010/main" val="336042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92-7CC5-4091-9BF7-333D62B88B11}"/>
              </a:ext>
            </a:extLst>
          </p:cNvPr>
          <p:cNvSpPr>
            <a:spLocks noGrp="1"/>
          </p:cNvSpPr>
          <p:nvPr>
            <p:ph type="title"/>
          </p:nvPr>
        </p:nvSpPr>
        <p:spPr/>
        <p:txBody>
          <a:bodyPr/>
          <a:lstStyle/>
          <a:p>
            <a:r>
              <a:rPr lang="en-US" dirty="0"/>
              <a:t>Making Your Own Skill	in C#</a:t>
            </a:r>
          </a:p>
        </p:txBody>
      </p:sp>
      <p:sp>
        <p:nvSpPr>
          <p:cNvPr id="3" name="Content Placeholder 2">
            <a:extLst>
              <a:ext uri="{FF2B5EF4-FFF2-40B4-BE49-F238E27FC236}">
                <a16:creationId xmlns:a16="http://schemas.microsoft.com/office/drawing/2014/main" id="{60C72845-8CB1-4949-A05F-A879562ADE9B}"/>
              </a:ext>
            </a:extLst>
          </p:cNvPr>
          <p:cNvSpPr>
            <a:spLocks noGrp="1"/>
          </p:cNvSpPr>
          <p:nvPr>
            <p:ph idx="1"/>
          </p:nvPr>
        </p:nvSpPr>
        <p:spPr/>
        <p:txBody>
          <a:bodyPr/>
          <a:lstStyle/>
          <a:p>
            <a:pPr marL="0" indent="0">
              <a:buNone/>
            </a:pPr>
            <a:r>
              <a:rPr lang="en-US" sz="2400" dirty="0"/>
              <a:t>Step #5 – Code the Lambda Function</a:t>
            </a:r>
            <a:endParaRPr lang="en-US" dirty="0"/>
          </a:p>
        </p:txBody>
      </p:sp>
    </p:spTree>
    <p:extLst>
      <p:ext uri="{BB962C8B-B14F-4D97-AF65-F5344CB8AC3E}">
        <p14:creationId xmlns:p14="http://schemas.microsoft.com/office/powerpoint/2010/main" val="108588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92-7CC5-4091-9BF7-333D62B88B11}"/>
              </a:ext>
            </a:extLst>
          </p:cNvPr>
          <p:cNvSpPr>
            <a:spLocks noGrp="1"/>
          </p:cNvSpPr>
          <p:nvPr>
            <p:ph type="title"/>
          </p:nvPr>
        </p:nvSpPr>
        <p:spPr/>
        <p:txBody>
          <a:bodyPr/>
          <a:lstStyle/>
          <a:p>
            <a:r>
              <a:rPr lang="en-US" dirty="0"/>
              <a:t>Making Your Own Skill	in C#</a:t>
            </a:r>
          </a:p>
        </p:txBody>
      </p:sp>
      <p:sp>
        <p:nvSpPr>
          <p:cNvPr id="3" name="Content Placeholder 2">
            <a:extLst>
              <a:ext uri="{FF2B5EF4-FFF2-40B4-BE49-F238E27FC236}">
                <a16:creationId xmlns:a16="http://schemas.microsoft.com/office/drawing/2014/main" id="{60C72845-8CB1-4949-A05F-A879562ADE9B}"/>
              </a:ext>
            </a:extLst>
          </p:cNvPr>
          <p:cNvSpPr>
            <a:spLocks noGrp="1"/>
          </p:cNvSpPr>
          <p:nvPr>
            <p:ph idx="1"/>
          </p:nvPr>
        </p:nvSpPr>
        <p:spPr/>
        <p:txBody>
          <a:bodyPr/>
          <a:lstStyle/>
          <a:p>
            <a:pPr marL="0" indent="0">
              <a:buNone/>
            </a:pPr>
            <a:r>
              <a:rPr lang="en-US" sz="2400" dirty="0"/>
              <a:t>Step #6 – Test</a:t>
            </a:r>
          </a:p>
          <a:p>
            <a:pPr marL="0" indent="0">
              <a:buNone/>
            </a:pPr>
            <a:r>
              <a:rPr lang="en-US" sz="2400" dirty="0"/>
              <a:t>Use the Test pane in the Developer Portal to work with the Alexa Simulator</a:t>
            </a:r>
            <a:endParaRPr lang="en-US" dirty="0"/>
          </a:p>
        </p:txBody>
      </p:sp>
    </p:spTree>
    <p:extLst>
      <p:ext uri="{BB962C8B-B14F-4D97-AF65-F5344CB8AC3E}">
        <p14:creationId xmlns:p14="http://schemas.microsoft.com/office/powerpoint/2010/main" val="1869739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sp>
        <p:nvSpPr>
          <p:cNvPr id="3" name="Content Placeholder 2"/>
          <p:cNvSpPr>
            <a:spLocks noGrp="1"/>
          </p:cNvSpPr>
          <p:nvPr>
            <p:ph idx="1"/>
          </p:nvPr>
        </p:nvSpPr>
        <p:spPr/>
        <p:txBody>
          <a:bodyPr/>
          <a:lstStyle/>
          <a:p>
            <a:r>
              <a:rPr lang="en-US" dirty="0" smtClean="0"/>
              <a:t>Once you’re done testing you can publish</a:t>
            </a:r>
          </a:p>
          <a:p>
            <a:r>
              <a:rPr lang="en-US" dirty="0" smtClean="0"/>
              <a:t>Complete the Deployment information in the Developer Console</a:t>
            </a:r>
          </a:p>
          <a:p>
            <a:r>
              <a:rPr lang="en-US" dirty="0" smtClean="0"/>
              <a:t>Wait for Amazon to test and approve</a:t>
            </a:r>
            <a:endParaRPr lang="en-US" dirty="0"/>
          </a:p>
        </p:txBody>
      </p:sp>
    </p:spTree>
    <p:extLst>
      <p:ext uri="{BB962C8B-B14F-4D97-AF65-F5344CB8AC3E}">
        <p14:creationId xmlns:p14="http://schemas.microsoft.com/office/powerpoint/2010/main" val="742321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9516-E102-42D0-838F-AD1DF1A05E11}"/>
              </a:ext>
            </a:extLst>
          </p:cNvPr>
          <p:cNvSpPr>
            <a:spLocks noGrp="1"/>
          </p:cNvSpPr>
          <p:nvPr>
            <p:ph type="title"/>
          </p:nvPr>
        </p:nvSpPr>
        <p:spPr/>
        <p:txBody>
          <a:bodyPr/>
          <a:lstStyle/>
          <a:p>
            <a:r>
              <a:rPr lang="en-US" dirty="0" smtClean="0"/>
              <a:t>Further Info</a:t>
            </a:r>
            <a:endParaRPr lang="en-US" dirty="0"/>
          </a:p>
        </p:txBody>
      </p:sp>
      <p:sp>
        <p:nvSpPr>
          <p:cNvPr id="3" name="Content Placeholder 2">
            <a:extLst>
              <a:ext uri="{FF2B5EF4-FFF2-40B4-BE49-F238E27FC236}">
                <a16:creationId xmlns:a16="http://schemas.microsoft.com/office/drawing/2014/main" id="{9BB0E610-3BFA-4DCE-98FF-7F1D3FCAC25B}"/>
              </a:ext>
            </a:extLst>
          </p:cNvPr>
          <p:cNvSpPr>
            <a:spLocks noGrp="1"/>
          </p:cNvSpPr>
          <p:nvPr>
            <p:ph idx="1"/>
          </p:nvPr>
        </p:nvSpPr>
        <p:spPr/>
        <p:txBody>
          <a:bodyPr/>
          <a:lstStyle/>
          <a:p>
            <a:r>
              <a:rPr lang="en-US" dirty="0"/>
              <a:t>Dr. Tiffany Ford</a:t>
            </a:r>
          </a:p>
          <a:p>
            <a:r>
              <a:rPr lang="en-US" dirty="0">
                <a:hlinkClick r:id="rId3"/>
              </a:rPr>
              <a:t>rhysma@gmail.com</a:t>
            </a:r>
            <a:endParaRPr lang="en-US" dirty="0"/>
          </a:p>
          <a:p>
            <a:r>
              <a:rPr lang="en-US" dirty="0">
                <a:hlinkClick r:id="rId4"/>
              </a:rPr>
              <a:t>www.tiffanyford.dev</a:t>
            </a:r>
            <a:endParaRPr lang="en-US" dirty="0"/>
          </a:p>
          <a:p>
            <a:r>
              <a:rPr lang="en-US" dirty="0"/>
              <a:t>Watch me build the Alexa Skills live on Twitch: </a:t>
            </a:r>
            <a:r>
              <a:rPr lang="en-US" dirty="0">
                <a:hlinkClick r:id="rId5"/>
              </a:rPr>
              <a:t>https://www.twitch.tv/legendofrhysma/</a:t>
            </a:r>
            <a:endParaRPr lang="en-US" dirty="0"/>
          </a:p>
          <a:p>
            <a:r>
              <a:rPr lang="en-US" dirty="0"/>
              <a:t>Get the code: </a:t>
            </a:r>
            <a:r>
              <a:rPr lang="en-US" dirty="0">
                <a:hlinkClick r:id="rId6"/>
              </a:rPr>
              <a:t>https://github.com/rhysma</a:t>
            </a:r>
            <a:endParaRPr lang="en-US" dirty="0"/>
          </a:p>
          <a:p>
            <a:r>
              <a:rPr lang="en-US" dirty="0"/>
              <a:t>Twitter: @</a:t>
            </a:r>
            <a:r>
              <a:rPr lang="en-US"/>
              <a:t>TheRhysma</a:t>
            </a:r>
            <a:endParaRPr lang="en-US" dirty="0"/>
          </a:p>
        </p:txBody>
      </p:sp>
    </p:spTree>
    <p:extLst>
      <p:ext uri="{BB962C8B-B14F-4D97-AF65-F5344CB8AC3E}">
        <p14:creationId xmlns:p14="http://schemas.microsoft.com/office/powerpoint/2010/main" val="972096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7895" y="766883"/>
            <a:ext cx="3810000" cy="3810000"/>
          </a:xfrm>
        </p:spPr>
      </p:pic>
      <p:sp>
        <p:nvSpPr>
          <p:cNvPr id="5" name="TextBox 4"/>
          <p:cNvSpPr txBox="1"/>
          <p:nvPr/>
        </p:nvSpPr>
        <p:spPr>
          <a:xfrm>
            <a:off x="4243951" y="4576883"/>
            <a:ext cx="2897629" cy="646331"/>
          </a:xfrm>
          <a:prstGeom prst="rect">
            <a:avLst/>
          </a:prstGeom>
          <a:noFill/>
        </p:spPr>
        <p:txBody>
          <a:bodyPr wrap="square" rtlCol="0">
            <a:spAutoFit/>
          </a:bodyPr>
          <a:lstStyle/>
          <a:p>
            <a:r>
              <a:rPr lang="en-US" sz="3600" dirty="0" smtClean="0"/>
              <a:t>Tiffany Ford</a:t>
            </a:r>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830" y="392523"/>
            <a:ext cx="1462627" cy="146262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830" y="2645212"/>
            <a:ext cx="1462627" cy="127979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0830" y="4715072"/>
            <a:ext cx="1462627" cy="1462627"/>
          </a:xfrm>
          <a:prstGeom prst="rect">
            <a:avLst/>
          </a:prstGeom>
        </p:spPr>
      </p:pic>
      <p:sp>
        <p:nvSpPr>
          <p:cNvPr id="10" name="Rectangle 9"/>
          <p:cNvSpPr/>
          <p:nvPr/>
        </p:nvSpPr>
        <p:spPr>
          <a:xfrm>
            <a:off x="3537895" y="5330409"/>
            <a:ext cx="3810000" cy="1015663"/>
          </a:xfrm>
          <a:prstGeom prst="rect">
            <a:avLst/>
          </a:prstGeom>
        </p:spPr>
        <p:txBody>
          <a:bodyPr wrap="square">
            <a:spAutoFit/>
          </a:bodyPr>
          <a:lstStyle/>
          <a:p>
            <a:pPr algn="ctr"/>
            <a:r>
              <a:rPr lang="en-US" sz="2000" dirty="0">
                <a:latin typeface="-apple-system"/>
              </a:rPr>
              <a:t>Educator | Developer | Project Manager | Maker | Techie People Person</a:t>
            </a:r>
            <a:endParaRPr lang="en-US" sz="2000" dirty="0"/>
          </a:p>
        </p:txBody>
      </p:sp>
    </p:spTree>
    <p:extLst>
      <p:ext uri="{BB962C8B-B14F-4D97-AF65-F5344CB8AC3E}">
        <p14:creationId xmlns:p14="http://schemas.microsoft.com/office/powerpoint/2010/main" val="386653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3CD7-3F75-4DC3-B1E6-63CAC75E6B55}"/>
              </a:ext>
            </a:extLst>
          </p:cNvPr>
          <p:cNvSpPr>
            <a:spLocks noGrp="1"/>
          </p:cNvSpPr>
          <p:nvPr>
            <p:ph type="title"/>
          </p:nvPr>
        </p:nvSpPr>
        <p:spPr/>
        <p:txBody>
          <a:bodyPr/>
          <a:lstStyle/>
          <a:p>
            <a:r>
              <a:rPr lang="en-US" dirty="0"/>
              <a:t>What is Alexa and what can she do?</a:t>
            </a:r>
          </a:p>
        </p:txBody>
      </p:sp>
      <p:sp>
        <p:nvSpPr>
          <p:cNvPr id="3" name="Content Placeholder 2">
            <a:extLst>
              <a:ext uri="{FF2B5EF4-FFF2-40B4-BE49-F238E27FC236}">
                <a16:creationId xmlns:a16="http://schemas.microsoft.com/office/drawing/2014/main" id="{7335C1B2-EC85-4DFF-ACF8-2B2C5728C5B9}"/>
              </a:ext>
            </a:extLst>
          </p:cNvPr>
          <p:cNvSpPr>
            <a:spLocks noGrp="1"/>
          </p:cNvSpPr>
          <p:nvPr>
            <p:ph idx="1"/>
          </p:nvPr>
        </p:nvSpPr>
        <p:spPr/>
        <p:txBody>
          <a:bodyPr/>
          <a:lstStyle/>
          <a:p>
            <a:r>
              <a:rPr lang="en-US" dirty="0"/>
              <a:t>Assistant for amazon echo</a:t>
            </a:r>
          </a:p>
          <a:p>
            <a:r>
              <a:rPr lang="en-US" dirty="0"/>
              <a:t>Allows for hands-free requests for information</a:t>
            </a:r>
          </a:p>
          <a:p>
            <a:r>
              <a:rPr lang="en-US" dirty="0"/>
              <a:t>Controls smart home devices</a:t>
            </a:r>
          </a:p>
          <a:p>
            <a:r>
              <a:rPr lang="en-US" dirty="0"/>
              <a:t>Integration with web services</a:t>
            </a:r>
          </a:p>
          <a:p>
            <a:r>
              <a:rPr lang="en-US" dirty="0"/>
              <a:t>App for phones</a:t>
            </a:r>
          </a:p>
          <a:p>
            <a:r>
              <a:rPr lang="en-US" dirty="0"/>
              <a:t>Alexa in your car?</a:t>
            </a:r>
          </a:p>
          <a:p>
            <a:endParaRPr lang="en-US" dirty="0"/>
          </a:p>
        </p:txBody>
      </p:sp>
      <p:pic>
        <p:nvPicPr>
          <p:cNvPr id="1026" name="Picture 2" descr="Image result for amazon echo">
            <a:extLst>
              <a:ext uri="{FF2B5EF4-FFF2-40B4-BE49-F238E27FC236}">
                <a16:creationId xmlns:a16="http://schemas.microsoft.com/office/drawing/2014/main" id="{24FEBAD0-7238-4A71-A15C-B1219D49E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4914" y="2960914"/>
            <a:ext cx="3470366" cy="347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74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99A6-D1ED-45E8-B816-559B4A4F179E}"/>
              </a:ext>
            </a:extLst>
          </p:cNvPr>
          <p:cNvSpPr>
            <a:spLocks noGrp="1"/>
          </p:cNvSpPr>
          <p:nvPr>
            <p:ph type="title"/>
          </p:nvPr>
        </p:nvSpPr>
        <p:spPr/>
        <p:txBody>
          <a:bodyPr/>
          <a:lstStyle/>
          <a:p>
            <a:r>
              <a:rPr lang="en-US" dirty="0"/>
              <a:t>What are skills?</a:t>
            </a:r>
          </a:p>
        </p:txBody>
      </p:sp>
      <p:sp>
        <p:nvSpPr>
          <p:cNvPr id="3" name="Content Placeholder 2">
            <a:extLst>
              <a:ext uri="{FF2B5EF4-FFF2-40B4-BE49-F238E27FC236}">
                <a16:creationId xmlns:a16="http://schemas.microsoft.com/office/drawing/2014/main" id="{F398FC15-65C9-4DD8-92AE-FF96436C79EC}"/>
              </a:ext>
            </a:extLst>
          </p:cNvPr>
          <p:cNvSpPr>
            <a:spLocks noGrp="1"/>
          </p:cNvSpPr>
          <p:nvPr>
            <p:ph idx="1"/>
          </p:nvPr>
        </p:nvSpPr>
        <p:spPr/>
        <p:txBody>
          <a:bodyPr/>
          <a:lstStyle/>
          <a:p>
            <a:r>
              <a:rPr lang="en-US" dirty="0"/>
              <a:t>Cloud-based services that you can access through Alexa</a:t>
            </a:r>
          </a:p>
          <a:p>
            <a:r>
              <a:rPr lang="en-US" dirty="0"/>
              <a:t>Different types of skills require different services</a:t>
            </a:r>
          </a:p>
          <a:p>
            <a:r>
              <a:rPr lang="en-US" dirty="0"/>
              <a:t>Services can be:</a:t>
            </a:r>
          </a:p>
          <a:p>
            <a:pPr lvl="1"/>
            <a:r>
              <a:rPr lang="en-US" dirty="0"/>
              <a:t>AWS Lambda functions</a:t>
            </a:r>
          </a:p>
          <a:p>
            <a:pPr lvl="1"/>
            <a:r>
              <a:rPr lang="en-US" dirty="0"/>
              <a:t>Web services hosted elsewhere (such as Azure)</a:t>
            </a:r>
          </a:p>
        </p:txBody>
      </p:sp>
    </p:spTree>
    <p:extLst>
      <p:ext uri="{BB962C8B-B14F-4D97-AF65-F5344CB8AC3E}">
        <p14:creationId xmlns:p14="http://schemas.microsoft.com/office/powerpoint/2010/main" val="2251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B737-812E-4E81-9222-E89E3E27222F}"/>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056C8816-E7F7-4998-AE77-9315828125C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07A4ED3-DC67-497D-BC58-132E4005C793}"/>
              </a:ext>
            </a:extLst>
          </p:cNvPr>
          <p:cNvPicPr>
            <a:picLocks noChangeAspect="1"/>
          </p:cNvPicPr>
          <p:nvPr/>
        </p:nvPicPr>
        <p:blipFill>
          <a:blip r:embed="rId3"/>
          <a:stretch>
            <a:fillRect/>
          </a:stretch>
        </p:blipFill>
        <p:spPr>
          <a:xfrm>
            <a:off x="1606916" y="599387"/>
            <a:ext cx="8567857" cy="1048900"/>
          </a:xfrm>
          <a:prstGeom prst="rect">
            <a:avLst/>
          </a:prstGeom>
        </p:spPr>
      </p:pic>
      <p:pic>
        <p:nvPicPr>
          <p:cNvPr id="5" name="Picture 4">
            <a:extLst>
              <a:ext uri="{FF2B5EF4-FFF2-40B4-BE49-F238E27FC236}">
                <a16:creationId xmlns:a16="http://schemas.microsoft.com/office/drawing/2014/main" id="{24536A1A-E8C7-4168-9B1D-752DBBEE8A8A}"/>
              </a:ext>
            </a:extLst>
          </p:cNvPr>
          <p:cNvPicPr>
            <a:picLocks noChangeAspect="1"/>
          </p:cNvPicPr>
          <p:nvPr/>
        </p:nvPicPr>
        <p:blipFill>
          <a:blip r:embed="rId4"/>
          <a:stretch>
            <a:fillRect/>
          </a:stretch>
        </p:blipFill>
        <p:spPr>
          <a:xfrm>
            <a:off x="1266589" y="1736713"/>
            <a:ext cx="9917879" cy="4521900"/>
          </a:xfrm>
          <a:prstGeom prst="rect">
            <a:avLst/>
          </a:prstGeom>
        </p:spPr>
      </p:pic>
      <p:pic>
        <p:nvPicPr>
          <p:cNvPr id="2052" name="Picture 4" descr="User Interaction flow">
            <a:extLst>
              <a:ext uri="{FF2B5EF4-FFF2-40B4-BE49-F238E27FC236}">
                <a16:creationId xmlns:a16="http://schemas.microsoft.com/office/drawing/2014/main" id="{BFA4E316-2E13-4FB8-B9DD-02EEFA5C1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9678" y="82678"/>
            <a:ext cx="6692643" cy="669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3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9AC1-3346-4BD0-9BEC-65F4CDF80EAB}"/>
              </a:ext>
            </a:extLst>
          </p:cNvPr>
          <p:cNvSpPr>
            <a:spLocks noGrp="1"/>
          </p:cNvSpPr>
          <p:nvPr>
            <p:ph type="title"/>
          </p:nvPr>
        </p:nvSpPr>
        <p:spPr/>
        <p:txBody>
          <a:bodyPr/>
          <a:lstStyle/>
          <a:p>
            <a:r>
              <a:rPr lang="en-US" dirty="0"/>
              <a:t>Anatomy of a Skill</a:t>
            </a:r>
          </a:p>
        </p:txBody>
      </p:sp>
      <p:sp>
        <p:nvSpPr>
          <p:cNvPr id="3" name="Content Placeholder 2">
            <a:extLst>
              <a:ext uri="{FF2B5EF4-FFF2-40B4-BE49-F238E27FC236}">
                <a16:creationId xmlns:a16="http://schemas.microsoft.com/office/drawing/2014/main" id="{8E4A15B6-2C9A-415C-BC36-5F83D648DB68}"/>
              </a:ext>
            </a:extLst>
          </p:cNvPr>
          <p:cNvSpPr>
            <a:spLocks noGrp="1"/>
          </p:cNvSpPr>
          <p:nvPr>
            <p:ph idx="1"/>
          </p:nvPr>
        </p:nvSpPr>
        <p:spPr/>
        <p:txBody>
          <a:bodyPr/>
          <a:lstStyle/>
          <a:p>
            <a:r>
              <a:rPr lang="en-US" dirty="0"/>
              <a:t>Voice User Interface</a:t>
            </a:r>
          </a:p>
          <a:p>
            <a:pPr lvl="1"/>
            <a:r>
              <a:rPr lang="en-US" dirty="0"/>
              <a:t>Invocation Name</a:t>
            </a:r>
          </a:p>
          <a:p>
            <a:pPr lvl="1"/>
            <a:r>
              <a:rPr lang="en-US" dirty="0"/>
              <a:t>Intent(s)</a:t>
            </a:r>
          </a:p>
          <a:p>
            <a:pPr lvl="1"/>
            <a:r>
              <a:rPr lang="en-US" dirty="0"/>
              <a:t>Utterances</a:t>
            </a:r>
          </a:p>
          <a:p>
            <a:r>
              <a:rPr lang="en-US" dirty="0"/>
              <a:t>Music</a:t>
            </a:r>
          </a:p>
          <a:p>
            <a:r>
              <a:rPr lang="en-US" dirty="0"/>
              <a:t>Images</a:t>
            </a:r>
          </a:p>
          <a:p>
            <a:r>
              <a:rPr lang="en-US" dirty="0"/>
              <a:t>Video Files</a:t>
            </a:r>
          </a:p>
          <a:p>
            <a:r>
              <a:rPr lang="en-US" dirty="0"/>
              <a:t>Technical Capability</a:t>
            </a:r>
          </a:p>
        </p:txBody>
      </p:sp>
    </p:spTree>
    <p:extLst>
      <p:ext uri="{BB962C8B-B14F-4D97-AF65-F5344CB8AC3E}">
        <p14:creationId xmlns:p14="http://schemas.microsoft.com/office/powerpoint/2010/main" val="3370777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67B9-C4D6-4BC2-88A6-62616492B41E}"/>
              </a:ext>
            </a:extLst>
          </p:cNvPr>
          <p:cNvSpPr>
            <a:spLocks noGrp="1"/>
          </p:cNvSpPr>
          <p:nvPr>
            <p:ph type="title"/>
          </p:nvPr>
        </p:nvSpPr>
        <p:spPr/>
        <p:txBody>
          <a:bodyPr/>
          <a:lstStyle/>
          <a:p>
            <a:r>
              <a:rPr lang="en-US" dirty="0"/>
              <a:t>What do you need?</a:t>
            </a:r>
          </a:p>
        </p:txBody>
      </p:sp>
      <p:sp>
        <p:nvSpPr>
          <p:cNvPr id="3" name="Content Placeholder 2">
            <a:extLst>
              <a:ext uri="{FF2B5EF4-FFF2-40B4-BE49-F238E27FC236}">
                <a16:creationId xmlns:a16="http://schemas.microsoft.com/office/drawing/2014/main" id="{F7660E4E-3DB3-4EC3-ADC5-E0D7A1C901D5}"/>
              </a:ext>
            </a:extLst>
          </p:cNvPr>
          <p:cNvSpPr>
            <a:spLocks noGrp="1"/>
          </p:cNvSpPr>
          <p:nvPr>
            <p:ph idx="1"/>
          </p:nvPr>
        </p:nvSpPr>
        <p:spPr/>
        <p:txBody>
          <a:bodyPr/>
          <a:lstStyle/>
          <a:p>
            <a:r>
              <a:rPr lang="en-US" dirty="0"/>
              <a:t>Access to Amazon Developer Console (developer.amazon.com)</a:t>
            </a:r>
          </a:p>
          <a:p>
            <a:r>
              <a:rPr lang="en-US" dirty="0"/>
              <a:t>Endpoint for your Alexa Skill (such as Lambda)</a:t>
            </a:r>
          </a:p>
          <a:p>
            <a:r>
              <a:rPr lang="en-US" dirty="0"/>
              <a:t>IDE for the language of your choice </a:t>
            </a:r>
          </a:p>
          <a:p>
            <a:pPr lvl="1"/>
            <a:r>
              <a:rPr lang="en-US" dirty="0"/>
              <a:t>You can author a Lambda function in Node.js, Java, Python, C#, or Go. </a:t>
            </a:r>
          </a:p>
          <a:p>
            <a:pPr lvl="1"/>
            <a:r>
              <a:rPr lang="en-US" dirty="0"/>
              <a:t>You can author a web service in any language appropriate for web services.</a:t>
            </a:r>
          </a:p>
        </p:txBody>
      </p:sp>
    </p:spTree>
    <p:extLst>
      <p:ext uri="{BB962C8B-B14F-4D97-AF65-F5344CB8AC3E}">
        <p14:creationId xmlns:p14="http://schemas.microsoft.com/office/powerpoint/2010/main" val="3695176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92-7CC5-4091-9BF7-333D62B88B11}"/>
              </a:ext>
            </a:extLst>
          </p:cNvPr>
          <p:cNvSpPr>
            <a:spLocks noGrp="1"/>
          </p:cNvSpPr>
          <p:nvPr>
            <p:ph type="title"/>
          </p:nvPr>
        </p:nvSpPr>
        <p:spPr/>
        <p:txBody>
          <a:bodyPr/>
          <a:lstStyle/>
          <a:p>
            <a:r>
              <a:rPr lang="en-US" dirty="0"/>
              <a:t>Making Your Own Skill	in C#</a:t>
            </a:r>
          </a:p>
        </p:txBody>
      </p:sp>
      <p:sp>
        <p:nvSpPr>
          <p:cNvPr id="3" name="Content Placeholder 2">
            <a:extLst>
              <a:ext uri="{FF2B5EF4-FFF2-40B4-BE49-F238E27FC236}">
                <a16:creationId xmlns:a16="http://schemas.microsoft.com/office/drawing/2014/main" id="{60C72845-8CB1-4949-A05F-A879562ADE9B}"/>
              </a:ext>
            </a:extLst>
          </p:cNvPr>
          <p:cNvSpPr>
            <a:spLocks noGrp="1"/>
          </p:cNvSpPr>
          <p:nvPr>
            <p:ph idx="1"/>
          </p:nvPr>
        </p:nvSpPr>
        <p:spPr/>
        <p:txBody>
          <a:bodyPr/>
          <a:lstStyle/>
          <a:p>
            <a:pPr marL="0" indent="0">
              <a:buNone/>
            </a:pPr>
            <a:r>
              <a:rPr lang="en-US" sz="2400" dirty="0"/>
              <a:t>Step #1 – Set up your skill in the Developer Portal</a:t>
            </a:r>
          </a:p>
          <a:p>
            <a:pPr marL="0" indent="0">
              <a:buNone/>
            </a:pPr>
            <a:r>
              <a:rPr lang="en-US" sz="2400" dirty="0">
                <a:hlinkClick r:id="rId3"/>
              </a:rPr>
              <a:t>https://developer.amazon.com/</a:t>
            </a:r>
            <a:endParaRPr lang="en-US" sz="2400" dirty="0"/>
          </a:p>
          <a:p>
            <a:pPr marL="0" indent="0">
              <a:buNone/>
            </a:pPr>
            <a:endParaRPr lang="en-US" dirty="0"/>
          </a:p>
        </p:txBody>
      </p:sp>
    </p:spTree>
    <p:extLst>
      <p:ext uri="{BB962C8B-B14F-4D97-AF65-F5344CB8AC3E}">
        <p14:creationId xmlns:p14="http://schemas.microsoft.com/office/powerpoint/2010/main" val="2128449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C92-7CC5-4091-9BF7-333D62B88B11}"/>
              </a:ext>
            </a:extLst>
          </p:cNvPr>
          <p:cNvSpPr>
            <a:spLocks noGrp="1"/>
          </p:cNvSpPr>
          <p:nvPr>
            <p:ph type="title"/>
          </p:nvPr>
        </p:nvSpPr>
        <p:spPr/>
        <p:txBody>
          <a:bodyPr/>
          <a:lstStyle/>
          <a:p>
            <a:r>
              <a:rPr lang="en-US" dirty="0"/>
              <a:t>Making Your Own Skill	in C#</a:t>
            </a:r>
          </a:p>
        </p:txBody>
      </p:sp>
      <p:sp>
        <p:nvSpPr>
          <p:cNvPr id="3" name="Content Placeholder 2">
            <a:extLst>
              <a:ext uri="{FF2B5EF4-FFF2-40B4-BE49-F238E27FC236}">
                <a16:creationId xmlns:a16="http://schemas.microsoft.com/office/drawing/2014/main" id="{60C72845-8CB1-4949-A05F-A879562ADE9B}"/>
              </a:ext>
            </a:extLst>
          </p:cNvPr>
          <p:cNvSpPr>
            <a:spLocks noGrp="1"/>
          </p:cNvSpPr>
          <p:nvPr>
            <p:ph idx="1"/>
          </p:nvPr>
        </p:nvSpPr>
        <p:spPr/>
        <p:txBody>
          <a:bodyPr/>
          <a:lstStyle/>
          <a:p>
            <a:pPr marL="0" indent="0">
              <a:buNone/>
            </a:pPr>
            <a:r>
              <a:rPr lang="en-US" sz="2400" dirty="0"/>
              <a:t>Step #2 – Create your Alexa Skill in AWS Lambda</a:t>
            </a:r>
          </a:p>
          <a:p>
            <a:pPr marL="0" indent="0">
              <a:buNone/>
            </a:pPr>
            <a:r>
              <a:rPr lang="en-US" dirty="0">
                <a:hlinkClick r:id="rId3"/>
              </a:rPr>
              <a:t>http://aws.amazon.com/</a:t>
            </a:r>
            <a:endParaRPr lang="en-US" dirty="0"/>
          </a:p>
          <a:p>
            <a:pPr marL="0" indent="0">
              <a:buNone/>
            </a:pPr>
            <a:endParaRPr lang="en-US" dirty="0"/>
          </a:p>
        </p:txBody>
      </p:sp>
    </p:spTree>
    <p:extLst>
      <p:ext uri="{BB962C8B-B14F-4D97-AF65-F5344CB8AC3E}">
        <p14:creationId xmlns:p14="http://schemas.microsoft.com/office/powerpoint/2010/main" val="427225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99</TotalTime>
  <Words>442</Words>
  <Application>Microsoft Office PowerPoint</Application>
  <PresentationFormat>Widescreen</PresentationFormat>
  <Paragraphs>97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Corbel</vt:lpstr>
      <vt:lpstr>Wingdings 2</vt:lpstr>
      <vt:lpstr>Frame</vt:lpstr>
      <vt:lpstr>PowerPoint Presentation</vt:lpstr>
      <vt:lpstr>Who am I?</vt:lpstr>
      <vt:lpstr>What is Alexa and what can she do?</vt:lpstr>
      <vt:lpstr>What are skills?</vt:lpstr>
      <vt:lpstr>How does it work?</vt:lpstr>
      <vt:lpstr>Anatomy of a Skill</vt:lpstr>
      <vt:lpstr>What do you need?</vt:lpstr>
      <vt:lpstr>Making Your Own Skill in C#</vt:lpstr>
      <vt:lpstr>Making Your Own Skill in C#</vt:lpstr>
      <vt:lpstr>Making Your Own Skill in C#</vt:lpstr>
      <vt:lpstr>Making Your Own Skill in C#</vt:lpstr>
      <vt:lpstr>Making Your Own Skill in C#</vt:lpstr>
      <vt:lpstr>Making Your Own Skill in C#</vt:lpstr>
      <vt:lpstr>That’s It!</vt:lpstr>
      <vt:lpstr>Further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Alexa skills </dc:title>
  <dc:creator>Tiffany Ford</dc:creator>
  <cp:lastModifiedBy>FORD, TIFFANY D.</cp:lastModifiedBy>
  <cp:revision>26</cp:revision>
  <dcterms:created xsi:type="dcterms:W3CDTF">2019-03-20T22:04:21Z</dcterms:created>
  <dcterms:modified xsi:type="dcterms:W3CDTF">2019-03-26T17:18:46Z</dcterms:modified>
</cp:coreProperties>
</file>