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91" r:id="rId7"/>
    <p:sldId id="408" r:id="rId8"/>
    <p:sldId id="416" r:id="rId9"/>
    <p:sldId id="412" r:id="rId10"/>
    <p:sldId id="417" r:id="rId11"/>
    <p:sldId id="414" r:id="rId12"/>
    <p:sldId id="411" r:id="rId13"/>
    <p:sldId id="415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Big Mountain Resort Ski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0A15-BD78-04A8-D090-4143F77F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674371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2D57-2AE9-741B-72C0-38E5A1BD45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3594101"/>
            <a:ext cx="9908540" cy="26798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Scenario 2: </a:t>
            </a:r>
            <a:r>
              <a:rPr lang="en-US" dirty="0"/>
              <a:t>From model prediction, parameters support a ticket price increase by $1.58 where a revenue increase of $2,757,576 could be seen.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Scenario 3: </a:t>
            </a:r>
            <a:r>
              <a:rPr lang="en-US" dirty="0"/>
              <a:t>Adds an additional Snow Making component to Scenario 2, but it makes no difference and yields the same result as Scenario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Scenario 4: </a:t>
            </a:r>
            <a:r>
              <a:rPr lang="en-US" dirty="0"/>
              <a:t>Calls to increase the longest run by 0.2 miles and add 4 acres of Snow Making but also made no difference whatsoever.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3A29-7DEB-AEC9-9E19-CDF0897AD34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97400" y="1168401"/>
            <a:ext cx="5775325" cy="1905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Scenario 1: </a:t>
            </a:r>
            <a:r>
              <a:rPr lang="en-US" dirty="0"/>
              <a:t>if we close 1 run, we will not see a difference in pricing/revenue. Closing 2 and 3 results in lower ticket pricing and revenue drops as a result. Closing 4 and 5 runs makes no difference, but if we close 6 or more runs, we see a steep drop in ticket pricing and revenue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BA522F-D484-F2B4-7E90-46F403F2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7" y="1045157"/>
            <a:ext cx="4229273" cy="22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4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4360" y="2435225"/>
            <a:ext cx="9552940" cy="3597470"/>
          </a:xfrm>
        </p:spPr>
        <p:txBody>
          <a:bodyPr/>
          <a:lstStyle/>
          <a:p>
            <a:r>
              <a:rPr lang="en-US" dirty="0"/>
              <a:t>Capitalizing in adding a 150 ft vertical drop and adding a chair lift are features that can justify a price increase of $ 1.58 from $81 to $82.58,</a:t>
            </a:r>
          </a:p>
          <a:p>
            <a:r>
              <a:rPr lang="en-US" dirty="0"/>
              <a:t>This price increase would result in a predicted revenue of $2,757,576 that would account for the $1.54 million operating cost from the additional chair lift. 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and Key Findings</a:t>
            </a:r>
          </a:p>
          <a:p>
            <a:r>
              <a:rPr lang="en-US" dirty="0"/>
              <a:t>Modeling Results and Analysis</a:t>
            </a:r>
          </a:p>
          <a:p>
            <a:r>
              <a:rPr lang="en-US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 Identification: Context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Big Mountain Resort (BMR) has added an additional chair lift that increases operating cost of $1.54 million this season. </a:t>
            </a:r>
          </a:p>
          <a:p>
            <a:r>
              <a:rPr lang="en-US" dirty="0"/>
              <a:t>Current strategy is to charge a premium above average price. Currently, we base our pricing on market average.</a:t>
            </a:r>
          </a:p>
          <a:p>
            <a:r>
              <a:rPr lang="en-US" dirty="0"/>
              <a:t>There is suspicion that BMR is not capitalizing on its facilities. BMR has no sense of what facilities matter most to visitors.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Problem Identification: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378440" cy="3597470"/>
          </a:xfrm>
        </p:spPr>
        <p:txBody>
          <a:bodyPr/>
          <a:lstStyle/>
          <a:p>
            <a:pPr lvl="1"/>
            <a:r>
              <a:rPr lang="en-US" dirty="0"/>
              <a:t>To determine what Big Mountain facilities to capitalize on to justify increased pricing, cutting costs or additional premium pricing comparative to average market prices. </a:t>
            </a:r>
          </a:p>
          <a:p>
            <a:pPr lvl="1"/>
            <a:r>
              <a:rPr lang="en-US" dirty="0"/>
              <a:t>What is the threshold price for weekday and weekend ticket sales to account for increased operating of $1.54 million this season?</a:t>
            </a:r>
          </a:p>
          <a:p>
            <a:pPr lvl="1"/>
            <a:r>
              <a:rPr lang="en-US" dirty="0"/>
              <a:t>This project aims to use a predictive model for ticket price based on a number of facilities/feature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66D1-059B-9E8B-ED34-93CA4D9F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6339840" cy="1827525"/>
          </a:xfrm>
        </p:spPr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C9DE-B1CC-0D24-BFCB-38CE25C7CC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Found and determined a price increase of $1.58 from $81 to $82.58 is justifiable from adding vertical drop and additional chair features.</a:t>
            </a:r>
          </a:p>
          <a:p>
            <a:r>
              <a:rPr lang="en-US" dirty="0"/>
              <a:t>Would have a revenue of $2,757,576 that would cover operating cost of 1.54 million this season.</a:t>
            </a:r>
          </a:p>
          <a:p>
            <a:r>
              <a:rPr lang="en-US" dirty="0"/>
              <a:t>Based on Random Forest Regressor, predicted model price of $102.18 with a mean absolute error of $10.24. Suggesting room for increase in price. </a:t>
            </a:r>
          </a:p>
          <a:p>
            <a:r>
              <a:rPr lang="en-US" dirty="0"/>
              <a:t>Important to note that ticket price is not determined by any set of parameters but also consider that people pay more or less for certain features in this current market.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0F78-9BCD-5A88-055A-6C7A92E9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09554"/>
            <a:ext cx="10873740" cy="798825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9A89B-4B36-93CB-66D3-1A6523470A4D}"/>
              </a:ext>
            </a:extLst>
          </p:cNvPr>
          <p:cNvSpPr txBox="1"/>
          <p:nvPr/>
        </p:nvSpPr>
        <p:spPr>
          <a:xfrm>
            <a:off x="6223197" y="2416029"/>
            <a:ext cx="55007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linear model and a random forest regressor model was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for both linear regression model and random forest regressor model were compared by cross validation for their mean absolute error with values of $11.79 and $9.48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Thus, random forest regressor was chosen as the best optimal model to gain insights for its lower mean absolute error pertaining price and demonstration of less variability.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88447-5ECD-2F0A-16EB-967AD28F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1" y="2243937"/>
            <a:ext cx="5563159" cy="43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3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E583-4B17-8736-289A-E343D45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Market Context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FBE67-EC31-3453-33A7-94D08DCF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0" y="2475369"/>
            <a:ext cx="5858764" cy="318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3346A6-6EE6-4A46-7603-64A3CF84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5369"/>
            <a:ext cx="5858764" cy="31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444ECF-335D-2787-E537-1A258681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25"/>
            <a:ext cx="4285649" cy="2258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A507F-5F93-DF4A-B52A-A33333A5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04" y="154567"/>
            <a:ext cx="3984467" cy="2181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F5DC0-E6BE-1A97-48FC-41D679A7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97" y="166217"/>
            <a:ext cx="3969168" cy="2152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ADD38-711D-6F80-9943-AB8C457E7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1" y="2376197"/>
            <a:ext cx="4107858" cy="2181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72604F-E180-6130-B479-06D73A19D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529" y="2347056"/>
            <a:ext cx="4045723" cy="2199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DE23AB-EA41-6BFF-5848-7C212BFEA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297" y="2353955"/>
            <a:ext cx="4018143" cy="22099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2BAA66-4509-8A84-4EFD-1702F0F1C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4922" y="4648020"/>
            <a:ext cx="4073761" cy="22099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E1F73A-35DC-C434-B8A3-9B35648C6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5391" y="4568686"/>
            <a:ext cx="4073761" cy="21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1D09-7215-3DF1-D44C-A578337D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3BA3-4F1C-C33F-2C29-EDCE89CA8F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Scenario 1: </a:t>
            </a:r>
            <a:r>
              <a:rPr lang="en-US" dirty="0"/>
              <a:t>Permanently closing up to 10 of least used runs. This doesn't impact any other resort statistics.</a:t>
            </a:r>
          </a:p>
          <a:p>
            <a:r>
              <a:rPr lang="en-US" b="1" dirty="0"/>
              <a:t>Scenario 2: </a:t>
            </a:r>
            <a:r>
              <a:rPr lang="en-US" dirty="0"/>
              <a:t>Increase the vertical drop by adding a run 150 feet lower down but requiring the installation of an additional chair lift to bring skiers back up, without additional snow making coverage.</a:t>
            </a:r>
          </a:p>
          <a:p>
            <a:r>
              <a:rPr lang="en-US" b="1" dirty="0"/>
              <a:t>Scenario 3: </a:t>
            </a:r>
            <a:r>
              <a:rPr lang="en-US" dirty="0"/>
              <a:t>Same as number 2, but adding 2 acres of snow making cover.</a:t>
            </a:r>
          </a:p>
          <a:p>
            <a:r>
              <a:rPr lang="en-US" b="1" dirty="0"/>
              <a:t>Scenario 4: </a:t>
            </a:r>
            <a:r>
              <a:rPr lang="en-US" dirty="0"/>
              <a:t>Increase the longest run by 0.2 mile to boast 3.5 miles length, requiring an additional snow making coverage of 4 acres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27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118</TotalTime>
  <Words>666</Words>
  <Application>Microsoft Office PowerPoint</Application>
  <PresentationFormat>Widescreen</PresentationFormat>
  <Paragraphs>42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Big Mountain Resort Ski Data Analysis</vt:lpstr>
      <vt:lpstr>Agenda</vt:lpstr>
      <vt:lpstr>Problem Identification: Context</vt:lpstr>
      <vt:lpstr>Problem Identification: Goals</vt:lpstr>
      <vt:lpstr>Recommendation and Key Findings</vt:lpstr>
      <vt:lpstr>Modeling Results and Analysis</vt:lpstr>
      <vt:lpstr>Modeling Results: Market Context</vt:lpstr>
      <vt:lpstr>PowerPoint Presentation</vt:lpstr>
      <vt:lpstr>Modeling Results: Scenarios</vt:lpstr>
      <vt:lpstr>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 Data Analysis</dc:title>
  <dc:creator>Rhyss Garvida</dc:creator>
  <cp:lastModifiedBy>Rhyss Garvida</cp:lastModifiedBy>
  <cp:revision>3</cp:revision>
  <dcterms:created xsi:type="dcterms:W3CDTF">2024-04-14T23:30:39Z</dcterms:created>
  <dcterms:modified xsi:type="dcterms:W3CDTF">2024-04-15T01:28:53Z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