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82" r:id="rId19"/>
    <p:sldId id="274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6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4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24AB-86DC-4563-AD83-72F6110AAA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6216-41C9-4712-85A7-80C19A4B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Number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5CB06-ECF8-49E2-9140-E6E9BCC82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Seminar by Rhys Stever</a:t>
            </a:r>
          </a:p>
        </p:txBody>
      </p:sp>
    </p:spTree>
    <p:extLst>
      <p:ext uri="{BB962C8B-B14F-4D97-AF65-F5344CB8AC3E}">
        <p14:creationId xmlns:p14="http://schemas.microsoft.com/office/powerpoint/2010/main" val="304960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Binary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096-7E16-4EC2-9ED9-99D7CBBB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38407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each digit and convert it to binary (will be a 3-digit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digit’s binary equivalent together to form the binary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712B4-ED6D-4A5D-A410-5B67AF4CB60F}"/>
                  </a:ext>
                </a:extLst>
              </p:cNvPr>
              <p:cNvSpPr txBox="1"/>
              <p:nvPr/>
            </p:nvSpPr>
            <p:spPr>
              <a:xfrm>
                <a:off x="8306292" y="2412836"/>
                <a:ext cx="30196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Octal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63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6	  	 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110		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110011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712B4-ED6D-4A5D-A410-5B67AF4CB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2" y="2412836"/>
                <a:ext cx="3019656" cy="2031325"/>
              </a:xfrm>
              <a:prstGeom prst="rect">
                <a:avLst/>
              </a:prstGeom>
              <a:blipFill>
                <a:blip r:embed="rId2"/>
                <a:stretch>
                  <a:fillRect l="-1818" t="-21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5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6A67-49D8-474E-A521-29BAC09C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E089-812E-4746-BC92-9CC5A81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“Base 16”: 0, 1, 2, 3, 4, 5, 6, 7,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8, 9, A, B, C, D, E, F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32073A2-CD90-4125-A501-8B9E17E71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93355"/>
              </p:ext>
            </p:extLst>
          </p:nvPr>
        </p:nvGraphicFramePr>
        <p:xfrm>
          <a:off x="5409248" y="1536711"/>
          <a:ext cx="6013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42">
                  <a:extLst>
                    <a:ext uri="{9D8B030D-6E8A-4147-A177-3AD203B41FA5}">
                      <a16:colId xmlns:a16="http://schemas.microsoft.com/office/drawing/2014/main" val="3558081346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2182281569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2570590601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46325301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1768077786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4267609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Hexa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Hexa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6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4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6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4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5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Hexadecimal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89301" cy="34506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starting number and divide it by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the remainder to the right    (*Remember to change any number 10-15 into the corresponding hexadecimal digit)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how many times it was divided below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number in Step 3 and do repeat steps 1-3 until the number is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“Read Up” all of the remainders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468AC-D8C2-44C5-8C36-46E6EDC337DB}"/>
              </a:ext>
            </a:extLst>
          </p:cNvPr>
          <p:cNvSpPr txBox="1"/>
          <p:nvPr/>
        </p:nvSpPr>
        <p:spPr>
          <a:xfrm>
            <a:off x="8148467" y="591376"/>
            <a:ext cx="181554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= 10	D = 13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= 11	E = 14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 = 12	F =  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3B216B-9501-489A-B886-61B3E945EB63}"/>
                  </a:ext>
                </a:extLst>
              </p:cNvPr>
              <p:cNvSpPr txBox="1"/>
              <p:nvPr/>
            </p:nvSpPr>
            <p:spPr>
              <a:xfrm>
                <a:off x="7905134" y="2309877"/>
                <a:ext cx="33451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Decimal Number: 267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 / 267 	11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B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 / 16 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 / 1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Hexadecimal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3B216B-9501-489A-B886-61B3E945E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4" y="2309877"/>
                <a:ext cx="3345139" cy="2308324"/>
              </a:xfrm>
              <a:prstGeom prst="rect">
                <a:avLst/>
              </a:prstGeom>
              <a:blipFill>
                <a:blip r:embed="rId2"/>
                <a:stretch>
                  <a:fillRect l="-1639" t="-1847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E7E04-B428-4856-9B96-C0C66F1C26AA}"/>
              </a:ext>
            </a:extLst>
          </p:cNvPr>
          <p:cNvCxnSpPr/>
          <p:nvPr/>
        </p:nvCxnSpPr>
        <p:spPr>
          <a:xfrm flipV="1">
            <a:off x="9225778" y="3586604"/>
            <a:ext cx="0" cy="27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5520721" cy="345061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each digit of the starting number and multiply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n is the place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up all of the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5520721" cy="3450613"/>
              </a:xfrm>
              <a:blipFill>
                <a:blip r:embed="rId2"/>
                <a:stretch>
                  <a:fillRect l="-1104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56E55A-943D-4223-8964-60BA28133535}"/>
              </a:ext>
            </a:extLst>
          </p:cNvPr>
          <p:cNvSpPr txBox="1"/>
          <p:nvPr/>
        </p:nvSpPr>
        <p:spPr>
          <a:xfrm>
            <a:off x="8148467" y="591376"/>
            <a:ext cx="181554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= 10	D = 13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= 11	E = 14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 = 12	F =  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4A4F9-124C-46D2-BC52-238FA0722E03}"/>
                  </a:ext>
                </a:extLst>
              </p:cNvPr>
              <p:cNvSpPr txBox="1"/>
              <p:nvPr/>
            </p:nvSpPr>
            <p:spPr>
              <a:xfrm>
                <a:off x="7368295" y="2604023"/>
                <a:ext cx="3780949" cy="23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Hexadecimal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	0	B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 ∗16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=256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267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Decimal Equivalent: 267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4A4F9-124C-46D2-BC52-238FA072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95" y="2604023"/>
                <a:ext cx="3780949" cy="2350067"/>
              </a:xfrm>
              <a:prstGeom prst="rect">
                <a:avLst/>
              </a:prstGeom>
              <a:blipFill>
                <a:blip r:embed="rId3"/>
                <a:stretch>
                  <a:fillRect l="-1452" t="-1554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B73BC-22AE-46C4-A179-A62CD353C2A2}"/>
              </a:ext>
            </a:extLst>
          </p:cNvPr>
          <p:cNvCxnSpPr/>
          <p:nvPr/>
        </p:nvCxnSpPr>
        <p:spPr>
          <a:xfrm>
            <a:off x="10382865" y="4312428"/>
            <a:ext cx="5368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9A4FE9-9312-42E2-8BAA-4955231BF183}"/>
              </a:ext>
            </a:extLst>
          </p:cNvPr>
          <p:cNvCxnSpPr>
            <a:cxnSpLocks/>
          </p:cNvCxnSpPr>
          <p:nvPr/>
        </p:nvCxnSpPr>
        <p:spPr>
          <a:xfrm>
            <a:off x="8441977" y="3616305"/>
            <a:ext cx="8023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71E28-8698-41C4-8410-1E22EF6522AF}"/>
              </a:ext>
            </a:extLst>
          </p:cNvPr>
          <p:cNvCxnSpPr>
            <a:cxnSpLocks/>
          </p:cNvCxnSpPr>
          <p:nvPr/>
        </p:nvCxnSpPr>
        <p:spPr>
          <a:xfrm>
            <a:off x="7987726" y="3898491"/>
            <a:ext cx="1256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8BB9C-DEB0-4886-A2FC-CEA3AFF13F71}"/>
              </a:ext>
            </a:extLst>
          </p:cNvPr>
          <p:cNvCxnSpPr>
            <a:cxnSpLocks/>
          </p:cNvCxnSpPr>
          <p:nvPr/>
        </p:nvCxnSpPr>
        <p:spPr>
          <a:xfrm>
            <a:off x="7539375" y="4157080"/>
            <a:ext cx="1704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95017-4957-4CA2-95ED-3FEE4392F19B}"/>
              </a:ext>
            </a:extLst>
          </p:cNvPr>
          <p:cNvCxnSpPr/>
          <p:nvPr/>
        </p:nvCxnSpPr>
        <p:spPr>
          <a:xfrm>
            <a:off x="8441977" y="3486519"/>
            <a:ext cx="0" cy="129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2D089-FBF8-4A89-97CB-27616A540E67}"/>
              </a:ext>
            </a:extLst>
          </p:cNvPr>
          <p:cNvCxnSpPr>
            <a:cxnSpLocks/>
          </p:cNvCxnSpPr>
          <p:nvPr/>
        </p:nvCxnSpPr>
        <p:spPr>
          <a:xfrm>
            <a:off x="7987726" y="3486519"/>
            <a:ext cx="0" cy="411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799C9D-C5BD-49CE-AC00-F7C2A2AC5937}"/>
              </a:ext>
            </a:extLst>
          </p:cNvPr>
          <p:cNvCxnSpPr>
            <a:cxnSpLocks/>
          </p:cNvCxnSpPr>
          <p:nvPr/>
        </p:nvCxnSpPr>
        <p:spPr>
          <a:xfrm>
            <a:off x="7544291" y="3551412"/>
            <a:ext cx="0" cy="60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7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75694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Split the binary number up into sets of 4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set into the corresponding hexadecimal digit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hexadecimal digit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745388-1E79-4A4F-B491-5DE57D583F0C}"/>
                  </a:ext>
                </a:extLst>
              </p:cNvPr>
              <p:cNvSpPr txBox="1"/>
              <p:nvPr/>
            </p:nvSpPr>
            <p:spPr>
              <a:xfrm>
                <a:off x="8306292" y="2412836"/>
                <a:ext cx="31207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10011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1  0  1  1  0  0  1  1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1011	    0011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9	     	       3	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93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745388-1E79-4A4F-B491-5DE57D58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2" y="2412836"/>
                <a:ext cx="3120758" cy="2585323"/>
              </a:xfrm>
              <a:prstGeom prst="rect">
                <a:avLst/>
              </a:prstGeom>
              <a:blipFill>
                <a:blip r:embed="rId2"/>
                <a:stretch>
                  <a:fillRect l="-1758" t="-1651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0018C-7987-41C0-8831-2D89AF1F2967}"/>
              </a:ext>
            </a:extLst>
          </p:cNvPr>
          <p:cNvCxnSpPr/>
          <p:nvPr/>
        </p:nvCxnSpPr>
        <p:spPr>
          <a:xfrm>
            <a:off x="9254053" y="2955984"/>
            <a:ext cx="0" cy="38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2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Binary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each hexadecimal digit and convert it to its 4-digit binary equivalent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all of the 4-digit binary sets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24A735-D625-4B08-852A-13BD13A10A3B}"/>
                  </a:ext>
                </a:extLst>
              </p:cNvPr>
              <p:cNvSpPr txBox="1"/>
              <p:nvPr/>
            </p:nvSpPr>
            <p:spPr>
              <a:xfrm>
                <a:off x="8034108" y="2412836"/>
                <a:ext cx="33339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9	  	  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1011	0011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10110011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24A735-D625-4B08-852A-13BD13A1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08" y="2412836"/>
                <a:ext cx="3333949" cy="2031325"/>
              </a:xfrm>
              <a:prstGeom prst="rect">
                <a:avLst/>
              </a:prstGeom>
              <a:blipFill>
                <a:blip r:embed="rId2"/>
                <a:stretch>
                  <a:fillRect l="-1645" t="-21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3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Hexadecimal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5798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the octal number into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Split the binary number up into sets of 4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4-digit set into the corresponding hexadecimal digit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all of the hexadecimal digits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A53D0-43C8-4022-BDE1-31C340891480}"/>
                  </a:ext>
                </a:extLst>
              </p:cNvPr>
              <p:cNvSpPr txBox="1"/>
              <p:nvPr/>
            </p:nvSpPr>
            <p:spPr>
              <a:xfrm>
                <a:off x="8105714" y="2153264"/>
                <a:ext cx="306176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3032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3	    0        3 	   2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    000    101	 010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1 0 1 0  0 0 1 0  1 0 1 0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1010  0010  1010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   8	     2		8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Octal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828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A53D0-43C8-4022-BDE1-31C34089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14" y="2153264"/>
                <a:ext cx="3061765" cy="3693319"/>
              </a:xfrm>
              <a:prstGeom prst="rect">
                <a:avLst/>
              </a:prstGeom>
              <a:blipFill>
                <a:blip r:embed="rId2"/>
                <a:stretch>
                  <a:fillRect l="-1793" t="-990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A8DBAC-67A0-4E95-AA92-CD596D65BF4D}"/>
              </a:ext>
            </a:extLst>
          </p:cNvPr>
          <p:cNvCxnSpPr/>
          <p:nvPr/>
        </p:nvCxnSpPr>
        <p:spPr>
          <a:xfrm>
            <a:off x="9018893" y="378738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F8F2A-EB04-4963-B410-FFB5A090E9A5}"/>
              </a:ext>
            </a:extLst>
          </p:cNvPr>
          <p:cNvCxnSpPr/>
          <p:nvPr/>
        </p:nvCxnSpPr>
        <p:spPr>
          <a:xfrm>
            <a:off x="9784012" y="378738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4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Octal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5798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Reverse of 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Hexadecimal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hexadecimal digit into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4-digit set together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Split the binary number into sets of 3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3-digit set into octal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octal digit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28A5E-8B08-4D19-A71D-C44C9F8A712B}"/>
                  </a:ext>
                </a:extLst>
              </p:cNvPr>
              <p:cNvSpPr txBox="1"/>
              <p:nvPr/>
            </p:nvSpPr>
            <p:spPr>
              <a:xfrm>
                <a:off x="7993089" y="2111808"/>
                <a:ext cx="306176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828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8	  	  2	    	   8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1010	0010	 1010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1 0 1  0 0 0  1 0 1  0 1 0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101  000  101  010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  3      0     3      2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Octal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3032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28A5E-8B08-4D19-A71D-C44C9F8A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089" y="2111808"/>
                <a:ext cx="3061765" cy="3693319"/>
              </a:xfrm>
              <a:prstGeom prst="rect">
                <a:avLst/>
              </a:prstGeom>
              <a:blipFill>
                <a:blip r:embed="rId2"/>
                <a:stretch>
                  <a:fillRect l="-1594" t="-990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6EC3E6-94DB-418C-BCE3-127CCE6BB8B1}"/>
              </a:ext>
            </a:extLst>
          </p:cNvPr>
          <p:cNvCxnSpPr/>
          <p:nvPr/>
        </p:nvCxnSpPr>
        <p:spPr>
          <a:xfrm>
            <a:off x="8716268" y="377263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018034-7450-494B-9557-90A19C9F53FF}"/>
              </a:ext>
            </a:extLst>
          </p:cNvPr>
          <p:cNvCxnSpPr/>
          <p:nvPr/>
        </p:nvCxnSpPr>
        <p:spPr>
          <a:xfrm>
            <a:off x="9316612" y="377263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A46C7C-9D5D-4D59-9771-B0FB3BC6287D}"/>
              </a:ext>
            </a:extLst>
          </p:cNvPr>
          <p:cNvCxnSpPr/>
          <p:nvPr/>
        </p:nvCxnSpPr>
        <p:spPr>
          <a:xfrm>
            <a:off x="9887865" y="377263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2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2B49-9082-4C2A-9239-DEC4DBE4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BB70-8FEA-4340-82BF-D721D08CB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7006" y="2540773"/>
                <a:ext cx="1362413" cy="13896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11110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7006" y="2540773"/>
                <a:ext cx="1362413" cy="13896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E67F5-54A4-4AA3-A34C-80D264A5CA4B}"/>
              </a:ext>
            </a:extLst>
          </p:cNvPr>
          <p:cNvCxnSpPr/>
          <p:nvPr/>
        </p:nvCxnSpPr>
        <p:spPr>
          <a:xfrm>
            <a:off x="40825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E1BE70C-4C4D-45ED-829B-EC5AB1C32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789" y="2540773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E1BE70C-4C4D-45ED-829B-EC5AB1C32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9" y="2540773"/>
                <a:ext cx="1362413" cy="138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B211F1-AECD-435D-929C-3634046F8623}"/>
              </a:ext>
            </a:extLst>
          </p:cNvPr>
          <p:cNvCxnSpPr/>
          <p:nvPr/>
        </p:nvCxnSpPr>
        <p:spPr>
          <a:xfrm>
            <a:off x="6809821" y="3358563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6967374-1230-4232-9A36-6BC2F7AF4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6967374-1230-4232-9A36-6BC2F7AF4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15DBE9-4830-4BAE-B68F-8539AE6767A7}"/>
              </a:ext>
            </a:extLst>
          </p:cNvPr>
          <p:cNvCxnSpPr/>
          <p:nvPr/>
        </p:nvCxnSpPr>
        <p:spPr>
          <a:xfrm>
            <a:off x="9360308" y="3421628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CC4CC74-49A5-48D3-9D4B-C3B19604B3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29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CC4CC74-49A5-48D3-9D4B-C3B19604B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0BEC99-3D69-44DA-963B-6602BCED778A}"/>
              </a:ext>
            </a:extLst>
          </p:cNvPr>
          <p:cNvCxnSpPr/>
          <p:nvPr/>
        </p:nvCxnSpPr>
        <p:spPr>
          <a:xfrm>
            <a:off x="1538915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6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476-706D-476B-970D-36DEC623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F8D6-34C5-4C70-BA6C-847EA0DF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10- Decimal (0, 1, 2, 3, 4, 5, 6, 7, 8, 9)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2- Binary (0 and 1)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8- Octal (0, 1, 2, 3, 4, 5, 6, 7)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16- Hexadecimal (0, 1, 2, 3, 4, 5, 6, 7, 8, 9, A, B, C, D, E, F)</a:t>
            </a:r>
          </a:p>
        </p:txBody>
      </p:sp>
    </p:spTree>
    <p:extLst>
      <p:ext uri="{BB962C8B-B14F-4D97-AF65-F5344CB8AC3E}">
        <p14:creationId xmlns:p14="http://schemas.microsoft.com/office/powerpoint/2010/main" val="392998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Subtraction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2E439-B480-4453-B1FB-6FD65B0C3F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006" y="2540773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2E439-B480-4453-B1FB-6FD65B0C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06" y="2540773"/>
                <a:ext cx="1362413" cy="1389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BE8F7-1D90-4BFB-A636-A73184249894}"/>
              </a:ext>
            </a:extLst>
          </p:cNvPr>
          <p:cNvCxnSpPr/>
          <p:nvPr/>
        </p:nvCxnSpPr>
        <p:spPr>
          <a:xfrm>
            <a:off x="40825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6AA444-3022-4533-8589-107E4E231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789" y="2540773"/>
                <a:ext cx="1470094" cy="149519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372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257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6AA444-3022-4533-8589-107E4E23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9" y="2540773"/>
                <a:ext cx="1470094" cy="1495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DA8216-1894-479E-BBCA-09101BE63651}"/>
              </a:ext>
            </a:extLst>
          </p:cNvPr>
          <p:cNvCxnSpPr/>
          <p:nvPr/>
        </p:nvCxnSpPr>
        <p:spPr>
          <a:xfrm>
            <a:off x="68098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F9EFB0C-E176-4DEB-82EE-67A3A371B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F9EFB0C-E176-4DEB-82EE-67A3A371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0688A3-074B-436D-89B7-BF147C1479FE}"/>
              </a:ext>
            </a:extLst>
          </p:cNvPr>
          <p:cNvCxnSpPr/>
          <p:nvPr/>
        </p:nvCxnSpPr>
        <p:spPr>
          <a:xfrm>
            <a:off x="9360308" y="3421628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0319C15-FB53-41F2-A524-00B86EEACE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      29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0319C15-FB53-41F2-A524-00B86EEAC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F2841-7F15-4697-BFFB-DBB9D175C48B}"/>
              </a:ext>
            </a:extLst>
          </p:cNvPr>
          <p:cNvCxnSpPr/>
          <p:nvPr/>
        </p:nvCxnSpPr>
        <p:spPr>
          <a:xfrm>
            <a:off x="1538915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41B47F3-34EF-44D6-BBF3-57D87033C7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3158" y="2540772"/>
                <a:ext cx="1627293" cy="30400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10101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10101000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11101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41B47F3-34EF-44D6-BBF3-57D87033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58" y="2540772"/>
                <a:ext cx="1627293" cy="3040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36FD08-FAF2-480E-8FFC-86639CD0222A}"/>
              </a:ext>
            </a:extLst>
          </p:cNvPr>
          <p:cNvCxnSpPr>
            <a:cxnSpLocks/>
          </p:cNvCxnSpPr>
          <p:nvPr/>
        </p:nvCxnSpPr>
        <p:spPr>
          <a:xfrm>
            <a:off x="4082521" y="3321132"/>
            <a:ext cx="1389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49C1B34-178F-4601-80CF-B0A9D7C2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789" y="2540773"/>
                <a:ext cx="1362413" cy="304001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724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2340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3264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49C1B34-178F-4601-80CF-B0A9D7C2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9" y="2540773"/>
                <a:ext cx="1362413" cy="3040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A2A63E-4C85-4E79-AD1A-D39FCD59E771}"/>
              </a:ext>
            </a:extLst>
          </p:cNvPr>
          <p:cNvCxnSpPr/>
          <p:nvPr/>
        </p:nvCxnSpPr>
        <p:spPr>
          <a:xfrm>
            <a:off x="68098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442F65-7F84-4B29-8FF9-52726781F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0572" y="2540774"/>
                <a:ext cx="1362413" cy="25546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752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199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442F65-7F84-4B29-8FF9-52726781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2" y="2540774"/>
                <a:ext cx="1362413" cy="255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64BCC7-00CC-4DAC-BE1A-129256E20DA8}"/>
              </a:ext>
            </a:extLst>
          </p:cNvPr>
          <p:cNvCxnSpPr/>
          <p:nvPr/>
        </p:nvCxnSpPr>
        <p:spPr>
          <a:xfrm>
            <a:off x="9360308" y="3421628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2D4334B-C258-42DF-8254-94970600C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375" y="2540772"/>
                <a:ext cx="1362413" cy="209022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12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   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2D4334B-C258-42DF-8254-94970600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75" y="2540772"/>
                <a:ext cx="1362413" cy="2090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D54190-ADB5-44A9-8A88-8B6530D5D897}"/>
              </a:ext>
            </a:extLst>
          </p:cNvPr>
          <p:cNvCxnSpPr/>
          <p:nvPr/>
        </p:nvCxnSpPr>
        <p:spPr>
          <a:xfrm>
            <a:off x="1538915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7873D-4F25-4C85-93F4-18785665796D}"/>
              </a:ext>
            </a:extLst>
          </p:cNvPr>
          <p:cNvCxnSpPr/>
          <p:nvPr/>
        </p:nvCxnSpPr>
        <p:spPr>
          <a:xfrm>
            <a:off x="1538915" y="4110866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1B39B-85B8-4E69-8779-93E4CD00A44A}"/>
              </a:ext>
            </a:extLst>
          </p:cNvPr>
          <p:cNvCxnSpPr>
            <a:cxnSpLocks/>
          </p:cNvCxnSpPr>
          <p:nvPr/>
        </p:nvCxnSpPr>
        <p:spPr>
          <a:xfrm>
            <a:off x="4082521" y="4872899"/>
            <a:ext cx="1341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416C29-2A2A-4D07-B04D-3534BEF25970}"/>
              </a:ext>
            </a:extLst>
          </p:cNvPr>
          <p:cNvCxnSpPr/>
          <p:nvPr/>
        </p:nvCxnSpPr>
        <p:spPr>
          <a:xfrm>
            <a:off x="5121454" y="3739835"/>
            <a:ext cx="0" cy="5368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CED92A-84B6-485B-8928-7C0BF10F108E}"/>
              </a:ext>
            </a:extLst>
          </p:cNvPr>
          <p:cNvCxnSpPr>
            <a:cxnSpLocks/>
          </p:cNvCxnSpPr>
          <p:nvPr/>
        </p:nvCxnSpPr>
        <p:spPr>
          <a:xfrm>
            <a:off x="5009604" y="3739835"/>
            <a:ext cx="0" cy="790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FF723-407F-43AA-814E-EC080DDF5A09}"/>
              </a:ext>
            </a:extLst>
          </p:cNvPr>
          <p:cNvCxnSpPr>
            <a:cxnSpLocks/>
          </p:cNvCxnSpPr>
          <p:nvPr/>
        </p:nvCxnSpPr>
        <p:spPr>
          <a:xfrm>
            <a:off x="4878428" y="3739835"/>
            <a:ext cx="0" cy="790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20A8C2-7EEA-4AC4-91D7-3210FD6927D7}"/>
              </a:ext>
            </a:extLst>
          </p:cNvPr>
          <p:cNvCxnSpPr>
            <a:cxnSpLocks/>
          </p:cNvCxnSpPr>
          <p:nvPr/>
        </p:nvCxnSpPr>
        <p:spPr>
          <a:xfrm>
            <a:off x="4730538" y="3739835"/>
            <a:ext cx="0" cy="790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46FB70-3A53-44E8-A960-F2B01A90BC58}"/>
              </a:ext>
            </a:extLst>
          </p:cNvPr>
          <p:cNvCxnSpPr/>
          <p:nvPr/>
        </p:nvCxnSpPr>
        <p:spPr>
          <a:xfrm>
            <a:off x="6809821" y="4331007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F84818-7BD5-4F4D-88FC-90C8515F63D3}"/>
              </a:ext>
            </a:extLst>
          </p:cNvPr>
          <p:cNvCxnSpPr/>
          <p:nvPr/>
        </p:nvCxnSpPr>
        <p:spPr>
          <a:xfrm>
            <a:off x="9360308" y="4217261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0" y="2015732"/>
                <a:ext cx="2174490" cy="26130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3      1562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2015732"/>
                <a:ext cx="2174490" cy="26130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B3993-F51C-45A1-9D03-9E44A8E6EE36}"/>
                  </a:ext>
                </a:extLst>
              </p:cNvPr>
              <p:cNvSpPr txBox="1"/>
              <p:nvPr/>
            </p:nvSpPr>
            <p:spPr>
              <a:xfrm>
                <a:off x="2551437" y="2103361"/>
                <a:ext cx="6999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B3993-F51C-45A1-9D03-9E44A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7" y="2103361"/>
                <a:ext cx="699988" cy="400110"/>
              </a:xfrm>
              <a:prstGeom prst="rect">
                <a:avLst/>
              </a:prstGeom>
              <a:blipFill>
                <a:blip r:embed="rId3"/>
                <a:stretch>
                  <a:fillRect r="-3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A7389-3E94-4D13-A716-372B16A81047}"/>
              </a:ext>
            </a:extLst>
          </p:cNvPr>
          <p:cNvCxnSpPr/>
          <p:nvPr/>
        </p:nvCxnSpPr>
        <p:spPr>
          <a:xfrm>
            <a:off x="1999644" y="3190941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93E19-4521-468B-B57C-C49F3E414FF5}"/>
              </a:ext>
            </a:extLst>
          </p:cNvPr>
          <p:cNvGrpSpPr/>
          <p:nvPr/>
        </p:nvGrpSpPr>
        <p:grpSpPr>
          <a:xfrm>
            <a:off x="2339601" y="2440502"/>
            <a:ext cx="734673" cy="258555"/>
            <a:chOff x="2289153" y="2440502"/>
            <a:chExt cx="734673" cy="2585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FF57C3-44F5-43A8-99FB-0453C53BCE06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65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148D9A-89CE-4531-BB3B-1E5E9597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CF19BF-CF58-400E-AC7B-E8DFC0670260}"/>
              </a:ext>
            </a:extLst>
          </p:cNvPr>
          <p:cNvCxnSpPr/>
          <p:nvPr/>
        </p:nvCxnSpPr>
        <p:spPr>
          <a:xfrm>
            <a:off x="2196764" y="4030717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6913D3B-0DDC-4E26-86DC-9FFA7ADB6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6070" y="2015732"/>
                <a:ext cx="2174490" cy="339499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−      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6913D3B-0DDC-4E26-86DC-9FFA7ADB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70" y="2015732"/>
                <a:ext cx="2174490" cy="3394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C45C542-DA2C-41D8-B471-FF768D2906E0}"/>
              </a:ext>
            </a:extLst>
          </p:cNvPr>
          <p:cNvGrpSpPr/>
          <p:nvPr/>
        </p:nvGrpSpPr>
        <p:grpSpPr>
          <a:xfrm>
            <a:off x="4392327" y="2440501"/>
            <a:ext cx="978090" cy="258555"/>
            <a:chOff x="2289153" y="2440502"/>
            <a:chExt cx="978090" cy="25855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95214-2095-49F6-8759-C0934AA973FD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899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A812D5-E083-40A7-8581-F4821D804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6401CA-126C-4E87-8DFA-AE2B2EA89918}"/>
              </a:ext>
            </a:extLst>
          </p:cNvPr>
          <p:cNvCxnSpPr/>
          <p:nvPr/>
        </p:nvCxnSpPr>
        <p:spPr>
          <a:xfrm>
            <a:off x="4304669" y="3190941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7E690E-519E-4E82-8275-1F564930B710}"/>
              </a:ext>
            </a:extLst>
          </p:cNvPr>
          <p:cNvCxnSpPr/>
          <p:nvPr/>
        </p:nvCxnSpPr>
        <p:spPr>
          <a:xfrm>
            <a:off x="4481242" y="4076962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F43CEA-76D5-473B-A9D7-FBB250440981}"/>
                  </a:ext>
                </a:extLst>
              </p:cNvPr>
              <p:cNvSpPr txBox="1"/>
              <p:nvPr/>
            </p:nvSpPr>
            <p:spPr>
              <a:xfrm>
                <a:off x="4616829" y="2056052"/>
                <a:ext cx="1466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F43CEA-76D5-473B-A9D7-FBB25044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9" y="2056052"/>
                <a:ext cx="1466939" cy="400110"/>
              </a:xfrm>
              <a:prstGeom prst="rect">
                <a:avLst/>
              </a:prstGeom>
              <a:blipFill>
                <a:blip r:embed="rId5"/>
                <a:stretch>
                  <a:fillRect r="-41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8F73B3-DB2A-475D-8EE6-3A6D2F9E5AB8}"/>
              </a:ext>
            </a:extLst>
          </p:cNvPr>
          <p:cNvCxnSpPr/>
          <p:nvPr/>
        </p:nvCxnSpPr>
        <p:spPr>
          <a:xfrm>
            <a:off x="4560070" y="4809533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24AE512-BFDA-4B45-B341-BA95C91725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8689" y="2015731"/>
                <a:ext cx="2174490" cy="25625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3725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36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24AE512-BFDA-4B45-B341-BA95C917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89" y="2015731"/>
                <a:ext cx="2174490" cy="2562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B2761FF-2920-4ADF-AE46-2CC3FCBFE769}"/>
              </a:ext>
            </a:extLst>
          </p:cNvPr>
          <p:cNvGrpSpPr/>
          <p:nvPr/>
        </p:nvGrpSpPr>
        <p:grpSpPr>
          <a:xfrm>
            <a:off x="7370518" y="2440500"/>
            <a:ext cx="978090" cy="258555"/>
            <a:chOff x="2289153" y="2440502"/>
            <a:chExt cx="978090" cy="25855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4361D7-16E3-4BB7-857D-C2500F52F771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899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AE93D7-558F-46B8-9C07-1C570546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1B1378-8090-4D13-9F2B-AED2F6C5B075}"/>
              </a:ext>
            </a:extLst>
          </p:cNvPr>
          <p:cNvCxnSpPr/>
          <p:nvPr/>
        </p:nvCxnSpPr>
        <p:spPr>
          <a:xfrm>
            <a:off x="7209656" y="3218845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281EC1-0D10-4DDE-8CD6-82A00EF68900}"/>
              </a:ext>
            </a:extLst>
          </p:cNvPr>
          <p:cNvCxnSpPr/>
          <p:nvPr/>
        </p:nvCxnSpPr>
        <p:spPr>
          <a:xfrm>
            <a:off x="7295209" y="4076962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AF500E-6A2F-4164-A64D-0E634BBEFF0E}"/>
                  </a:ext>
                </a:extLst>
              </p:cNvPr>
              <p:cNvSpPr txBox="1"/>
              <p:nvPr/>
            </p:nvSpPr>
            <p:spPr>
              <a:xfrm>
                <a:off x="7593792" y="2048405"/>
                <a:ext cx="10145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AF500E-6A2F-4164-A64D-0E634BBE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2" y="2048405"/>
                <a:ext cx="1014558" cy="400110"/>
              </a:xfrm>
              <a:prstGeom prst="rect">
                <a:avLst/>
              </a:prstGeom>
              <a:blipFill>
                <a:blip r:embed="rId7"/>
                <a:stretch>
                  <a:fillRect r="-722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B27FBF7A-5787-4E5D-A191-65886F372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23197" y="1937557"/>
                <a:ext cx="2174490" cy="347316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39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−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B27FBF7A-5787-4E5D-A191-65886F37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197" y="1937557"/>
                <a:ext cx="2174490" cy="3473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CACB29C-D38D-4D23-AC8A-19911A5EB2F8}"/>
              </a:ext>
            </a:extLst>
          </p:cNvPr>
          <p:cNvGrpSpPr/>
          <p:nvPr/>
        </p:nvGrpSpPr>
        <p:grpSpPr>
          <a:xfrm>
            <a:off x="9805026" y="2362326"/>
            <a:ext cx="978090" cy="258555"/>
            <a:chOff x="2289153" y="2440502"/>
            <a:chExt cx="978090" cy="25855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C8BC0B-C30A-422C-8CEC-08BA0D13AC16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899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56D69F-F4A3-4466-98BF-289953FEA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A47637-CEEE-4A5E-8DFB-AA43A9D9DB96}"/>
              </a:ext>
            </a:extLst>
          </p:cNvPr>
          <p:cNvCxnSpPr/>
          <p:nvPr/>
        </p:nvCxnSpPr>
        <p:spPr>
          <a:xfrm>
            <a:off x="9644164" y="3140671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292A5-FAA6-4132-9FFF-62C442DB3BF5}"/>
              </a:ext>
            </a:extLst>
          </p:cNvPr>
          <p:cNvCxnSpPr/>
          <p:nvPr/>
        </p:nvCxnSpPr>
        <p:spPr>
          <a:xfrm>
            <a:off x="9729717" y="3998788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51D45-2A93-40B4-9558-904ED34C14EF}"/>
                  </a:ext>
                </a:extLst>
              </p:cNvPr>
              <p:cNvSpPr txBox="1"/>
              <p:nvPr/>
            </p:nvSpPr>
            <p:spPr>
              <a:xfrm>
                <a:off x="9962682" y="2007155"/>
                <a:ext cx="150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51D45-2A93-40B4-9558-904ED34C1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82" y="2007155"/>
                <a:ext cx="1508563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5DE95F-3475-469A-A9F8-AF72122CF758}"/>
              </a:ext>
            </a:extLst>
          </p:cNvPr>
          <p:cNvCxnSpPr/>
          <p:nvPr/>
        </p:nvCxnSpPr>
        <p:spPr>
          <a:xfrm>
            <a:off x="5004657" y="2762119"/>
            <a:ext cx="0" cy="53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86F337-438C-44CE-9F22-910398A88ADC}"/>
              </a:ext>
            </a:extLst>
          </p:cNvPr>
          <p:cNvCxnSpPr>
            <a:cxnSpLocks/>
          </p:cNvCxnSpPr>
          <p:nvPr/>
        </p:nvCxnSpPr>
        <p:spPr>
          <a:xfrm>
            <a:off x="5174926" y="2762119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D206EA-D45C-4B72-B9F2-0372D5CBB6F0}"/>
              </a:ext>
            </a:extLst>
          </p:cNvPr>
          <p:cNvCxnSpPr>
            <a:cxnSpLocks/>
          </p:cNvCxnSpPr>
          <p:nvPr/>
        </p:nvCxnSpPr>
        <p:spPr>
          <a:xfrm>
            <a:off x="5321020" y="2762119"/>
            <a:ext cx="0" cy="1419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404123-5FA1-4734-9CC8-CCB2E4EF0C84}"/>
              </a:ext>
            </a:extLst>
          </p:cNvPr>
          <p:cNvCxnSpPr/>
          <p:nvPr/>
        </p:nvCxnSpPr>
        <p:spPr>
          <a:xfrm>
            <a:off x="9843155" y="4706134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C1D644-C236-4456-98C3-6A8062A5BE47}"/>
              </a:ext>
            </a:extLst>
          </p:cNvPr>
          <p:cNvCxnSpPr>
            <a:cxnSpLocks/>
          </p:cNvCxnSpPr>
          <p:nvPr/>
        </p:nvCxnSpPr>
        <p:spPr>
          <a:xfrm>
            <a:off x="8084800" y="2756867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37A52F-38C1-4ED9-92CC-19633541B2CF}"/>
              </a:ext>
            </a:extLst>
          </p:cNvPr>
          <p:cNvCxnSpPr>
            <a:cxnSpLocks/>
          </p:cNvCxnSpPr>
          <p:nvPr/>
        </p:nvCxnSpPr>
        <p:spPr>
          <a:xfrm>
            <a:off x="7938094" y="2756867"/>
            <a:ext cx="0" cy="585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8B0A0C-CED5-4592-BE79-90354E23DFB0}"/>
              </a:ext>
            </a:extLst>
          </p:cNvPr>
          <p:cNvCxnSpPr>
            <a:cxnSpLocks/>
          </p:cNvCxnSpPr>
          <p:nvPr/>
        </p:nvCxnSpPr>
        <p:spPr>
          <a:xfrm>
            <a:off x="10379648" y="2699055"/>
            <a:ext cx="0" cy="566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F2EBC3-4477-462F-B934-E99D838F5AF3}"/>
              </a:ext>
            </a:extLst>
          </p:cNvPr>
          <p:cNvCxnSpPr>
            <a:cxnSpLocks/>
          </p:cNvCxnSpPr>
          <p:nvPr/>
        </p:nvCxnSpPr>
        <p:spPr>
          <a:xfrm>
            <a:off x="10533339" y="2699055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00A963-4FEC-4FF2-9AF7-974535196199}"/>
              </a:ext>
            </a:extLst>
          </p:cNvPr>
          <p:cNvCxnSpPr>
            <a:cxnSpLocks/>
          </p:cNvCxnSpPr>
          <p:nvPr/>
        </p:nvCxnSpPr>
        <p:spPr>
          <a:xfrm>
            <a:off x="2844099" y="2787343"/>
            <a:ext cx="11192" cy="542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860789-3190-4892-ABA8-5158466A7774}"/>
              </a:ext>
            </a:extLst>
          </p:cNvPr>
          <p:cNvCxnSpPr>
            <a:cxnSpLocks/>
          </p:cNvCxnSpPr>
          <p:nvPr/>
        </p:nvCxnSpPr>
        <p:spPr>
          <a:xfrm>
            <a:off x="2994029" y="2756867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00170-6E9F-4DE9-9373-7B022F5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59138-B919-46C1-8C6C-E32675BBE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“Base 2”: 1 and 0</a:t>
            </a:r>
          </a:p>
        </p:txBody>
      </p:sp>
    </p:spTree>
    <p:extLst>
      <p:ext uri="{BB962C8B-B14F-4D97-AF65-F5344CB8AC3E}">
        <p14:creationId xmlns:p14="http://schemas.microsoft.com/office/powerpoint/2010/main" val="34017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814D0-5E23-4AF4-93B5-DDEDA5D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Binary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55A29-434C-41B1-9AFC-35905EFE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5026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starting number and divide it by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the remainder to the right (1 or 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how many times it was divided below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number in Step 3 and do repeat steps 1-3 until the number is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“Read Up” all of the remainders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2C24A-9234-49B7-9034-27EBEAB99345}"/>
                  </a:ext>
                </a:extLst>
              </p:cNvPr>
              <p:cNvSpPr txBox="1"/>
              <p:nvPr/>
            </p:nvSpPr>
            <p:spPr>
              <a:xfrm>
                <a:off x="7928733" y="2224057"/>
                <a:ext cx="27432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Decimal Number: 17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17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8 	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4 	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2 	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1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2C24A-9234-49B7-9034-27EBEAB9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733" y="2224057"/>
                <a:ext cx="2743200" cy="3139321"/>
              </a:xfrm>
              <a:prstGeom prst="rect">
                <a:avLst/>
              </a:prstGeom>
              <a:blipFill>
                <a:blip r:embed="rId2"/>
                <a:stretch>
                  <a:fillRect l="-2000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503ED0-AF3A-4A8F-B1B0-72CFDBF533A3}"/>
              </a:ext>
            </a:extLst>
          </p:cNvPr>
          <p:cNvCxnSpPr/>
          <p:nvPr/>
        </p:nvCxnSpPr>
        <p:spPr>
          <a:xfrm flipV="1">
            <a:off x="9267886" y="3970266"/>
            <a:ext cx="0" cy="27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CE47-5FB0-477B-807E-0DFA3462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16498-C465-4C9F-8317-822A20C89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12061" cy="345061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each digit of the starting number and multiply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n is the place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up all of the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16498-C465-4C9F-8317-822A20C8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12061" cy="3450613"/>
              </a:xfrm>
              <a:blipFill>
                <a:blip r:embed="rId2"/>
                <a:stretch>
                  <a:fillRect l="-1266" t="-353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D6619C-76AF-42E0-A6F5-A82615C41459}"/>
                  </a:ext>
                </a:extLst>
              </p:cNvPr>
              <p:cNvSpPr txBox="1"/>
              <p:nvPr/>
            </p:nvSpPr>
            <p:spPr>
              <a:xfrm>
                <a:off x="7273905" y="2064774"/>
                <a:ext cx="378094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Binary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lain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0   0    0   1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∗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Decimal Equivalent: 17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D6619C-76AF-42E0-A6F5-A82615C4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05" y="2064774"/>
                <a:ext cx="3780949" cy="2862322"/>
              </a:xfrm>
              <a:prstGeom prst="rect">
                <a:avLst/>
              </a:prstGeom>
              <a:blipFill>
                <a:blip r:embed="rId3"/>
                <a:stretch>
                  <a:fillRect l="-1290" t="-1493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EC079-59A2-4745-8A4F-1C20D63CAA2A}"/>
              </a:ext>
            </a:extLst>
          </p:cNvPr>
          <p:cNvCxnSpPr/>
          <p:nvPr/>
        </p:nvCxnSpPr>
        <p:spPr>
          <a:xfrm>
            <a:off x="10099692" y="4300630"/>
            <a:ext cx="4483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B7923-6A1C-44E1-9987-E2502A2933CA}"/>
              </a:ext>
            </a:extLst>
          </p:cNvPr>
          <p:cNvCxnSpPr/>
          <p:nvPr/>
        </p:nvCxnSpPr>
        <p:spPr>
          <a:xfrm>
            <a:off x="8701548" y="3091262"/>
            <a:ext cx="424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FB9CF-6324-49E1-BFC4-CEDC169FD7FD}"/>
              </a:ext>
            </a:extLst>
          </p:cNvPr>
          <p:cNvCxnSpPr>
            <a:cxnSpLocks/>
          </p:cNvCxnSpPr>
          <p:nvPr/>
        </p:nvCxnSpPr>
        <p:spPr>
          <a:xfrm>
            <a:off x="8412480" y="3349850"/>
            <a:ext cx="713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007CD-566E-4839-B7C1-36553780AD29}"/>
              </a:ext>
            </a:extLst>
          </p:cNvPr>
          <p:cNvCxnSpPr>
            <a:cxnSpLocks/>
          </p:cNvCxnSpPr>
          <p:nvPr/>
        </p:nvCxnSpPr>
        <p:spPr>
          <a:xfrm>
            <a:off x="8129311" y="3638919"/>
            <a:ext cx="9969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776EA-BC00-4296-8208-2FF1AA10B5A8}"/>
              </a:ext>
            </a:extLst>
          </p:cNvPr>
          <p:cNvCxnSpPr>
            <a:cxnSpLocks/>
          </p:cNvCxnSpPr>
          <p:nvPr/>
        </p:nvCxnSpPr>
        <p:spPr>
          <a:xfrm>
            <a:off x="7816645" y="3904390"/>
            <a:ext cx="1309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1740D-8179-4FF1-BBE7-8F8B09DB4A44}"/>
              </a:ext>
            </a:extLst>
          </p:cNvPr>
          <p:cNvCxnSpPr>
            <a:cxnSpLocks/>
          </p:cNvCxnSpPr>
          <p:nvPr/>
        </p:nvCxnSpPr>
        <p:spPr>
          <a:xfrm>
            <a:off x="7462684" y="4169861"/>
            <a:ext cx="16636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D215F2-1700-487D-8B64-D08C4C164D73}"/>
              </a:ext>
            </a:extLst>
          </p:cNvPr>
          <p:cNvCxnSpPr/>
          <p:nvPr/>
        </p:nvCxnSpPr>
        <p:spPr>
          <a:xfrm>
            <a:off x="8701548" y="2967375"/>
            <a:ext cx="0" cy="123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B6A0A6-9A72-4FDC-A0DB-662C744165E1}"/>
              </a:ext>
            </a:extLst>
          </p:cNvPr>
          <p:cNvCxnSpPr>
            <a:cxnSpLocks/>
          </p:cNvCxnSpPr>
          <p:nvPr/>
        </p:nvCxnSpPr>
        <p:spPr>
          <a:xfrm>
            <a:off x="8412480" y="2967375"/>
            <a:ext cx="0" cy="38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CBF582-DE57-4DE5-B8EF-99427CCCAEFE}"/>
              </a:ext>
            </a:extLst>
          </p:cNvPr>
          <p:cNvCxnSpPr>
            <a:cxnSpLocks/>
          </p:cNvCxnSpPr>
          <p:nvPr/>
        </p:nvCxnSpPr>
        <p:spPr>
          <a:xfrm>
            <a:off x="8129311" y="2967375"/>
            <a:ext cx="0" cy="677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C16206-2CC4-480F-A9A7-AA6FDD05E9A9}"/>
              </a:ext>
            </a:extLst>
          </p:cNvPr>
          <p:cNvCxnSpPr>
            <a:cxnSpLocks/>
          </p:cNvCxnSpPr>
          <p:nvPr/>
        </p:nvCxnSpPr>
        <p:spPr>
          <a:xfrm>
            <a:off x="7816645" y="2967375"/>
            <a:ext cx="0" cy="937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7C299A-96D1-4A53-A96B-6AB591C31908}"/>
              </a:ext>
            </a:extLst>
          </p:cNvPr>
          <p:cNvCxnSpPr>
            <a:cxnSpLocks/>
          </p:cNvCxnSpPr>
          <p:nvPr/>
        </p:nvCxnSpPr>
        <p:spPr>
          <a:xfrm>
            <a:off x="7462684" y="3014570"/>
            <a:ext cx="0" cy="1155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2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CA408-0FF0-4267-8ABF-92157F28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Octal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593A800-D1BB-4DA4-98AA-3D4BF3F89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42911"/>
              </p:ext>
            </p:extLst>
          </p:nvPr>
        </p:nvGraphicFramePr>
        <p:xfrm>
          <a:off x="6954880" y="1536711"/>
          <a:ext cx="19177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58">
                  <a:extLst>
                    <a:ext uri="{9D8B030D-6E8A-4147-A177-3AD203B41FA5}">
                      <a16:colId xmlns:a16="http://schemas.microsoft.com/office/drawing/2014/main" val="164695156"/>
                    </a:ext>
                  </a:extLst>
                </a:gridCol>
                <a:gridCol w="985192">
                  <a:extLst>
                    <a:ext uri="{9D8B030D-6E8A-4147-A177-3AD203B41FA5}">
                      <a16:colId xmlns:a16="http://schemas.microsoft.com/office/drawing/2014/main" val="108182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6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8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8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0922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D1950-605E-44D9-9958-4626D81A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“Base 8”: 0, 1, 2, 3, 4, 5, 6, 7</a:t>
            </a:r>
          </a:p>
        </p:txBody>
      </p:sp>
    </p:spTree>
    <p:extLst>
      <p:ext uri="{BB962C8B-B14F-4D97-AF65-F5344CB8AC3E}">
        <p14:creationId xmlns:p14="http://schemas.microsoft.com/office/powerpoint/2010/main" val="40307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Octal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096-7E16-4EC2-9ED9-99D7CBBB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7604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starting number and divide it by 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the remainder to the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how many times it was divided below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number in Step 3 and do repeat steps 1-3 until the number is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“Read Up” all of the remainders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A8604C-5973-4512-BBB5-948B74B5E1AC}"/>
                  </a:ext>
                </a:extLst>
              </p:cNvPr>
              <p:cNvSpPr txBox="1"/>
              <p:nvPr/>
            </p:nvSpPr>
            <p:spPr>
              <a:xfrm>
                <a:off x="7905135" y="2309877"/>
                <a:ext cx="2743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Decimal Number: 99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/ 99 	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/ 12 	4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/ 4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Octal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A8604C-5973-4512-BBB5-948B74B5E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5" y="2309877"/>
                <a:ext cx="2743200" cy="2308324"/>
              </a:xfrm>
              <a:prstGeom prst="rect">
                <a:avLst/>
              </a:prstGeom>
              <a:blipFill>
                <a:blip r:embed="rId2"/>
                <a:stretch>
                  <a:fillRect l="-2000" t="-1847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86B93D-D19F-4BDC-9033-6ABF7E2ECE68}"/>
              </a:ext>
            </a:extLst>
          </p:cNvPr>
          <p:cNvCxnSpPr/>
          <p:nvPr/>
        </p:nvCxnSpPr>
        <p:spPr>
          <a:xfrm flipV="1">
            <a:off x="9220692" y="3551412"/>
            <a:ext cx="0" cy="27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6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D3096-7E16-4EC2-9ED9-99D7CBBBF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6267481" cy="345061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each digit of the starting number and multiply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n is the place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up all of the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D3096-7E16-4EC2-9ED9-99D7CBBBF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6267481" cy="3450613"/>
              </a:xfrm>
              <a:blipFill>
                <a:blip r:embed="rId2"/>
                <a:stretch>
                  <a:fillRect l="-973" t="-353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8BDDF-4E4C-443F-9FE0-617C10497159}"/>
                  </a:ext>
                </a:extLst>
              </p:cNvPr>
              <p:cNvSpPr txBox="1"/>
              <p:nvPr/>
            </p:nvSpPr>
            <p:spPr>
              <a:xfrm>
                <a:off x="7368295" y="2604023"/>
                <a:ext cx="37809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Octal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	4	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∗8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Decimal Equivalent: 99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8BDDF-4E4C-443F-9FE0-617C1049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95" y="2604023"/>
                <a:ext cx="3780949" cy="2308324"/>
              </a:xfrm>
              <a:prstGeom prst="rect">
                <a:avLst/>
              </a:prstGeom>
              <a:blipFill>
                <a:blip r:embed="rId3"/>
                <a:stretch>
                  <a:fillRect l="-1452" t="-1583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01CBE6-B192-4E7D-B799-B5BE31A7B9FB}"/>
              </a:ext>
            </a:extLst>
          </p:cNvPr>
          <p:cNvCxnSpPr/>
          <p:nvPr/>
        </p:nvCxnSpPr>
        <p:spPr>
          <a:xfrm>
            <a:off x="10188186" y="4306529"/>
            <a:ext cx="371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4047D3-F49E-463D-9F15-F248101D0C4B}"/>
              </a:ext>
            </a:extLst>
          </p:cNvPr>
          <p:cNvCxnSpPr>
            <a:cxnSpLocks/>
          </p:cNvCxnSpPr>
          <p:nvPr/>
        </p:nvCxnSpPr>
        <p:spPr>
          <a:xfrm>
            <a:off x="8441977" y="3616305"/>
            <a:ext cx="8023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31158B-0F5D-4175-8D3E-A65712389D1E}"/>
              </a:ext>
            </a:extLst>
          </p:cNvPr>
          <p:cNvCxnSpPr>
            <a:cxnSpLocks/>
          </p:cNvCxnSpPr>
          <p:nvPr/>
        </p:nvCxnSpPr>
        <p:spPr>
          <a:xfrm>
            <a:off x="7993626" y="3892591"/>
            <a:ext cx="12506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59B3FD-E454-4D5A-9AFC-E14F7431A62E}"/>
              </a:ext>
            </a:extLst>
          </p:cNvPr>
          <p:cNvCxnSpPr>
            <a:cxnSpLocks/>
          </p:cNvCxnSpPr>
          <p:nvPr/>
        </p:nvCxnSpPr>
        <p:spPr>
          <a:xfrm>
            <a:off x="7562973" y="4174777"/>
            <a:ext cx="1681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94AF57-F821-4709-A470-74103A1D9F94}"/>
              </a:ext>
            </a:extLst>
          </p:cNvPr>
          <p:cNvCxnSpPr/>
          <p:nvPr/>
        </p:nvCxnSpPr>
        <p:spPr>
          <a:xfrm>
            <a:off x="8441977" y="3474720"/>
            <a:ext cx="0" cy="141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0D7D8B-0DF5-4D69-B662-D8CB43BFE62E}"/>
              </a:ext>
            </a:extLst>
          </p:cNvPr>
          <p:cNvCxnSpPr>
            <a:cxnSpLocks/>
          </p:cNvCxnSpPr>
          <p:nvPr/>
        </p:nvCxnSpPr>
        <p:spPr>
          <a:xfrm>
            <a:off x="7993626" y="3474720"/>
            <a:ext cx="0" cy="417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F486DB-3EBC-47B6-9DD1-632213BFD779}"/>
              </a:ext>
            </a:extLst>
          </p:cNvPr>
          <p:cNvCxnSpPr>
            <a:cxnSpLocks/>
          </p:cNvCxnSpPr>
          <p:nvPr/>
        </p:nvCxnSpPr>
        <p:spPr>
          <a:xfrm>
            <a:off x="7562973" y="3474720"/>
            <a:ext cx="0" cy="70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8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Octal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096-7E16-4EC2-9ED9-99D7CBBB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Break the binary number into sets of 3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of those sets into octal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digit together to form the octal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D78BE-116A-44F3-B16B-34929853692A}"/>
                  </a:ext>
                </a:extLst>
              </p:cNvPr>
              <p:cNvSpPr txBox="1"/>
              <p:nvPr/>
            </p:nvSpPr>
            <p:spPr>
              <a:xfrm>
                <a:off x="8306292" y="2412836"/>
                <a:ext cx="285528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10011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1  1  0  0  1  1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110		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6		  3	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Octal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63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D78BE-116A-44F3-B16B-349298536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2" y="2412836"/>
                <a:ext cx="2855287" cy="2585323"/>
              </a:xfrm>
              <a:prstGeom prst="rect">
                <a:avLst/>
              </a:prstGeom>
              <a:blipFill>
                <a:blip r:embed="rId2"/>
                <a:stretch>
                  <a:fillRect l="-1923" t="-1651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0D30C3-8939-4F7C-B265-4EEFCCD4E632}"/>
              </a:ext>
            </a:extLst>
          </p:cNvPr>
          <p:cNvCxnSpPr/>
          <p:nvPr/>
        </p:nvCxnSpPr>
        <p:spPr>
          <a:xfrm>
            <a:off x="9049610" y="2949678"/>
            <a:ext cx="0" cy="38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05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692</TotalTime>
  <Words>937</Words>
  <Application>Microsoft Office PowerPoint</Application>
  <PresentationFormat>Widescreen</PresentationFormat>
  <Paragraphs>340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Gill Sans MT</vt:lpstr>
      <vt:lpstr>Wingdings</vt:lpstr>
      <vt:lpstr>Gallery</vt:lpstr>
      <vt:lpstr>Number Systems</vt:lpstr>
      <vt:lpstr>Bases</vt:lpstr>
      <vt:lpstr>Binary</vt:lpstr>
      <vt:lpstr>Decimal  Binary</vt:lpstr>
      <vt:lpstr>Binary  Decimal</vt:lpstr>
      <vt:lpstr>Octal</vt:lpstr>
      <vt:lpstr>Decimal  Octal</vt:lpstr>
      <vt:lpstr>Octal  Decimal</vt:lpstr>
      <vt:lpstr>Binary  Octal</vt:lpstr>
      <vt:lpstr>Octal  Binary</vt:lpstr>
      <vt:lpstr>Hexadecimal</vt:lpstr>
      <vt:lpstr>Decimal  Hexadecimal</vt:lpstr>
      <vt:lpstr>Hexadecimal  Decimal</vt:lpstr>
      <vt:lpstr>Binary  Hexadecimal</vt:lpstr>
      <vt:lpstr>Hexadecimal  Binary</vt:lpstr>
      <vt:lpstr>Octal  Hexadecimal</vt:lpstr>
      <vt:lpstr>Hexadecimal  Octal</vt:lpstr>
      <vt:lpstr>Operators</vt:lpstr>
      <vt:lpstr>Addition</vt:lpstr>
      <vt:lpstr>Subtraction</vt:lpstr>
      <vt:lpstr>Multiplication</vt:lpstr>
      <vt:lpstr>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Rhys Stever</dc:creator>
  <cp:lastModifiedBy>Rhys Stever</cp:lastModifiedBy>
  <cp:revision>37</cp:revision>
  <dcterms:created xsi:type="dcterms:W3CDTF">2018-11-28T21:27:57Z</dcterms:created>
  <dcterms:modified xsi:type="dcterms:W3CDTF">2018-12-01T17:37:20Z</dcterms:modified>
</cp:coreProperties>
</file>