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40" r:id="rId2"/>
    <p:sldId id="507" r:id="rId3"/>
    <p:sldId id="515" r:id="rId4"/>
    <p:sldId id="523" r:id="rId5"/>
    <p:sldId id="537" r:id="rId6"/>
    <p:sldId id="539" r:id="rId7"/>
    <p:sldId id="538" r:id="rId8"/>
    <p:sldId id="524" r:id="rId9"/>
    <p:sldId id="536" r:id="rId10"/>
    <p:sldId id="531" r:id="rId11"/>
    <p:sldId id="528" r:id="rId12"/>
    <p:sldId id="526" r:id="rId13"/>
    <p:sldId id="529" r:id="rId14"/>
    <p:sldId id="533" r:id="rId15"/>
    <p:sldId id="534" r:id="rId16"/>
    <p:sldId id="525" r:id="rId17"/>
    <p:sldId id="530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09" r:id="rId26"/>
    <p:sldId id="510" r:id="rId27"/>
    <p:sldId id="511" r:id="rId28"/>
    <p:sldId id="512" r:id="rId29"/>
    <p:sldId id="513" r:id="rId30"/>
    <p:sldId id="497" r:id="rId31"/>
    <p:sldId id="500" r:id="rId32"/>
    <p:sldId id="514" r:id="rId33"/>
    <p:sldId id="505" r:id="rId34"/>
    <p:sldId id="499" r:id="rId35"/>
    <p:sldId id="502" r:id="rId36"/>
    <p:sldId id="503" r:id="rId37"/>
    <p:sldId id="504" r:id="rId38"/>
    <p:sldId id="506" r:id="rId39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per 2" id="{9025060E-D093-4F66-8FEB-4F86D2C41DE3}">
          <p14:sldIdLst>
            <p14:sldId id="440"/>
          </p14:sldIdLst>
        </p14:section>
        <p14:section name="timeline" id="{927281F9-EDD4-4FA2-90DC-6074500DF242}">
          <p14:sldIdLst>
            <p14:sldId id="507"/>
            <p14:sldId id="515"/>
            <p14:sldId id="523"/>
            <p14:sldId id="537"/>
            <p14:sldId id="539"/>
            <p14:sldId id="538"/>
          </p14:sldIdLst>
        </p14:section>
        <p14:section name="070123" id="{88BC7959-5355-492C-9DE9-19C2A735791E}">
          <p14:sldIdLst>
            <p14:sldId id="524"/>
            <p14:sldId id="536"/>
            <p14:sldId id="531"/>
            <p14:sldId id="528"/>
            <p14:sldId id="526"/>
            <p14:sldId id="529"/>
            <p14:sldId id="533"/>
            <p14:sldId id="534"/>
            <p14:sldId id="525"/>
            <p14:sldId id="530"/>
          </p14:sldIdLst>
        </p14:section>
        <p14:section name="20221220" id="{48658E86-4CA7-4CDC-8237-67ADBFF4665B}">
          <p14:sldIdLst>
            <p14:sldId id="516"/>
            <p14:sldId id="517"/>
            <p14:sldId id="518"/>
            <p14:sldId id="519"/>
            <p14:sldId id="520"/>
            <p14:sldId id="521"/>
            <p14:sldId id="522"/>
          </p14:sldIdLst>
        </p14:section>
        <p14:section name="20221205" id="{D1E9D497-3A75-4935-976A-C19C63C8E074}">
          <p14:sldIdLst>
            <p14:sldId id="509"/>
            <p14:sldId id="510"/>
            <p14:sldId id="511"/>
            <p14:sldId id="512"/>
            <p14:sldId id="513"/>
          </p14:sldIdLst>
        </p14:section>
        <p14:section name="20221125" id="{67646AD6-D18D-4FBC-8665-5DC0DB45B2AD}">
          <p14:sldIdLst>
            <p14:sldId id="497"/>
            <p14:sldId id="500"/>
            <p14:sldId id="514"/>
            <p14:sldId id="505"/>
            <p14:sldId id="499"/>
            <p14:sldId id="502"/>
            <p14:sldId id="503"/>
            <p14:sldId id="50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792" userDrawn="1">
          <p15:clr>
            <a:srgbClr val="A4A3A4"/>
          </p15:clr>
        </p15:guide>
        <p15:guide id="8" pos="204">
          <p15:clr>
            <a:srgbClr val="A4A3A4"/>
          </p15:clr>
        </p15:guide>
        <p15:guide id="9" pos="5556">
          <p15:clr>
            <a:srgbClr val="A4A3A4"/>
          </p15:clr>
        </p15:guide>
        <p15:guide id="10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EBECE7"/>
    <a:srgbClr val="D5D7CC"/>
    <a:srgbClr val="E39421"/>
    <a:srgbClr val="5B9BD5"/>
    <a:srgbClr val="228096"/>
    <a:srgbClr val="000000"/>
    <a:srgbClr val="72791C"/>
    <a:srgbClr val="A9B42A"/>
    <a:srgbClr val="8B9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92747" autoAdjust="0"/>
  </p:normalViewPr>
  <p:slideViewPr>
    <p:cSldViewPr snapToGrid="0" snapToObjects="1">
      <p:cViewPr varScale="1">
        <p:scale>
          <a:sx n="105" d="100"/>
          <a:sy n="105" d="100"/>
        </p:scale>
        <p:origin x="1936" y="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792"/>
        <p:guide pos="204"/>
        <p:guide pos="555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material\Viola_Material_U_Valu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beef\postprocessing\20230106_final_input_outpu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fu-esd-srv-4.ethz.ch\shinder\0_work\1_Models\2_building\2a_integrations\model_building\building-model\model_lca\lci_mfh02_new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879183633943555E-2"/>
          <c:y val="4.5262606652601768E-2"/>
          <c:w val="0.90381404350327699"/>
          <c:h val="0.6968661549374017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60-4E9B-B0BD-28ACFA792552}"/>
              </c:ext>
            </c:extLst>
          </c:dPt>
          <c:dPt>
            <c:idx val="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B60-4E9B-B0BD-28ACFA79255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60-4E9B-B0BD-28ACFA792552}"/>
              </c:ext>
            </c:extLst>
          </c:dPt>
          <c:dPt>
            <c:idx val="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9B60-4E9B-B0BD-28ACFA792552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60-4E9B-B0BD-28ACFA792552}"/>
              </c:ext>
            </c:extLst>
          </c:dPt>
          <c:dPt>
            <c:idx val="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B60-4E9B-B0BD-28ACFA792552}"/>
              </c:ext>
            </c:extLst>
          </c:dPt>
          <c:dPt>
            <c:idx val="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B60-4E9B-B0BD-28ACFA792552}"/>
              </c:ext>
            </c:extLst>
          </c:dPt>
          <c:dPt>
            <c:idx val="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9B60-4E9B-B0BD-28ACFA792552}"/>
              </c:ext>
            </c:extLst>
          </c:dPt>
          <c:dPt>
            <c:idx val="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B60-4E9B-B0BD-28ACFA792552}"/>
              </c:ext>
            </c:extLst>
          </c:dPt>
          <c:dPt>
            <c:idx val="1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B60-4E9B-B0BD-28ACFA792552}"/>
              </c:ext>
            </c:extLst>
          </c:dPt>
          <c:dPt>
            <c:idx val="1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B60-4E9B-B0BD-28ACFA792552}"/>
              </c:ext>
            </c:extLst>
          </c:dPt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9B60-4E9B-B0BD-28ACFA792552}"/>
              </c:ext>
            </c:extLst>
          </c:dPt>
          <c:dPt>
            <c:idx val="1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B60-4E9B-B0BD-28ACFA792552}"/>
              </c:ext>
            </c:extLst>
          </c:dPt>
          <c:dPt>
            <c:idx val="1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9B60-4E9B-B0BD-28ACFA792552}"/>
              </c:ext>
            </c:extLst>
          </c:dPt>
          <c:dPt>
            <c:idx val="1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B60-4E9B-B0BD-28ACFA792552}"/>
              </c:ext>
            </c:extLst>
          </c:dPt>
          <c:dPt>
            <c:idx val="1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9B60-4E9B-B0BD-28ACFA792552}"/>
              </c:ext>
            </c:extLst>
          </c:dPt>
          <c:dPt>
            <c:idx val="1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B60-4E9B-B0BD-28ACFA792552}"/>
              </c:ext>
            </c:extLst>
          </c:dPt>
          <c:dPt>
            <c:idx val="1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9B60-4E9B-B0BD-28ACFA792552}"/>
              </c:ext>
            </c:extLst>
          </c:dPt>
          <c:dPt>
            <c:idx val="21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60-4E9B-B0BD-28ACFA792552}"/>
              </c:ext>
            </c:extLst>
          </c:dPt>
          <c:dPt>
            <c:idx val="2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9B60-4E9B-B0BD-28ACFA792552}"/>
              </c:ext>
            </c:extLst>
          </c:dPt>
          <c:dPt>
            <c:idx val="2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B60-4E9B-B0BD-28ACFA792552}"/>
              </c:ext>
            </c:extLst>
          </c:dPt>
          <c:dPt>
            <c:idx val="24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9B60-4E9B-B0BD-28ACFA792552}"/>
              </c:ext>
            </c:extLst>
          </c:dPt>
          <c:dPt>
            <c:idx val="2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B60-4E9B-B0BD-28ACFA792552}"/>
              </c:ext>
            </c:extLst>
          </c:dPt>
          <c:dPt>
            <c:idx val="2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6-9B60-4E9B-B0BD-28ACFA792552}"/>
              </c:ext>
            </c:extLst>
          </c:dPt>
          <c:dPt>
            <c:idx val="28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B60-4E9B-B0BD-28ACFA792552}"/>
              </c:ext>
            </c:extLst>
          </c:dPt>
          <c:dPt>
            <c:idx val="29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9B60-4E9B-B0BD-28ACFA792552}"/>
              </c:ext>
            </c:extLst>
          </c:dPt>
          <c:dPt>
            <c:idx val="3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B60-4E9B-B0BD-28ACFA792552}"/>
              </c:ext>
            </c:extLst>
          </c:dPt>
          <c:dPt>
            <c:idx val="31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8-9B60-4E9B-B0BD-28ACFA792552}"/>
              </c:ext>
            </c:extLst>
          </c:dPt>
          <c:dPt>
            <c:idx val="3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B60-4E9B-B0BD-28ACFA792552}"/>
              </c:ext>
            </c:extLst>
          </c:dPt>
          <c:dPt>
            <c:idx val="3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9B60-4E9B-B0BD-28ACFA792552}"/>
              </c:ext>
            </c:extLst>
          </c:dPt>
          <c:dPt>
            <c:idx val="35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B60-4E9B-B0BD-28ACFA792552}"/>
              </c:ext>
            </c:extLst>
          </c:dPt>
          <c:dPt>
            <c:idx val="36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A-9B60-4E9B-B0BD-28ACFA792552}"/>
              </c:ext>
            </c:extLst>
          </c:dPt>
          <c:dPt>
            <c:idx val="37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B60-4E9B-B0BD-28ACFA792552}"/>
              </c:ext>
            </c:extLst>
          </c:dPt>
          <c:dPt>
            <c:idx val="38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9B60-4E9B-B0BD-28ACFA792552}"/>
              </c:ext>
            </c:extLst>
          </c:dPt>
          <c:dPt>
            <c:idx val="39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B60-4E9B-B0BD-28ACFA792552}"/>
              </c:ext>
            </c:extLst>
          </c:dPt>
          <c:dPt>
            <c:idx val="40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C-9B60-4E9B-B0BD-28ACFA792552}"/>
              </c:ext>
            </c:extLst>
          </c:dPt>
          <c:dPt>
            <c:idx val="42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B60-4E9B-B0BD-28ACFA792552}"/>
              </c:ext>
            </c:extLst>
          </c:dPt>
          <c:dPt>
            <c:idx val="43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9B60-4E9B-B0BD-28ACFA792552}"/>
              </c:ext>
            </c:extLst>
          </c:dPt>
          <c:dPt>
            <c:idx val="44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B60-4E9B-B0BD-28ACFA792552}"/>
              </c:ext>
            </c:extLst>
          </c:dPt>
          <c:dPt>
            <c:idx val="45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E-9B60-4E9B-B0BD-28ACFA792552}"/>
              </c:ext>
            </c:extLst>
          </c:dPt>
          <c:dPt>
            <c:idx val="46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B60-4E9B-B0BD-28ACFA792552}"/>
              </c:ext>
            </c:extLst>
          </c:dPt>
          <c:dPt>
            <c:idx val="47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9B60-4E9B-B0BD-28ACFA792552}"/>
              </c:ext>
            </c:extLst>
          </c:dPt>
          <c:cat>
            <c:multiLvlStrRef>
              <c:f>'U-Values_final'!$A$29:$C$76</c:f>
              <c:multiLvlStrCache>
                <c:ptCount val="48"/>
                <c:lvl>
                  <c:pt idx="0">
                    <c:v>reported</c:v>
                  </c:pt>
                  <c:pt idx="1">
                    <c:v>calculated</c:v>
                  </c:pt>
                  <c:pt idx="2">
                    <c:v>reported</c:v>
                  </c:pt>
                  <c:pt idx="3">
                    <c:v>calculated</c:v>
                  </c:pt>
                  <c:pt idx="4">
                    <c:v>reported</c:v>
                  </c:pt>
                  <c:pt idx="5">
                    <c:v>calculated</c:v>
                  </c:pt>
                  <c:pt idx="7">
                    <c:v>reported</c:v>
                  </c:pt>
                  <c:pt idx="8">
                    <c:v>calculated</c:v>
                  </c:pt>
                  <c:pt idx="9">
                    <c:v>reported</c:v>
                  </c:pt>
                  <c:pt idx="10">
                    <c:v>calculated</c:v>
                  </c:pt>
                  <c:pt idx="11">
                    <c:v>reported</c:v>
                  </c:pt>
                  <c:pt idx="12">
                    <c:v>calculated</c:v>
                  </c:pt>
                  <c:pt idx="14">
                    <c:v>reported</c:v>
                  </c:pt>
                  <c:pt idx="15">
                    <c:v>calculated</c:v>
                  </c:pt>
                  <c:pt idx="16">
                    <c:v>reported</c:v>
                  </c:pt>
                  <c:pt idx="17">
                    <c:v>calculated</c:v>
                  </c:pt>
                  <c:pt idx="18">
                    <c:v>reported</c:v>
                  </c:pt>
                  <c:pt idx="19">
                    <c:v>calculated</c:v>
                  </c:pt>
                  <c:pt idx="21">
                    <c:v>reported</c:v>
                  </c:pt>
                  <c:pt idx="22">
                    <c:v>calculated</c:v>
                  </c:pt>
                  <c:pt idx="23">
                    <c:v>reported</c:v>
                  </c:pt>
                  <c:pt idx="24">
                    <c:v>calculated</c:v>
                  </c:pt>
                  <c:pt idx="25">
                    <c:v>reported</c:v>
                  </c:pt>
                  <c:pt idx="26">
                    <c:v>calculated</c:v>
                  </c:pt>
                  <c:pt idx="28">
                    <c:v>reported</c:v>
                  </c:pt>
                  <c:pt idx="29">
                    <c:v>calculated</c:v>
                  </c:pt>
                  <c:pt idx="30">
                    <c:v>reported</c:v>
                  </c:pt>
                  <c:pt idx="31">
                    <c:v>calculated</c:v>
                  </c:pt>
                  <c:pt idx="32">
                    <c:v>reported</c:v>
                  </c:pt>
                  <c:pt idx="33">
                    <c:v>calculated</c:v>
                  </c:pt>
                  <c:pt idx="35">
                    <c:v>reported</c:v>
                  </c:pt>
                  <c:pt idx="36">
                    <c:v>calculated</c:v>
                  </c:pt>
                  <c:pt idx="37">
                    <c:v>reported</c:v>
                  </c:pt>
                  <c:pt idx="38">
                    <c:v>calculated</c:v>
                  </c:pt>
                  <c:pt idx="39">
                    <c:v>reported</c:v>
                  </c:pt>
                  <c:pt idx="40">
                    <c:v>calculated</c:v>
                  </c:pt>
                  <c:pt idx="42">
                    <c:v>reported</c:v>
                  </c:pt>
                  <c:pt idx="43">
                    <c:v>calculated</c:v>
                  </c:pt>
                  <c:pt idx="44">
                    <c:v>reported</c:v>
                  </c:pt>
                  <c:pt idx="45">
                    <c:v>calculated</c:v>
                  </c:pt>
                  <c:pt idx="46">
                    <c:v>reported</c:v>
                  </c:pt>
                  <c:pt idx="47">
                    <c:v>calculated</c:v>
                  </c:pt>
                </c:lvl>
                <c:lvl>
                  <c:pt idx="0">
                    <c:v>roof</c:v>
                  </c:pt>
                  <c:pt idx="2">
                    <c:v>floor</c:v>
                  </c:pt>
                  <c:pt idx="4">
                    <c:v>wall</c:v>
                  </c:pt>
                  <c:pt idx="7">
                    <c:v>roof</c:v>
                  </c:pt>
                  <c:pt idx="9">
                    <c:v>floor</c:v>
                  </c:pt>
                  <c:pt idx="11">
                    <c:v>wall</c:v>
                  </c:pt>
                  <c:pt idx="14">
                    <c:v>roof</c:v>
                  </c:pt>
                  <c:pt idx="16">
                    <c:v>floor</c:v>
                  </c:pt>
                  <c:pt idx="18">
                    <c:v>wall</c:v>
                  </c:pt>
                  <c:pt idx="21">
                    <c:v>roof</c:v>
                  </c:pt>
                  <c:pt idx="23">
                    <c:v>floor</c:v>
                  </c:pt>
                  <c:pt idx="25">
                    <c:v>wall</c:v>
                  </c:pt>
                  <c:pt idx="28">
                    <c:v>roof</c:v>
                  </c:pt>
                  <c:pt idx="30">
                    <c:v>floor</c:v>
                  </c:pt>
                  <c:pt idx="32">
                    <c:v>wall</c:v>
                  </c:pt>
                  <c:pt idx="35">
                    <c:v>roof</c:v>
                  </c:pt>
                  <c:pt idx="37">
                    <c:v>floor</c:v>
                  </c:pt>
                  <c:pt idx="39">
                    <c:v>wall</c:v>
                  </c:pt>
                  <c:pt idx="42">
                    <c:v>roof</c:v>
                  </c:pt>
                  <c:pt idx="44">
                    <c:v>floor</c:v>
                  </c:pt>
                  <c:pt idx="46">
                    <c:v>wall</c:v>
                  </c:pt>
                </c:lvl>
                <c:lvl>
                  <c:pt idx="0">
                    <c:v>MFH02</c:v>
                  </c:pt>
                  <c:pt idx="7">
                    <c:v>MFH03</c:v>
                  </c:pt>
                  <c:pt idx="14">
                    <c:v>MFH07</c:v>
                  </c:pt>
                  <c:pt idx="21">
                    <c:v>MFH08</c:v>
                  </c:pt>
                  <c:pt idx="28">
                    <c:v>MFH10</c:v>
                  </c:pt>
                  <c:pt idx="35">
                    <c:v>MFH11</c:v>
                  </c:pt>
                  <c:pt idx="42">
                    <c:v>MFH12</c:v>
                  </c:pt>
                </c:lvl>
              </c:multiLvlStrCache>
            </c:multiLvlStrRef>
          </c:cat>
          <c:val>
            <c:numRef>
              <c:f>'U-Values_final'!$D$29:$D$76</c:f>
              <c:numCache>
                <c:formatCode>General</c:formatCode>
                <c:ptCount val="48"/>
                <c:pt idx="0">
                  <c:v>0.105</c:v>
                </c:pt>
                <c:pt idx="1">
                  <c:v>0.30099999999999999</c:v>
                </c:pt>
                <c:pt idx="2">
                  <c:v>0.19700000000000001</c:v>
                </c:pt>
                <c:pt idx="3">
                  <c:v>0.108</c:v>
                </c:pt>
                <c:pt idx="4">
                  <c:v>0.121</c:v>
                </c:pt>
                <c:pt idx="5">
                  <c:v>0.128</c:v>
                </c:pt>
                <c:pt idx="7">
                  <c:v>0.11</c:v>
                </c:pt>
                <c:pt idx="8">
                  <c:v>0.17</c:v>
                </c:pt>
                <c:pt idx="9">
                  <c:v>0.1</c:v>
                </c:pt>
                <c:pt idx="10">
                  <c:v>0.14099999999999999</c:v>
                </c:pt>
                <c:pt idx="11">
                  <c:v>0.1</c:v>
                </c:pt>
                <c:pt idx="12">
                  <c:v>0.115</c:v>
                </c:pt>
                <c:pt idx="14">
                  <c:v>0.11</c:v>
                </c:pt>
                <c:pt idx="15">
                  <c:v>0.1</c:v>
                </c:pt>
                <c:pt idx="16">
                  <c:v>0.32</c:v>
                </c:pt>
                <c:pt idx="17">
                  <c:v>0.19</c:v>
                </c:pt>
                <c:pt idx="18">
                  <c:v>0.21</c:v>
                </c:pt>
                <c:pt idx="19">
                  <c:v>0.21</c:v>
                </c:pt>
                <c:pt idx="21">
                  <c:v>0.1</c:v>
                </c:pt>
                <c:pt idx="22">
                  <c:v>0.1</c:v>
                </c:pt>
                <c:pt idx="23">
                  <c:v>0.1</c:v>
                </c:pt>
                <c:pt idx="24">
                  <c:v>0.05</c:v>
                </c:pt>
                <c:pt idx="25">
                  <c:v>0.1</c:v>
                </c:pt>
                <c:pt idx="26">
                  <c:v>0.06</c:v>
                </c:pt>
                <c:pt idx="28">
                  <c:v>0.17</c:v>
                </c:pt>
                <c:pt idx="29">
                  <c:v>0.13</c:v>
                </c:pt>
                <c:pt idx="30">
                  <c:v>0.18</c:v>
                </c:pt>
                <c:pt idx="31">
                  <c:v>0.19</c:v>
                </c:pt>
                <c:pt idx="32">
                  <c:v>0.15</c:v>
                </c:pt>
                <c:pt idx="33">
                  <c:v>0.13</c:v>
                </c:pt>
                <c:pt idx="35">
                  <c:v>0.1</c:v>
                </c:pt>
                <c:pt idx="36">
                  <c:v>7.0000000000000007E-2</c:v>
                </c:pt>
                <c:pt idx="37">
                  <c:v>0.16</c:v>
                </c:pt>
                <c:pt idx="38">
                  <c:v>0.09</c:v>
                </c:pt>
                <c:pt idx="39">
                  <c:v>0.1</c:v>
                </c:pt>
                <c:pt idx="40">
                  <c:v>0.11</c:v>
                </c:pt>
                <c:pt idx="42">
                  <c:v>0.08</c:v>
                </c:pt>
                <c:pt idx="43">
                  <c:v>0.09</c:v>
                </c:pt>
                <c:pt idx="44">
                  <c:v>0.1</c:v>
                </c:pt>
                <c:pt idx="45">
                  <c:v>0.08</c:v>
                </c:pt>
                <c:pt idx="46">
                  <c:v>0.11</c:v>
                </c:pt>
                <c:pt idx="47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9B60-4E9B-B0BD-28ACFA792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27"/>
        <c:axId val="747022272"/>
        <c:axId val="747022600"/>
      </c:barChart>
      <c:catAx>
        <c:axId val="74702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600"/>
        <c:crosses val="autoZero"/>
        <c:auto val="1"/>
        <c:lblAlgn val="ctr"/>
        <c:lblOffset val="100"/>
        <c:noMultiLvlLbl val="0"/>
      </c:catAx>
      <c:valAx>
        <c:axId val="747022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effectLst/>
                  </a:rPr>
                  <a:t>U Values for roof, floors and walls [W/m</a:t>
                </a:r>
                <a:r>
                  <a:rPr lang="en-US" sz="1100" b="0" i="0" baseline="30000">
                    <a:effectLst/>
                  </a:rPr>
                  <a:t>2</a:t>
                </a:r>
                <a:r>
                  <a:rPr lang="en-US" sz="1100" b="0" i="0" baseline="0">
                    <a:effectLst/>
                  </a:rPr>
                  <a:t>K]</a:t>
                </a:r>
                <a:endParaRPr lang="en-US" sz="600">
                  <a:effectLst/>
                </a:endParaRPr>
              </a:p>
            </c:rich>
          </c:tx>
          <c:layout>
            <c:manualLayout>
              <c:xMode val="edge"/>
              <c:yMode val="edge"/>
              <c:x val="1.3314036716339206E-2"/>
              <c:y val="5.863358808934835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02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33327798992749"/>
          <c:y val="8.370549929067124E-2"/>
          <c:w val="0.48046682691987369"/>
          <c:h val="0.78872386283175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[lci_mfh02_new.xlsx]Chart!$A$2</c:f>
              <c:strCache>
                <c:ptCount val="1"/>
                <c:pt idx="0">
                  <c:v>Floor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[lci_mfh02_new.xlsx]Chart!$B$2:$C$2</c:f>
              <c:numCache>
                <c:formatCode>0.000</c:formatCode>
                <c:ptCount val="2"/>
                <c:pt idx="0">
                  <c:v>0.72899999999999998</c:v>
                </c:pt>
                <c:pt idx="1">
                  <c:v>0.77110333333333347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7C-4C0D-93EC-532E7425C875}"/>
            </c:ext>
          </c:extLst>
        </c:ser>
        <c:ser>
          <c:idx val="1"/>
          <c:order val="1"/>
          <c:tx>
            <c:strRef>
              <c:f>[lci_mfh02_new.xlsx]Chart!$A$3</c:f>
              <c:strCache>
                <c:ptCount val="1"/>
                <c:pt idx="0">
                  <c:v>Ceiling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[lci_mfh02_new.xlsx]Chart!$B$3:$C$3</c:f>
              <c:numCache>
                <c:formatCode>0.000</c:formatCode>
                <c:ptCount val="2"/>
                <c:pt idx="0">
                  <c:v>2.87</c:v>
                </c:pt>
                <c:pt idx="1">
                  <c:v>3.5315150333333332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7C-4C0D-93EC-532E7425C875}"/>
            </c:ext>
          </c:extLst>
        </c:ser>
        <c:ser>
          <c:idx val="2"/>
          <c:order val="2"/>
          <c:tx>
            <c:strRef>
              <c:f>[lci_mfh02_new.xlsx]Chart!$A$4</c:f>
              <c:strCache>
                <c:ptCount val="1"/>
                <c:pt idx="0">
                  <c:v>External wall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[lci_mfh02_new.xlsx]Chart!$B$4:$C$4</c:f>
              <c:numCache>
                <c:formatCode>0.000</c:formatCode>
                <c:ptCount val="2"/>
                <c:pt idx="0">
                  <c:v>6.02</c:v>
                </c:pt>
                <c:pt idx="1">
                  <c:v>6.2024974999999998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7C-4C0D-93EC-532E7425C875}"/>
            </c:ext>
          </c:extLst>
        </c:ser>
        <c:ser>
          <c:idx val="3"/>
          <c:order val="3"/>
          <c:tx>
            <c:strRef>
              <c:f>[lci_mfh02_new.xlsx]Chart!$A$5</c:f>
              <c:strCache>
                <c:ptCount val="1"/>
                <c:pt idx="0">
                  <c:v>Internal wall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[lci_mfh02_new.xlsx]Chart!$B$5:$C$5</c:f>
              <c:numCache>
                <c:formatCode>0.000</c:formatCode>
                <c:ptCount val="2"/>
                <c:pt idx="0">
                  <c:v>1.37</c:v>
                </c:pt>
                <c:pt idx="1">
                  <c:v>1.0967849999999999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7C-4C0D-93EC-532E7425C875}"/>
            </c:ext>
          </c:extLst>
        </c:ser>
        <c:ser>
          <c:idx val="4"/>
          <c:order val="4"/>
          <c:tx>
            <c:strRef>
              <c:f>[lci_mfh02_new.xlsx]Chart!$A$6</c:f>
              <c:strCache>
                <c:ptCount val="1"/>
                <c:pt idx="0">
                  <c:v>Roof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[lci_mfh02_new.xlsx]Chart!$B$6:$C$6</c:f>
              <c:numCache>
                <c:formatCode>0.000</c:formatCode>
                <c:ptCount val="2"/>
                <c:pt idx="0">
                  <c:v>2.2999999999999998</c:v>
                </c:pt>
                <c:pt idx="1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7C-4C0D-93EC-532E7425C875}"/>
            </c:ext>
          </c:extLst>
        </c:ser>
        <c:ser>
          <c:idx val="5"/>
          <c:order val="5"/>
          <c:tx>
            <c:strRef>
              <c:f>[lci_mfh02_new.xlsx]Chart!$A$7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[lci_mfh02_new.xlsx]Chart!$B$7:$C$7</c:f>
              <c:numCache>
                <c:formatCode>0.000</c:formatCode>
                <c:ptCount val="2"/>
                <c:pt idx="0">
                  <c:v>1.54</c:v>
                </c:pt>
                <c:pt idx="1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7C-4C0D-93EC-532E7425C875}"/>
            </c:ext>
          </c:extLst>
        </c:ser>
        <c:ser>
          <c:idx val="6"/>
          <c:order val="6"/>
          <c:tx>
            <c:strRef>
              <c:f>[lci_mfh02_new.xlsx]Chart!$A$8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[lci_mfh02_new.xlsx]Chart!$B$8:$C$8</c:f>
              <c:numCache>
                <c:formatCode>0.000</c:formatCode>
                <c:ptCount val="2"/>
                <c:pt idx="0">
                  <c:v>0.52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7C-4C0D-93EC-532E7425C875}"/>
            </c:ext>
          </c:extLst>
        </c:ser>
        <c:ser>
          <c:idx val="7"/>
          <c:order val="7"/>
          <c:tx>
            <c:strRef>
              <c:f>[lci_mfh02_new.xlsx]Chart!$A$9</c:f>
              <c:strCache>
                <c:ptCount val="1"/>
                <c:pt idx="0">
                  <c:v>transport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[lci_mfh02_new.xlsx]Chart!$B$9:$C$9</c:f>
              <c:numCache>
                <c:formatCode>0.000</c:formatCode>
                <c:ptCount val="2"/>
                <c:pt idx="0">
                  <c:v>0.70799999999999996</c:v>
                </c:pt>
                <c:pt idx="1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7C-4C0D-93EC-532E7425C875}"/>
            </c:ext>
          </c:extLst>
        </c:ser>
        <c:ser>
          <c:idx val="8"/>
          <c:order val="8"/>
          <c:tx>
            <c:strRef>
              <c:f>[lci_mfh02_new.xlsx]Chart!$A$10</c:f>
              <c:strCache>
                <c:ptCount val="1"/>
                <c:pt idx="0">
                  <c:v>heating demand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[lci_mfh02_new.xlsx]Chart!$B$10:$C$10</c:f>
              <c:numCache>
                <c:formatCode>General</c:formatCode>
                <c:ptCount val="2"/>
                <c:pt idx="0" formatCode="0.000">
                  <c:v>1.19</c:v>
                </c:pt>
                <c:pt idx="1">
                  <c:v>1.901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7C-4C0D-93EC-532E7425C875}"/>
            </c:ext>
          </c:extLst>
        </c:ser>
        <c:ser>
          <c:idx val="9"/>
          <c:order val="9"/>
          <c:tx>
            <c:strRef>
              <c:f>[lci_mfh02_new.xlsx]Chart!$A$11</c:f>
              <c:strCache>
                <c:ptCount val="1"/>
                <c:pt idx="0">
                  <c:v>ventilation demand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[lci_mfh02_new.xlsx]Chart!$B$11:$C$11</c:f>
              <c:numCache>
                <c:formatCode>0.000</c:formatCode>
                <c:ptCount val="2"/>
                <c:pt idx="0">
                  <c:v>0.76700000000000002</c:v>
                </c:pt>
                <c:pt idx="1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7C-4C0D-93EC-532E7425C875}"/>
            </c:ext>
          </c:extLst>
        </c:ser>
        <c:ser>
          <c:idx val="10"/>
          <c:order val="10"/>
          <c:tx>
            <c:strRef>
              <c:f>[lci_mfh02_new.xlsx]Chart!$A$12</c:f>
              <c:strCache>
                <c:ptCount val="1"/>
                <c:pt idx="0">
                  <c:v>hot water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[lci_mfh02_new.xlsx]Chart!$B$1:$C$1</c:f>
              <c:strCache>
                <c:ptCount val="2"/>
                <c:pt idx="0">
                  <c:v>Reported (John, 2012)</c:v>
                </c:pt>
                <c:pt idx="1">
                  <c:v>Calculated</c:v>
                </c:pt>
              </c:strCache>
            </c:strRef>
          </c:cat>
          <c:val>
            <c:numRef>
              <c:f>[lci_mfh02_new.xlsx]Chart!$B$12:$C$12</c:f>
              <c:numCache>
                <c:formatCode>General</c:formatCode>
                <c:ptCount val="2"/>
                <c:pt idx="0" formatCode="0.000">
                  <c:v>0.84299999999999997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7C-4C0D-93EC-532E7425C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6645576"/>
        <c:axId val="646647544"/>
      </c:barChart>
      <c:catAx>
        <c:axId val="646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7544"/>
        <c:crosses val="autoZero"/>
        <c:auto val="1"/>
        <c:lblAlgn val="ctr"/>
        <c:lblOffset val="100"/>
        <c:noMultiLvlLbl val="0"/>
      </c:catAx>
      <c:valAx>
        <c:axId val="64664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 smtClean="0"/>
                  <a:t>LCA </a:t>
                </a:r>
                <a:r>
                  <a:rPr lang="en-US" sz="1200" dirty="0"/>
                  <a:t>GHG </a:t>
                </a:r>
                <a:r>
                  <a:rPr lang="en-US" sz="1200" dirty="0" smtClean="0"/>
                  <a:t>GWP100a for MFH02</a:t>
                </a:r>
                <a:endParaRPr lang="en-US" sz="1200" dirty="0"/>
              </a:p>
              <a:p>
                <a:pPr>
                  <a:defRPr sz="1200"/>
                </a:pPr>
                <a:r>
                  <a:rPr lang="en-US" sz="1200" dirty="0"/>
                  <a:t> [kg CO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eq/m</a:t>
                </a:r>
                <a:r>
                  <a:rPr lang="en-US" sz="1200" baseline="30000" dirty="0"/>
                  <a:t>2</a:t>
                </a:r>
                <a:r>
                  <a:rPr lang="en-US" sz="1200" dirty="0"/>
                  <a:t>/year]</a:t>
                </a:r>
              </a:p>
            </c:rich>
          </c:tx>
          <c:layout>
            <c:manualLayout>
              <c:xMode val="edge"/>
              <c:yMode val="edge"/>
              <c:x val="2.9461888288165573E-2"/>
              <c:y val="9.31572350797557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64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666766284797169"/>
          <c:y val="8.4710001756040917E-2"/>
          <c:w val="0.22505606024375563"/>
          <c:h val="0.890819553412616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[lci_mfh02_new.xlsx]Chart!$B$2:$B$6</c:f>
              <c:numCache>
                <c:formatCode>0.000</c:formatCode>
                <c:ptCount val="5"/>
                <c:pt idx="0">
                  <c:v>0.72899999999999998</c:v>
                </c:pt>
                <c:pt idx="1">
                  <c:v>2.87</c:v>
                </c:pt>
                <c:pt idx="2">
                  <c:v>6.02</c:v>
                </c:pt>
                <c:pt idx="3">
                  <c:v>1.37</c:v>
                </c:pt>
                <c:pt idx="4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6-48BA-A5C5-4E1E8F2B9953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[lci_mfh02_new.xlsx]Chart!$A$2:$A$6</c:f>
              <c:strCache>
                <c:ptCount val="5"/>
                <c:pt idx="0">
                  <c:v>Floor</c:v>
                </c:pt>
                <c:pt idx="1">
                  <c:v>Ceiling</c:v>
                </c:pt>
                <c:pt idx="2">
                  <c:v>External wall</c:v>
                </c:pt>
                <c:pt idx="3">
                  <c:v>Internal wall</c:v>
                </c:pt>
                <c:pt idx="4">
                  <c:v>Roof</c:v>
                </c:pt>
              </c:strCache>
            </c:strRef>
          </c:cat>
          <c:val>
            <c:numRef>
              <c:f>[lci_mfh02_new.xlsx]Chart!$C$2:$C$6</c:f>
              <c:numCache>
                <c:formatCode>0.000</c:formatCode>
                <c:ptCount val="5"/>
                <c:pt idx="0">
                  <c:v>0.77110333333333347</c:v>
                </c:pt>
                <c:pt idx="1">
                  <c:v>3.5315150333333332</c:v>
                </c:pt>
                <c:pt idx="2">
                  <c:v>6.2024974999999998</c:v>
                </c:pt>
                <c:pt idx="3">
                  <c:v>1.0967849999999999</c:v>
                </c:pt>
                <c:pt idx="4">
                  <c:v>2.9716871666666673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36-48BA-A5C5-4E1E8F2B9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'[20230106_final_input_output.xlsx]Energy demand plots'!$B$18</c:f>
              <c:strCache>
                <c:ptCount val="1"/>
                <c:pt idx="0">
                  <c:v>Reported (Viola)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plots'!$B$19:$B$28</c:f>
              <c:numCache>
                <c:formatCode>0.00</c:formatCode>
                <c:ptCount val="10"/>
                <c:pt idx="0">
                  <c:v>10.799999999999999</c:v>
                </c:pt>
                <c:pt idx="1">
                  <c:v>8.8333333333333339</c:v>
                </c:pt>
                <c:pt idx="2">
                  <c:v>5.833333333333333</c:v>
                </c:pt>
                <c:pt idx="3">
                  <c:v>14.108333333333334</c:v>
                </c:pt>
                <c:pt idx="4">
                  <c:v>9.8333333333333339</c:v>
                </c:pt>
                <c:pt idx="5">
                  <c:v>4</c:v>
                </c:pt>
                <c:pt idx="6">
                  <c:v>6.5</c:v>
                </c:pt>
                <c:pt idx="7">
                  <c:v>9.5833333333333339</c:v>
                </c:pt>
                <c:pt idx="8">
                  <c:v>1.9166666666666667</c:v>
                </c:pt>
                <c:pt idx="9">
                  <c:v>2.3416666666666668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A-4032-B08A-8BB6531BD75F}"/>
            </c:ext>
          </c:extLst>
        </c:ser>
        <c:ser>
          <c:idx val="1"/>
          <c:order val="1"/>
          <c:tx>
            <c:strRef>
              <c:f>'[20230106_final_input_output.xlsx]Energy demand plots'!$C$18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plots'!$C$19:$C$28</c:f>
              <c:numCache>
                <c:formatCode>0.00</c:formatCode>
                <c:ptCount val="10"/>
                <c:pt idx="0">
                  <c:v>8.6775000000000002</c:v>
                </c:pt>
                <c:pt idx="1">
                  <c:v>13.9975</c:v>
                </c:pt>
                <c:pt idx="2">
                  <c:v>6.3041666666666671</c:v>
                </c:pt>
                <c:pt idx="3">
                  <c:v>14.686666666666667</c:v>
                </c:pt>
                <c:pt idx="4">
                  <c:v>5.9349999999999996</c:v>
                </c:pt>
                <c:pt idx="5">
                  <c:v>3.6066666666666669</c:v>
                </c:pt>
                <c:pt idx="6">
                  <c:v>5.8900000000000006</c:v>
                </c:pt>
                <c:pt idx="7">
                  <c:v>9.1566666666666663</c:v>
                </c:pt>
                <c:pt idx="8">
                  <c:v>2.6691666666666669</c:v>
                </c:pt>
                <c:pt idx="9">
                  <c:v>5.7041666666666666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1A-4032-B08A-8BB6531BD75F}"/>
            </c:ext>
          </c:extLst>
        </c:ser>
        <c:ser>
          <c:idx val="2"/>
          <c:order val="2"/>
          <c:tx>
            <c:strRef>
              <c:f>'[20230106_final_input_output.xlsx]Energy demand plots'!$D$18</c:f>
              <c:strCache>
                <c:ptCount val="1"/>
                <c:pt idx="0">
                  <c:v>Calculated (only material updated)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plots'!$D$19:$D$28</c:f>
            </c:numRef>
          </c:val>
          <c:extLst>
            <c:ext xmlns:c16="http://schemas.microsoft.com/office/drawing/2014/chart" uri="{C3380CC4-5D6E-409C-BE32-E72D297353CC}">
              <c16:uniqueId val="{00000002-E71A-4032-B08A-8BB6531BD75F}"/>
            </c:ext>
          </c:extLst>
        </c:ser>
        <c:ser>
          <c:idx val="3"/>
          <c:order val="3"/>
          <c:tx>
            <c:strRef>
              <c:f>'[20230106_final_input_output.xlsx]Energy demand plots'!$E$18</c:f>
              <c:strCache>
                <c:ptCount val="1"/>
                <c:pt idx="0">
                  <c:v>Default (Buffat)</c:v>
                </c:pt>
              </c:strCache>
            </c:strRef>
          </c:tx>
          <c:spPr>
            <a:solidFill>
              <a:srgbClr val="E39421"/>
            </a:solidFill>
            <a:ln>
              <a:noFill/>
            </a:ln>
            <a:effectLst/>
          </c:spPr>
          <c:invertIfNegative val="0"/>
          <c:cat>
            <c:strRef>
              <c:f>'[20230106_final_input_output.xlsx]Energy demand plots'!$A$19:$A$28</c:f>
              <c:strCache>
                <c:ptCount val="10"/>
                <c:pt idx="0">
                  <c:v>mfh01</c:v>
                </c:pt>
                <c:pt idx="1">
                  <c:v>mfh02</c:v>
                </c:pt>
                <c:pt idx="2">
                  <c:v>mfh03</c:v>
                </c:pt>
                <c:pt idx="3">
                  <c:v>mfh04</c:v>
                </c:pt>
                <c:pt idx="4">
                  <c:v>mfh05</c:v>
                </c:pt>
                <c:pt idx="5">
                  <c:v>mfh07</c:v>
                </c:pt>
                <c:pt idx="6">
                  <c:v>mfh08</c:v>
                </c:pt>
                <c:pt idx="7">
                  <c:v>mfh10</c:v>
                </c:pt>
                <c:pt idx="8">
                  <c:v>mfh11</c:v>
                </c:pt>
                <c:pt idx="9">
                  <c:v>mfh12</c:v>
                </c:pt>
              </c:strCache>
            </c:strRef>
          </c:cat>
          <c:val>
            <c:numRef>
              <c:f>'[20230106_final_input_output.xlsx]Energy demand plots'!$E$19:$E$28</c:f>
              <c:numCache>
                <c:formatCode>0.00</c:formatCode>
                <c:ptCount val="10"/>
                <c:pt idx="0">
                  <c:v>6.7158333333333333</c:v>
                </c:pt>
                <c:pt idx="1">
                  <c:v>19.230833333333333</c:v>
                </c:pt>
                <c:pt idx="2">
                  <c:v>8.73</c:v>
                </c:pt>
                <c:pt idx="3">
                  <c:v>14.780000000000001</c:v>
                </c:pt>
                <c:pt idx="4">
                  <c:v>5.7124999999999995</c:v>
                </c:pt>
                <c:pt idx="5">
                  <c:v>3.5508333333333333</c:v>
                </c:pt>
                <c:pt idx="6">
                  <c:v>9.9491666666666667</c:v>
                </c:pt>
                <c:pt idx="7">
                  <c:v>13.26</c:v>
                </c:pt>
                <c:pt idx="8">
                  <c:v>14.239166666666668</c:v>
                </c:pt>
                <c:pt idx="9">
                  <c:v>8.9858333333333338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1A-4032-B08A-8BB6531BD7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8098184"/>
        <c:axId val="648102120"/>
      </c:barChart>
      <c:catAx>
        <c:axId val="648098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102120"/>
        <c:crosses val="autoZero"/>
        <c:auto val="1"/>
        <c:lblAlgn val="ctr"/>
        <c:lblOffset val="100"/>
        <c:noMultiLvlLbl val="0"/>
      </c:catAx>
      <c:valAx>
        <c:axId val="6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Space heating demands [MJ/ </a:t>
                </a:r>
                <a:r>
                  <a:rPr lang="en-US" sz="1400" dirty="0" smtClean="0"/>
                  <a:t>m</a:t>
                </a:r>
                <a:r>
                  <a:rPr lang="en-US" sz="1400" baseline="30000" dirty="0" smtClean="0"/>
                  <a:t>2</a:t>
                </a:r>
                <a:r>
                  <a:rPr lang="en-US" sz="1400" dirty="0" smtClean="0"/>
                  <a:t>/year </a:t>
                </a:r>
                <a:r>
                  <a:rPr lang="en-US" sz="1400" dirty="0"/>
                  <a:t>]</a:t>
                </a:r>
              </a:p>
            </c:rich>
          </c:tx>
          <c:layout>
            <c:manualLayout>
              <c:xMode val="edge"/>
              <c:yMode val="edge"/>
              <c:x val="9.8546432363082921E-3"/>
              <c:y val="0.107609707228861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098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[lci_mfh02_new.xlsx]Chart!$B$1</c:f>
              <c:strCache>
                <c:ptCount val="1"/>
                <c:pt idx="0">
                  <c:v>Reported (John, 2012)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[lci_mfh02_new.xlsx]Chart!$B$10:$B$12</c:f>
              <c:numCache>
                <c:formatCode>0.000</c:formatCode>
                <c:ptCount val="3"/>
                <c:pt idx="0">
                  <c:v>1.19</c:v>
                </c:pt>
                <c:pt idx="1">
                  <c:v>0.76700000000000002</c:v>
                </c:pt>
                <c:pt idx="2">
                  <c:v>0.84299999999999997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E7-46E6-9B63-333E3208558A}"/>
            </c:ext>
          </c:extLst>
        </c:ser>
        <c:ser>
          <c:idx val="1"/>
          <c:order val="1"/>
          <c:tx>
            <c:strRef>
              <c:f>[lci_mfh02_new.xlsx]Chart!$C$1</c:f>
              <c:strCache>
                <c:ptCount val="1"/>
                <c:pt idx="0">
                  <c:v>Calculated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/>
          </c:spPr>
          <c:invertIfNegative val="0"/>
          <c:cat>
            <c:strRef>
              <c:f>[lci_mfh02_new.xlsx]Chart!$A$10:$A$12</c:f>
              <c:strCache>
                <c:ptCount val="3"/>
                <c:pt idx="0">
                  <c:v>heating demand</c:v>
                </c:pt>
                <c:pt idx="1">
                  <c:v>ventilation demand</c:v>
                </c:pt>
                <c:pt idx="2">
                  <c:v>hot water</c:v>
                </c:pt>
              </c:strCache>
            </c:strRef>
          </c:cat>
          <c:val>
            <c:numRef>
              <c:f>[lci_mfh02_new.xlsx]Chart!$C$10:$C$12</c:f>
              <c:numCache>
                <c:formatCode>0.000</c:formatCode>
                <c:ptCount val="3"/>
                <c:pt idx="0" formatCode="General">
                  <c:v>1.901</c:v>
                </c:pt>
                <c:pt idx="1">
                  <c:v>1.01</c:v>
                </c:pt>
                <c:pt idx="2" formatCode="General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E7-46E6-9B63-333E320855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477184"/>
        <c:axId val="422476200"/>
      </c:barChart>
      <c:catAx>
        <c:axId val="42247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6200"/>
        <c:crosses val="autoZero"/>
        <c:auto val="1"/>
        <c:lblAlgn val="ctr"/>
        <c:lblOffset val="100"/>
        <c:noMultiLvlLbl val="0"/>
      </c:catAx>
      <c:valAx>
        <c:axId val="422476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MFH02 LCA [kg CO</a:t>
                </a:r>
                <a:r>
                  <a:rPr lang="en-US" baseline="-25000"/>
                  <a:t>2</a:t>
                </a:r>
                <a:r>
                  <a:rPr lang="en-US"/>
                  <a:t>eq/m</a:t>
                </a:r>
                <a:r>
                  <a:rPr lang="en-US" baseline="30000"/>
                  <a:t>2</a:t>
                </a:r>
                <a:r>
                  <a:rPr lang="en-US"/>
                  <a:t>/year]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4771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2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24.01.2023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4" tIns="47782" rIns="95564" bIns="47782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5564" tIns="47782" rIns="95564" bIns="47782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8"/>
            <a:ext cx="2944283" cy="496570"/>
          </a:xfrm>
          <a:prstGeom prst="rect">
            <a:avLst/>
          </a:prstGeom>
        </p:spPr>
        <p:txBody>
          <a:bodyPr vert="horz" lIns="95564" tIns="47782" rIns="95564" bIns="47782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Climate</a:t>
            </a:r>
            <a:r>
              <a:rPr lang="en-US" baseline="0" dirty="0" smtClean="0"/>
              <a:t> data – how it changed over years </a:t>
            </a:r>
          </a:p>
          <a:p>
            <a:r>
              <a:rPr lang="en-US" baseline="0" dirty="0" smtClean="0"/>
              <a:t>Indoor temperature assumptions by Viola and Rene (reasons for differences) </a:t>
            </a:r>
          </a:p>
          <a:p>
            <a:r>
              <a:rPr lang="en-US" baseline="0" dirty="0" smtClean="0"/>
              <a:t>Heat exchangers </a:t>
            </a:r>
            <a:r>
              <a:rPr lang="en-US" baseline="0" smtClean="0"/>
              <a:t>(assumptions to mention from Rene)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C0C35-A9A2-4EFD-9BAF-1E52E29E03D1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88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bg2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bg2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F57A-3629-4D20-9CDE-C9CA7A3667AA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bg2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bg2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7CFC-9D6A-4A2B-A4A9-D1A02656E42F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1C89-5216-48C0-BC08-43A5D37DC60A}" type="datetime1">
              <a:rPr lang="de-DE" smtClean="0"/>
              <a:t>24.01.2023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226D-F83D-4818-9860-D08642397BB7}" type="datetime1">
              <a:rPr lang="de-DE" smtClean="0"/>
              <a:t>24.01.2023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31C7A-EA54-4BF4-ACB0-2765243AF525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19F0-1738-4192-8FF2-BE957FD32662}" type="datetime1">
              <a:rPr lang="de-DE" smtClean="0"/>
              <a:t>24.01.2023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78D58C2-FBCE-4B47-BBAC-2891E9120B14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524000" y="6308725"/>
            <a:ext cx="3048000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smtClean="0"/>
              <a:t>www.esd.ifu.ethz.ch/</a:t>
            </a:r>
            <a:endParaRPr lang="de-CH" sz="800" b="1" dirty="0"/>
          </a:p>
        </p:txBody>
      </p:sp>
      <p:pic>
        <p:nvPicPr>
          <p:cNvPr id="15" name="Picture 14" descr="ESD Logo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330074" y="6337301"/>
            <a:ext cx="1100236" cy="4026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bg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Fvsx_u-qsm92R808iDdGc2VPK4vs2du1UyE1paDK1g/edit#gid=252667140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25 Nov 2022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7669-2BCF-46DA-B042-E354827809F7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Paper discussion: Steffi, Sasha, Rhythima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5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1800" dirty="0" smtClean="0"/>
              <a:t>Overall LCA 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Embodied </a:t>
            </a:r>
            <a:r>
              <a:rPr lang="en-US" sz="1800" dirty="0"/>
              <a:t>emissions</a:t>
            </a:r>
          </a:p>
          <a:p>
            <a:pPr lvl="1"/>
            <a:r>
              <a:rPr lang="en-US" sz="1800" dirty="0"/>
              <a:t>Components of the building </a:t>
            </a:r>
          </a:p>
          <a:p>
            <a:pPr lvl="1"/>
            <a:r>
              <a:rPr lang="en-US" sz="1800" dirty="0"/>
              <a:t>+ Transportation</a:t>
            </a:r>
          </a:p>
          <a:p>
            <a:pPr lvl="2"/>
            <a:r>
              <a:rPr lang="en-US" sz="1600" dirty="0"/>
              <a:t>as assumed by Viola - lorry transportation of local and not local material till the building site)</a:t>
            </a:r>
            <a:endParaRPr lang="en-US" sz="1800" dirty="0" smtClean="0"/>
          </a:p>
          <a:p>
            <a:pPr marL="342900" indent="-342900">
              <a:buAutoNum type="arabicPeriod"/>
            </a:pPr>
            <a:r>
              <a:rPr lang="en-US" sz="1800" dirty="0" smtClean="0"/>
              <a:t>Operational emissions</a:t>
            </a:r>
          </a:p>
          <a:p>
            <a:pPr lvl="1"/>
            <a:r>
              <a:rPr lang="en-US" sz="1800" dirty="0"/>
              <a:t>Space heating</a:t>
            </a:r>
          </a:p>
          <a:p>
            <a:pPr lvl="1"/>
            <a:r>
              <a:rPr lang="en-US" sz="1800" dirty="0"/>
              <a:t>Ventilation </a:t>
            </a:r>
          </a:p>
          <a:p>
            <a:pPr lvl="1"/>
            <a:r>
              <a:rPr lang="en-US" sz="1800" dirty="0" smtClean="0"/>
              <a:t>+ Hot water</a:t>
            </a:r>
          </a:p>
          <a:p>
            <a:pPr lvl="2"/>
            <a:r>
              <a:rPr lang="en-US" sz="1600" dirty="0" smtClean="0"/>
              <a:t>directly associated to the reported values of hot water usage)</a:t>
            </a:r>
          </a:p>
          <a:p>
            <a:pPr lvl="1"/>
            <a:r>
              <a:rPr lang="en-US" sz="1800" dirty="0" smtClean="0"/>
              <a:t>+ Electricity </a:t>
            </a:r>
          </a:p>
          <a:p>
            <a:pPr lvl="2"/>
            <a:r>
              <a:rPr lang="en-US" sz="1600" dirty="0" smtClean="0"/>
              <a:t>as assumed by viola based on occupancy)</a:t>
            </a: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85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Overall LCA - Embodied and </a:t>
            </a:r>
            <a:r>
              <a:rPr lang="en-US" dirty="0"/>
              <a:t>operational (Example building)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205034"/>
              </p:ext>
            </p:extLst>
          </p:nvPr>
        </p:nvGraphicFramePr>
        <p:xfrm>
          <a:off x="521678" y="2057399"/>
          <a:ext cx="7892748" cy="339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02169" y="5726723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Results on paper will show all buildings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08565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: components (Example building)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343493"/>
              </p:ext>
            </p:extLst>
          </p:nvPr>
        </p:nvGraphicFramePr>
        <p:xfrm>
          <a:off x="1198685" y="2118213"/>
          <a:ext cx="6324600" cy="3981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334812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inventory database</a:t>
            </a:r>
          </a:p>
          <a:p>
            <a:pPr marL="0" indent="0">
              <a:buNone/>
            </a:pPr>
            <a:endParaRPr lang="en-US" sz="1800" i="1" dirty="0" smtClean="0"/>
          </a:p>
          <a:p>
            <a:pPr marL="0" indent="0">
              <a:buNone/>
            </a:pPr>
            <a:r>
              <a:rPr lang="en-US" sz="1800" i="1" dirty="0" smtClean="0"/>
              <a:t>KBOB &lt;-&gt; </a:t>
            </a:r>
            <a:r>
              <a:rPr lang="en-US" sz="1800" i="1" dirty="0" err="1" smtClean="0"/>
              <a:t>Ecoinvent</a:t>
            </a:r>
            <a:r>
              <a:rPr lang="en-US" sz="1800" i="1" dirty="0" smtClean="0"/>
              <a:t>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126303"/>
            <a:ext cx="8569201" cy="1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753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14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2669"/>
          <a:stretch/>
        </p:blipFill>
        <p:spPr>
          <a:xfrm>
            <a:off x="80617" y="3333022"/>
            <a:ext cx="9139010" cy="1812912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323850" y="2038960"/>
            <a:ext cx="8496300" cy="4210046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Material inventory database</a:t>
            </a:r>
          </a:p>
          <a:p>
            <a:pPr marL="0" indent="0">
              <a:buFont typeface="Wingdings" pitchFamily="2" charset="2"/>
              <a:buNone/>
            </a:pPr>
            <a:endParaRPr lang="en-US" sz="1800" i="1" dirty="0" smtClean="0"/>
          </a:p>
          <a:p>
            <a:pPr marL="0" indent="0">
              <a:buFont typeface="Wingdings" pitchFamily="2" charset="2"/>
              <a:buNone/>
            </a:pPr>
            <a:r>
              <a:rPr lang="en-US" sz="1800" i="1" dirty="0" smtClean="0"/>
              <a:t>KBOB &lt;-&gt; Viola’s material mapping 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323850" y="635610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2. Embodied emissions: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556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Pipeline for each building + each component + each material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Embodied emissions: </a:t>
            </a:r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18198"/>
          <a:stretch/>
        </p:blipFill>
        <p:spPr>
          <a:xfrm>
            <a:off x="357106" y="2708825"/>
            <a:ext cx="8463044" cy="3966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2304" y="2916936"/>
            <a:ext cx="6460747" cy="256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90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 emissions : space heating + ventilation + hot water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185675"/>
              </p:ext>
            </p:extLst>
          </p:nvPr>
        </p:nvGraphicFramePr>
        <p:xfrm>
          <a:off x="323850" y="2024063"/>
          <a:ext cx="8496300" cy="4210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33448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Operational</a:t>
            </a:r>
            <a:r>
              <a:rPr lang="en-US" dirty="0"/>
              <a:t> </a:t>
            </a:r>
            <a:r>
              <a:rPr lang="en-US" dirty="0" smtClean="0"/>
              <a:t>: all components </a:t>
            </a:r>
            <a:br>
              <a:rPr lang="en-US" dirty="0" smtClean="0"/>
            </a:br>
            <a:r>
              <a:rPr lang="en-US" dirty="0" smtClean="0"/>
              <a:t>(example building)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3292"/>
              </p:ext>
            </p:extLst>
          </p:nvPr>
        </p:nvGraphicFramePr>
        <p:xfrm>
          <a:off x="1409700" y="2080846"/>
          <a:ext cx="5665177" cy="3634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2563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+ Table 1 </a:t>
            </a:r>
          </a:p>
          <a:p>
            <a:pPr lvl="1"/>
            <a:r>
              <a:rPr lang="en-US" dirty="0" smtClean="0"/>
              <a:t>Dimensions of building components </a:t>
            </a:r>
          </a:p>
          <a:p>
            <a:r>
              <a:rPr lang="en-US" dirty="0" smtClean="0"/>
              <a:t>Ventilation data and updates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Section 2-4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443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walls removed </a:t>
            </a:r>
          </a:p>
          <a:p>
            <a:r>
              <a:rPr lang="en-US" dirty="0" smtClean="0"/>
              <a:t>U Values rechecked</a:t>
            </a:r>
          </a:p>
          <a:p>
            <a:pPr lvl="1"/>
            <a:r>
              <a:rPr lang="en-US" dirty="0" smtClean="0"/>
              <a:t>Some large values for buildings estimated with high space heating demands</a:t>
            </a:r>
          </a:p>
          <a:p>
            <a:pPr lvl="1"/>
            <a:r>
              <a:rPr lang="en-US" dirty="0" smtClean="0"/>
              <a:t>Rechecked for the given values vs calculated – which one to use? </a:t>
            </a:r>
          </a:p>
          <a:p>
            <a:r>
              <a:rPr lang="en-US" dirty="0" smtClean="0"/>
              <a:t>U Values windows updates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772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04150"/>
              </p:ext>
            </p:extLst>
          </p:nvPr>
        </p:nvGraphicFramePr>
        <p:xfrm>
          <a:off x="396751" y="1086338"/>
          <a:ext cx="8496300" cy="529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419">
                  <a:extLst>
                    <a:ext uri="{9D8B030D-6E8A-4147-A177-3AD203B41FA5}">
                      <a16:colId xmlns:a16="http://schemas.microsoft.com/office/drawing/2014/main" val="3156209168"/>
                    </a:ext>
                  </a:extLst>
                </a:gridCol>
                <a:gridCol w="4562245">
                  <a:extLst>
                    <a:ext uri="{9D8B030D-6E8A-4147-A177-3AD203B41FA5}">
                      <a16:colId xmlns:a16="http://schemas.microsoft.com/office/drawing/2014/main" val="2104013299"/>
                    </a:ext>
                  </a:extLst>
                </a:gridCol>
                <a:gridCol w="2687636">
                  <a:extLst>
                    <a:ext uri="{9D8B030D-6E8A-4147-A177-3AD203B41FA5}">
                      <a16:colId xmlns:a16="http://schemas.microsoft.com/office/drawing/2014/main" val="2802742579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Work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Overall Deadlines/ Review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764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dirty="0" smtClean="0"/>
                        <a:t>Model</a:t>
                      </a:r>
                      <a:r>
                        <a:rPr lang="en-US" sz="1200" strike="sngStrike" baseline="0" dirty="0" smtClean="0"/>
                        <a:t>: all views have all parameters allocated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Model: environments reactivated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Discussion (SSR):</a:t>
                      </a:r>
                      <a:r>
                        <a:rPr lang="en-US" sz="1200" baseline="0" dirty="0" smtClean="0"/>
                        <a:t> </a:t>
                      </a:r>
                    </a:p>
                    <a:p>
                      <a:r>
                        <a:rPr lang="en-US" sz="1200" dirty="0" smtClean="0"/>
                        <a:t>Section 2.1</a:t>
                      </a:r>
                      <a:r>
                        <a:rPr lang="en-US" sz="1200" baseline="0" dirty="0" smtClean="0"/>
                        <a:t> + Figure 1 + Table 1 </a:t>
                      </a: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75828"/>
                  </a:ext>
                </a:extLst>
              </a:tr>
              <a:tr h="2593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r>
                        <a:rPr lang="en-US" sz="1200" baseline="0" dirty="0" smtClean="0"/>
                        <a:t>7 – 28 Nov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model: string to integer table fix columns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732025"/>
                  </a:ext>
                </a:extLst>
              </a:tr>
              <a:tr h="605202">
                <a:tc>
                  <a:txBody>
                    <a:bodyPr/>
                    <a:lstStyle/>
                    <a:p>
                      <a:r>
                        <a:rPr lang="en-US" sz="1200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 Nov</a:t>
                      </a:r>
                      <a:endParaRPr lang="en-US" sz="1200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Writing: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figure 2 and add all available buildings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Check, maybe remove Table 3 </a:t>
                      </a:r>
                      <a:endParaRPr lang="en-US" sz="1200" strike="sng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69226889"/>
                  </a:ext>
                </a:extLst>
              </a:tr>
              <a:tr h="95103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 Nov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Meeting Rene (discuss final results)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Work on the model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noStrike" baseline="0" dirty="0" smtClean="0"/>
                        <a:t>Writing:</a:t>
                      </a:r>
                      <a:endParaRPr lang="en-US" sz="1200" strike="sngStrike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 Model (Explain Figure 1)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Fix Table 2 (move to SI) , Move SI to excel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Sasha checks </a:t>
                      </a:r>
                    </a:p>
                    <a:p>
                      <a:r>
                        <a:rPr lang="en-US" sz="1200" dirty="0" smtClean="0"/>
                        <a:t>Writings</a:t>
                      </a:r>
                      <a:r>
                        <a:rPr lang="en-US" sz="1200" baseline="0" dirty="0" smtClean="0"/>
                        <a:t> on Section 2.2, 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9223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Nov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</a:t>
                      </a:r>
                      <a:r>
                        <a:rPr lang="en-US" sz="1200" strike="sngStrike" baseline="0" dirty="0" smtClean="0"/>
                        <a:t> </a:t>
                      </a:r>
                      <a:r>
                        <a:rPr lang="en-US" sz="1200" strike="sngStrike" dirty="0" smtClean="0"/>
                        <a:t>Write Section</a:t>
                      </a:r>
                      <a:r>
                        <a:rPr lang="en-US" sz="1200" strike="sngStrike" baseline="0" dirty="0" smtClean="0"/>
                        <a:t> 2.2.1 Process User Inputs</a:t>
                      </a:r>
                      <a:endParaRPr lang="en-US" sz="1200" strike="sngStrike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Write</a:t>
                      </a:r>
                      <a:r>
                        <a:rPr lang="en-US" sz="1200" strike="sngStrike" baseline="0" dirty="0" smtClean="0"/>
                        <a:t> Section 2.2.2. Calculate U Values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19158"/>
                  </a:ext>
                </a:extLst>
              </a:tr>
              <a:tr h="1123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 Dec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locate how to ventilation parameters fix (for writing)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Figure 1 + new: Ventilation flow chart concept </a:t>
                      </a:r>
                    </a:p>
                    <a:p>
                      <a:pPr marL="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Finish Section 2.2.3 Space heating demand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--------------------------------------------------------------------------------------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dirty="0" smtClean="0"/>
                        <a:t>(re) Write</a:t>
                      </a:r>
                      <a:r>
                        <a:rPr lang="en-US" sz="1200" strike="sngStrike" baseline="0" dirty="0" smtClean="0"/>
                        <a:t> Section 2.3. Case study (and Table 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strike="sngStrike" baseline="0" dirty="0" smtClean="0"/>
                        <a:t>Write Section 2.3.2. Scenario assessment , Section 2.3.1</a:t>
                      </a:r>
                      <a:endParaRPr lang="en-US" sz="1200" baseline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Sasha checks</a:t>
                      </a:r>
                      <a:r>
                        <a:rPr lang="en-US" sz="1200" baseline="0" dirty="0" smtClean="0"/>
                        <a:t>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Check LCA calculations (KBOB sources) and adapt writing 2.2.3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1664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Write Section 2 Methodology intro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strike="sngStrike" baseline="0" dirty="0" smtClean="0"/>
                        <a:t>Improve Section 2.3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69844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Proofreading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the draft to Steffi on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6502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90AB-37C5-464E-B999-AEA04CFF82B9}" type="datetime1">
              <a:rPr lang="de-DE" smtClean="0"/>
              <a:t>24.01.2023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850" y="620715"/>
            <a:ext cx="8496300" cy="465624"/>
          </a:xfrm>
        </p:spPr>
        <p:txBody>
          <a:bodyPr/>
          <a:lstStyle/>
          <a:p>
            <a:r>
              <a:rPr lang="en-US" dirty="0" smtClean="0"/>
              <a:t>Timeline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668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results presented </a:t>
            </a:r>
          </a:p>
          <a:p>
            <a:r>
              <a:rPr lang="en-US" dirty="0" smtClean="0"/>
              <a:t>Significant p values shown for given </a:t>
            </a:r>
          </a:p>
          <a:p>
            <a:r>
              <a:rPr lang="en-US" dirty="0" smtClean="0"/>
              <a:t>Same p values against </a:t>
            </a:r>
            <a:r>
              <a:rPr lang="en-US" dirty="0" err="1" smtClean="0"/>
              <a:t>buffat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8212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109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demand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210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8339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 writings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3935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Keywords</a:t>
            </a:r>
          </a:p>
          <a:p>
            <a:r>
              <a:rPr lang="en-US" sz="1800" dirty="0" smtClean="0"/>
              <a:t>LCA </a:t>
            </a:r>
            <a:r>
              <a:rPr lang="en-US" sz="1800" dirty="0"/>
              <a:t>of </a:t>
            </a:r>
            <a:r>
              <a:rPr lang="en-US" sz="1800" dirty="0" smtClean="0"/>
              <a:t>buildings</a:t>
            </a:r>
          </a:p>
          <a:p>
            <a:r>
              <a:rPr lang="en-US" sz="1800" dirty="0" smtClean="0"/>
              <a:t>User tool</a:t>
            </a:r>
          </a:p>
          <a:p>
            <a:r>
              <a:rPr lang="en-US" sz="1800" dirty="0" smtClean="0"/>
              <a:t>Material data </a:t>
            </a:r>
            <a:r>
              <a:rPr lang="en-US" sz="1800" dirty="0"/>
              <a:t>integration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--------------------</a:t>
            </a:r>
          </a:p>
          <a:p>
            <a:pPr marL="0" indent="0">
              <a:buNone/>
            </a:pPr>
            <a:r>
              <a:rPr lang="en-US" sz="1800" dirty="0" smtClean="0"/>
              <a:t>New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</a:t>
            </a:r>
            <a:r>
              <a:rPr lang="en-US" sz="1800" dirty="0" smtClean="0"/>
              <a:t>in </a:t>
            </a:r>
            <a:r>
              <a:rPr lang="en-US" sz="1800" dirty="0"/>
              <a:t>operational and embodied building impacts: tool for future renovation </a:t>
            </a:r>
            <a:r>
              <a:rPr lang="en-US" sz="1800" dirty="0" smtClean="0"/>
              <a:t>scenarios</a:t>
            </a:r>
          </a:p>
          <a:p>
            <a:r>
              <a:rPr lang="en-US" sz="1800" dirty="0" smtClean="0"/>
              <a:t>Integration </a:t>
            </a:r>
            <a:r>
              <a:rPr lang="en-US" sz="1800" dirty="0"/>
              <a:t>of materials in life cycle assessment (LCA) of </a:t>
            </a:r>
            <a:r>
              <a:rPr lang="en-US" sz="1800" dirty="0" smtClean="0"/>
              <a:t>buildings</a:t>
            </a:r>
            <a:r>
              <a:rPr lang="en-US" sz="1800" dirty="0"/>
              <a:t>: tool for future renovation </a:t>
            </a:r>
            <a:r>
              <a:rPr lang="en-US" sz="1800" dirty="0" smtClean="0"/>
              <a:t>scenarios</a:t>
            </a:r>
          </a:p>
          <a:p>
            <a:pPr marL="0" indent="0">
              <a:buNone/>
            </a:pPr>
            <a:r>
              <a:rPr lang="en-US" sz="1800" dirty="0" smtClean="0"/>
              <a:t>------------------------</a:t>
            </a:r>
            <a:endParaRPr lang="en-US" sz="1800" dirty="0"/>
          </a:p>
          <a:p>
            <a:r>
              <a:rPr lang="en-US" sz="1800" dirty="0"/>
              <a:t>Old: Combined material-energy building environmental footprint model: assessment of future renovation scenarios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2285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269" y="2125907"/>
            <a:ext cx="2848490" cy="34249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850" y="2254227"/>
            <a:ext cx="2850007" cy="32966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Methodology structure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3262" y="4144109"/>
            <a:ext cx="285000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063262" y="4256333"/>
            <a:ext cx="2850007" cy="89596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214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9201"/>
          <a:stretch/>
        </p:blipFill>
        <p:spPr>
          <a:xfrm>
            <a:off x="159057" y="1911820"/>
            <a:ext cx="4412943" cy="40777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– Method structure (diagram)</a:t>
            </a: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60242"/>
          <a:stretch/>
        </p:blipFill>
        <p:spPr>
          <a:xfrm>
            <a:off x="4659923" y="2919047"/>
            <a:ext cx="4316616" cy="260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879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77" y="1959586"/>
            <a:ext cx="5524215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Model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467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029" y="1845695"/>
            <a:ext cx="4832466" cy="421005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Case study (writing)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53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37659"/>
              </p:ext>
            </p:extLst>
          </p:nvPr>
        </p:nvGraphicFramePr>
        <p:xfrm>
          <a:off x="323850" y="1974867"/>
          <a:ext cx="84963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5-6 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Fix timeline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Comments on the paper writing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(SSR): Section 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5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7-8 Dec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Leave</a:t>
                      </a:r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24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Writing results structure/ format 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 Convert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string and integers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PGadmin</a:t>
                      </a:r>
                      <a:endParaRPr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12-14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Fix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issues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Check</a:t>
                      </a:r>
                      <a:r>
                        <a:rPr lang="en-US" sz="1200" baseline="0" dirty="0" smtClean="0"/>
                        <a:t> and fix U Values – figure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Check paper comments</a:t>
                      </a:r>
                      <a:r>
                        <a:rPr lang="en-US" sz="1200" baseline="0" dirty="0" smtClean="0"/>
                        <a:t> section 2-4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Figure 1, table 1,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alignment of tables/figs in the doc,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 smtClean="0"/>
                        <a:t>final comment check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Discuss the results writing format 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Section 5.1 U values writing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Dec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r>
                        <a:rPr lang="en-US" sz="1200" baseline="0" dirty="0" smtClean="0"/>
                        <a:t> Dec </a:t>
                      </a:r>
                    </a:p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5.4 Scenarios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850" y="998849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5681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850" y="2552116"/>
            <a:ext cx="8496300" cy="368199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Paper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Model &amp;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30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850" y="188774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Old plan till 24 Nov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87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31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(table)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5" y="1701538"/>
            <a:ext cx="4473256" cy="5156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9" y="1915240"/>
            <a:ext cx="3943486" cy="39876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326911" y="2743200"/>
            <a:ext cx="2959534" cy="14437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93561" y="4053424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34336" y="5133419"/>
            <a:ext cx="3144683" cy="4352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26911" y="5467618"/>
            <a:ext cx="2959534" cy="8411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9697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Methodology structure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6" y="2168442"/>
            <a:ext cx="3266073" cy="377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1990814"/>
            <a:ext cx="3543300" cy="41338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98202" y="2433817"/>
            <a:ext cx="2701948" cy="1650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4761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838"/>
          <a:stretch/>
        </p:blipFill>
        <p:spPr>
          <a:xfrm>
            <a:off x="1916294" y="1959429"/>
            <a:ext cx="5690830" cy="12181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33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Data description (writing)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30392"/>
          <a:stretch/>
        </p:blipFill>
        <p:spPr>
          <a:xfrm>
            <a:off x="1846629" y="3242391"/>
            <a:ext cx="5703294" cy="30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824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44" y="1006534"/>
            <a:ext cx="3540006" cy="49196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34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– Method structure (diagram)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2110601"/>
            <a:ext cx="4106100" cy="271153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7" idx="1"/>
          </p:cNvCxnSpPr>
          <p:nvPr/>
        </p:nvCxnSpPr>
        <p:spPr>
          <a:xfrm>
            <a:off x="4271105" y="3466369"/>
            <a:ext cx="1009039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156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0" y="620714"/>
            <a:ext cx="8576239" cy="5663472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19175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20"/>
          <a:stretch/>
        </p:blipFill>
        <p:spPr>
          <a:xfrm>
            <a:off x="485983" y="1144038"/>
            <a:ext cx="8309709" cy="436298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81297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37</a:t>
            </a:fld>
            <a:endParaRPr lang="de-DE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0"/>
          <a:stretch/>
        </p:blipFill>
        <p:spPr>
          <a:xfrm>
            <a:off x="561610" y="680643"/>
            <a:ext cx="7894871" cy="68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1572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Heat demand </a:t>
            </a:r>
          </a:p>
          <a:p>
            <a:pPr lvl="1"/>
            <a:r>
              <a:rPr lang="en-US" dirty="0" smtClean="0"/>
              <a:t>Fixed the views on the server database and dependencies </a:t>
            </a:r>
          </a:p>
          <a:p>
            <a:pPr lvl="1"/>
            <a:r>
              <a:rPr lang="en-US" dirty="0" smtClean="0"/>
              <a:t>Ventilation effects and window configurations discussed</a:t>
            </a:r>
          </a:p>
          <a:p>
            <a:r>
              <a:rPr lang="en-US" dirty="0" smtClean="0"/>
              <a:t>LCA 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embodied and operational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/ Results - edits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661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1903083"/>
              </p:ext>
            </p:extLst>
          </p:nvPr>
        </p:nvGraphicFramePr>
        <p:xfrm>
          <a:off x="323850" y="1351123"/>
          <a:ext cx="84963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Postgres</a:t>
                      </a:r>
                      <a:r>
                        <a:rPr lang="en-US" sz="1200" baseline="0" dirty="0" smtClean="0"/>
                        <a:t> checks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calculations on heating demands </a:t>
                      </a:r>
                    </a:p>
                    <a:p>
                      <a:r>
                        <a:rPr lang="en-US" sz="1200" baseline="0" dirty="0" smtClean="0"/>
                        <a:t>With ventilation effects</a:t>
                      </a:r>
                    </a:p>
                    <a:p>
                      <a:r>
                        <a:rPr lang="en-US" sz="1200" baseline="0" dirty="0" smtClean="0"/>
                        <a:t>(direct calculations updates!)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53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5.2 Heating demand writing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 / edit figure 3, table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90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7-8 Jan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reading and updates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updates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274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reproducibility</a:t>
                      </a: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0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LCA mfh02 results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Section 5.3 LCA writing outline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5.2 Heating demand writing</a:t>
                      </a:r>
                      <a:r>
                        <a:rPr lang="en-US" sz="1200" baseline="0" dirty="0" smtClean="0"/>
                        <a:t> check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Section 5.3 LCA writing check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9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Meeting and discussions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5286"/>
                  </a:ext>
                </a:extLst>
              </a:tr>
            </a:tbl>
          </a:graphicData>
        </a:graphic>
      </p:graphicFrame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589319"/>
          </a:xfrm>
        </p:spPr>
        <p:txBody>
          <a:bodyPr/>
          <a:lstStyle/>
          <a:p>
            <a:r>
              <a:rPr lang="en-US" dirty="0" smtClean="0"/>
              <a:t>Timeline –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042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58291"/>
              </p:ext>
            </p:extLst>
          </p:nvPr>
        </p:nvGraphicFramePr>
        <p:xfrm>
          <a:off x="323850" y="1776549"/>
          <a:ext cx="8496300" cy="2363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3528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baseline="0" dirty="0" smtClean="0"/>
                        <a:t>LCA all results , setup pipeline one building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9314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LCA all </a:t>
                      </a:r>
                      <a:r>
                        <a:rPr lang="en-US" sz="1200" baseline="0" dirty="0" smtClean="0"/>
                        <a:t>results extension for all buildings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Off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EPL</a:t>
                      </a:r>
                      <a:r>
                        <a:rPr lang="en-US" sz="1200" baseline="0" dirty="0" smtClean="0"/>
                        <a:t> meetings and paper 3 plan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20-22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LCA results with U Values checks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546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</a:t>
            </a:r>
            <a:r>
              <a:rPr lang="en-US" dirty="0" smtClean="0"/>
              <a:t>Writing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084599"/>
              </p:ext>
            </p:extLst>
          </p:nvPr>
        </p:nvGraphicFramePr>
        <p:xfrm>
          <a:off x="323850" y="1751560"/>
          <a:ext cx="8496300" cy="4534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981">
                  <a:extLst>
                    <a:ext uri="{9D8B030D-6E8A-4147-A177-3AD203B41FA5}">
                      <a16:colId xmlns:a16="http://schemas.microsoft.com/office/drawing/2014/main" val="431027678"/>
                    </a:ext>
                  </a:extLst>
                </a:gridCol>
                <a:gridCol w="3777181">
                  <a:extLst>
                    <a:ext uri="{9D8B030D-6E8A-4147-A177-3AD203B41FA5}">
                      <a16:colId xmlns:a16="http://schemas.microsoft.com/office/drawing/2014/main" val="288763360"/>
                    </a:ext>
                  </a:extLst>
                </a:gridCol>
                <a:gridCol w="3808138">
                  <a:extLst>
                    <a:ext uri="{9D8B030D-6E8A-4147-A177-3AD203B41FA5}">
                      <a16:colId xmlns:a16="http://schemas.microsoft.com/office/drawing/2014/main" val="1654843812"/>
                    </a:ext>
                  </a:extLst>
                </a:gridCol>
              </a:tblGrid>
              <a:tr h="4021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Work task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Overall Deadlines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5751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LCA results verified and figures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56699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 Values and heat demand results verified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06421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5.1. U Values, 5.2. Space heating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sections 5.1-5.3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289510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26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Write Section 5.3. LCA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Review  section 5.4</a:t>
                      </a:r>
                      <a:r>
                        <a:rPr lang="en-US" sz="1200" baseline="0" dirty="0" smtClean="0"/>
                        <a:t> + Discussion pointers 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4183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27</a:t>
                      </a:r>
                      <a:r>
                        <a:rPr lang="en-US" sz="1200" baseline="0" dirty="0" smtClean="0"/>
                        <a:t>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Scenarios results + </a:t>
                      </a:r>
                      <a:r>
                        <a:rPr lang="en-US" sz="1200" baseline="0" dirty="0" smtClean="0"/>
                        <a:t>Write </a:t>
                      </a:r>
                      <a:r>
                        <a:rPr lang="en-US" sz="1200" baseline="0" dirty="0" smtClean="0"/>
                        <a:t>Section 5.4 Scenarios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Discussion review +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Send draft Steffi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113026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28-29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Discussion points / writing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133218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Conclusion  + Abstract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05867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31 Jan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Letter to editor + SI check </a:t>
                      </a:r>
                    </a:p>
                    <a:p>
                      <a:r>
                        <a:rPr lang="en-US" sz="1200" baseline="0" dirty="0" smtClean="0"/>
                        <a:t>Paper overall read (consistency – next slide)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Final review send Steffi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0887962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1-2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Feb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Code check + data push </a:t>
                      </a:r>
                      <a:r>
                        <a:rPr lang="en-US" sz="1200" baseline="0" dirty="0" err="1" smtClean="0"/>
                        <a:t>Github</a:t>
                      </a:r>
                      <a:endParaRPr lang="en-US" sz="1200" baseline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3267120"/>
                  </a:ext>
                </a:extLst>
              </a:tr>
              <a:tr h="40217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 Feb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Check the journal guidelines completely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smtClean="0"/>
                        <a:t>Submit paper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D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874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5785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buildings -&gt; 10 buildings </a:t>
            </a:r>
          </a:p>
          <a:p>
            <a:r>
              <a:rPr lang="en-US" dirty="0" smtClean="0"/>
              <a:t>Comments on the paper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 for consistency of the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85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 Values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658394"/>
              </p:ext>
            </p:extLst>
          </p:nvPr>
        </p:nvGraphicFramePr>
        <p:xfrm>
          <a:off x="323850" y="1852586"/>
          <a:ext cx="8302501" cy="411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00100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Overall </a:t>
            </a:r>
            <a:r>
              <a:rPr lang="en-US" dirty="0"/>
              <a:t>LCA </a:t>
            </a:r>
          </a:p>
          <a:p>
            <a:pPr marL="457200" indent="-457200">
              <a:buAutoNum type="arabicPeriod"/>
            </a:pPr>
            <a:r>
              <a:rPr lang="en-US" dirty="0" smtClean="0"/>
              <a:t>Embodied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/>
              <a:t>Components of the building 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 smtClean="0"/>
              <a:t>Operational emissions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Space heating</a:t>
            </a:r>
          </a:p>
          <a:p>
            <a:pPr marL="722313" lvl="1" indent="-457200">
              <a:buFont typeface="Wingdings" pitchFamily="2" charset="2"/>
              <a:buAutoNum type="arabicPeriod"/>
            </a:pPr>
            <a:r>
              <a:rPr lang="en-US" dirty="0" smtClean="0"/>
              <a:t>Ventilation 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E650-2C9B-4E22-B544-79A90AB3DDC1}" type="datetime1">
              <a:rPr lang="de-DE" smtClean="0"/>
              <a:t>24.01.2023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Shinde, Rhythima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61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th_praesentation_4zu3_ETH1">
  <a:themeElements>
    <a:clrScheme name="ETH Zuerich - Externe Kommunikation">
      <a:dk1>
        <a:sysClr val="windowText" lastClr="000000"/>
      </a:dk1>
      <a:lt1>
        <a:sysClr val="window" lastClr="FFFFFF"/>
      </a:lt1>
      <a:dk2>
        <a:srgbClr val="1269B0"/>
      </a:dk2>
      <a:lt2>
        <a:srgbClr val="1F407A"/>
      </a:lt2>
      <a:accent1>
        <a:srgbClr val="72791C"/>
      </a:accent1>
      <a:accent2>
        <a:srgbClr val="91056A"/>
      </a:accent2>
      <a:accent3>
        <a:srgbClr val="6F6F64"/>
      </a:accent3>
      <a:accent4>
        <a:srgbClr val="A8322D"/>
      </a:accent4>
      <a:accent5>
        <a:srgbClr val="007A96"/>
      </a:accent5>
      <a:accent6>
        <a:srgbClr val="956013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eth_praesentation_4zu3_ETH1</Template>
  <TotalTime>28225</TotalTime>
  <Words>1253</Words>
  <Application>Microsoft Office PowerPoint</Application>
  <PresentationFormat>On-screen Show (4:3)</PresentationFormat>
  <Paragraphs>358</Paragraphs>
  <Slides>38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eth_praesentation_4zu3_ETH1</vt:lpstr>
      <vt:lpstr>Paper discussion: Steffi, Sasha, Rhythima</vt:lpstr>
      <vt:lpstr>Timeline - Method</vt:lpstr>
      <vt:lpstr>Timeline – Results</vt:lpstr>
      <vt:lpstr>Timeline – Results</vt:lpstr>
      <vt:lpstr>Timeline – Results</vt:lpstr>
      <vt:lpstr>Timeline – Writing</vt:lpstr>
      <vt:lpstr>Checks for consistency of the paper</vt:lpstr>
      <vt:lpstr>U Values</vt:lpstr>
      <vt:lpstr>Results </vt:lpstr>
      <vt:lpstr>LCA extensions</vt:lpstr>
      <vt:lpstr>1. Overall LCA - Embodied and operational (Example building)</vt:lpstr>
      <vt:lpstr>2. Embodied : components (Example building)</vt:lpstr>
      <vt:lpstr>2. Embodied emissions: methodology</vt:lpstr>
      <vt:lpstr>PowerPoint Presentation</vt:lpstr>
      <vt:lpstr>2. Embodied emissions: methodology</vt:lpstr>
      <vt:lpstr>3. Operational emissions : space heating + ventilation + hot water</vt:lpstr>
      <vt:lpstr>3. Operational : all components  (example building)</vt:lpstr>
      <vt:lpstr>Comments Section 2-4</vt:lpstr>
      <vt:lpstr>U values results</vt:lpstr>
      <vt:lpstr>U Values writings</vt:lpstr>
      <vt:lpstr>Heat demand results </vt:lpstr>
      <vt:lpstr>Heat demand writings</vt:lpstr>
      <vt:lpstr>LCA results</vt:lpstr>
      <vt:lpstr>LCA writings</vt:lpstr>
      <vt:lpstr>Title of the paper</vt:lpstr>
      <vt:lpstr>Paper – Methodology structure</vt:lpstr>
      <vt:lpstr>Paper – Method structure (diagram)</vt:lpstr>
      <vt:lpstr>Paper – Model (writing)</vt:lpstr>
      <vt:lpstr>Paper – Case study (writing)</vt:lpstr>
      <vt:lpstr>Agenda</vt:lpstr>
      <vt:lpstr>Paper – Data description (table)</vt:lpstr>
      <vt:lpstr>Paper – Methodology structure</vt:lpstr>
      <vt:lpstr>Paper – Data description (writing)</vt:lpstr>
      <vt:lpstr>Paper – Method structure (diagram)</vt:lpstr>
      <vt:lpstr>PowerPoint Presentation</vt:lpstr>
      <vt:lpstr>PowerPoint Presentation</vt:lpstr>
      <vt:lpstr>PowerPoint Presentation</vt:lpstr>
      <vt:lpstr>Model / Results - 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Suter</dc:creator>
  <cp:lastModifiedBy>Rhythima Shinde</cp:lastModifiedBy>
  <cp:revision>1520</cp:revision>
  <cp:lastPrinted>2021-03-19T15:23:42Z</cp:lastPrinted>
  <dcterms:created xsi:type="dcterms:W3CDTF">2015-03-18T10:31:22Z</dcterms:created>
  <dcterms:modified xsi:type="dcterms:W3CDTF">2023-01-24T08:50:40Z</dcterms:modified>
</cp:coreProperties>
</file>