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40" r:id="rId2"/>
    <p:sldId id="507" r:id="rId3"/>
    <p:sldId id="515" r:id="rId4"/>
    <p:sldId id="523" r:id="rId5"/>
    <p:sldId id="524" r:id="rId6"/>
    <p:sldId id="525" r:id="rId7"/>
    <p:sldId id="526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09" r:id="rId16"/>
    <p:sldId id="510" r:id="rId17"/>
    <p:sldId id="511" r:id="rId18"/>
    <p:sldId id="512" r:id="rId19"/>
    <p:sldId id="513" r:id="rId20"/>
    <p:sldId id="497" r:id="rId21"/>
    <p:sldId id="500" r:id="rId22"/>
    <p:sldId id="514" r:id="rId23"/>
    <p:sldId id="505" r:id="rId24"/>
    <p:sldId id="499" r:id="rId25"/>
    <p:sldId id="502" r:id="rId26"/>
    <p:sldId id="503" r:id="rId27"/>
    <p:sldId id="504" r:id="rId28"/>
    <p:sldId id="506" r:id="rId29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</p14:sldIdLst>
        </p14:section>
        <p14:section name="070123" id="{88BC7959-5355-492C-9DE9-19C2A735791E}">
          <p14:sldIdLst>
            <p14:sldId id="524"/>
            <p14:sldId id="525"/>
            <p14:sldId id="526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92D050"/>
    <a:srgbClr val="EBECE7"/>
    <a:srgbClr val="228096"/>
    <a:srgbClr val="000000"/>
    <a:srgbClr val="72791C"/>
    <a:srgbClr val="A9B42A"/>
    <a:srgbClr val="8B9144"/>
    <a:srgbClr val="D5D7CC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109" d="100"/>
          <a:sy n="109" d="100"/>
        </p:scale>
        <p:origin x="1196" y="8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material\Viola_Material_U_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beef\postprocessing\20230106_final_input_out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79183633943555E-2"/>
          <c:y val="4.5262606652601768E-2"/>
          <c:w val="0.90381404350327699"/>
          <c:h val="0.696866154937401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0-4E9B-B0BD-28ACFA792552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B60-4E9B-B0BD-28ACFA79255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0-4E9B-B0BD-28ACFA792552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9B60-4E9B-B0BD-28ACFA79255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0-4E9B-B0BD-28ACFA792552}"/>
              </c:ext>
            </c:extLst>
          </c:dPt>
          <c:dPt>
            <c:idx val="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B60-4E9B-B0BD-28ACFA79255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0-4E9B-B0BD-28ACFA792552}"/>
              </c:ext>
            </c:extLst>
          </c:dPt>
          <c:dPt>
            <c:idx val="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9B60-4E9B-B0BD-28ACFA79255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60-4E9B-B0BD-28ACFA792552}"/>
              </c:ext>
            </c:extLst>
          </c:dPt>
          <c:dPt>
            <c:idx val="1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B60-4E9B-B0BD-28ACFA79255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B60-4E9B-B0BD-28ACFA792552}"/>
              </c:ext>
            </c:extLst>
          </c:dPt>
          <c:dPt>
            <c:idx val="1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9B60-4E9B-B0BD-28ACFA792552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B60-4E9B-B0BD-28ACFA792552}"/>
              </c:ext>
            </c:extLst>
          </c:dPt>
          <c:dPt>
            <c:idx val="1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B60-4E9B-B0BD-28ACFA792552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B60-4E9B-B0BD-28ACFA792552}"/>
              </c:ext>
            </c:extLst>
          </c:dPt>
          <c:dPt>
            <c:idx val="1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9B60-4E9B-B0BD-28ACFA792552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B60-4E9B-B0BD-28ACFA792552}"/>
              </c:ext>
            </c:extLst>
          </c:dPt>
          <c:dPt>
            <c:idx val="1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B60-4E9B-B0BD-28ACFA792552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60-4E9B-B0BD-28ACFA792552}"/>
              </c:ext>
            </c:extLst>
          </c:dPt>
          <c:dPt>
            <c:idx val="2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9B60-4E9B-B0BD-28ACFA792552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B60-4E9B-B0BD-28ACFA792552}"/>
              </c:ext>
            </c:extLst>
          </c:dPt>
          <c:dPt>
            <c:idx val="2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B60-4E9B-B0BD-28ACFA792552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B60-4E9B-B0BD-28ACFA792552}"/>
              </c:ext>
            </c:extLst>
          </c:dPt>
          <c:dPt>
            <c:idx val="2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9B60-4E9B-B0BD-28ACFA792552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B60-4E9B-B0BD-28ACFA792552}"/>
              </c:ext>
            </c:extLst>
          </c:dPt>
          <c:dPt>
            <c:idx val="2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B60-4E9B-B0BD-28ACFA792552}"/>
              </c:ext>
            </c:extLst>
          </c:dPt>
          <c:dPt>
            <c:idx val="3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B60-4E9B-B0BD-28ACFA792552}"/>
              </c:ext>
            </c:extLst>
          </c:dPt>
          <c:dPt>
            <c:idx val="3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9B60-4E9B-B0BD-28ACFA792552}"/>
              </c:ext>
            </c:extLst>
          </c:dPt>
          <c:dPt>
            <c:idx val="3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B60-4E9B-B0BD-28ACFA792552}"/>
              </c:ext>
            </c:extLst>
          </c:dPt>
          <c:dPt>
            <c:idx val="3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B60-4E9B-B0BD-28ACFA792552}"/>
              </c:ext>
            </c:extLst>
          </c:dPt>
          <c:dPt>
            <c:idx val="3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B60-4E9B-B0BD-28ACFA792552}"/>
              </c:ext>
            </c:extLst>
          </c:dPt>
          <c:dPt>
            <c:idx val="3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9B60-4E9B-B0BD-28ACFA792552}"/>
              </c:ext>
            </c:extLst>
          </c:dPt>
          <c:dPt>
            <c:idx val="3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B60-4E9B-B0BD-28ACFA792552}"/>
              </c:ext>
            </c:extLst>
          </c:dPt>
          <c:dPt>
            <c:idx val="3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9B60-4E9B-B0BD-28ACFA792552}"/>
              </c:ext>
            </c:extLst>
          </c:dPt>
          <c:dPt>
            <c:idx val="3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B60-4E9B-B0BD-28ACFA792552}"/>
              </c:ext>
            </c:extLst>
          </c:dPt>
          <c:dPt>
            <c:idx val="4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9B60-4E9B-B0BD-28ACFA792552}"/>
              </c:ext>
            </c:extLst>
          </c:dPt>
          <c:dPt>
            <c:idx val="4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B60-4E9B-B0BD-28ACFA792552}"/>
              </c:ext>
            </c:extLst>
          </c:dPt>
          <c:dPt>
            <c:idx val="4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9B60-4E9B-B0BD-28ACFA792552}"/>
              </c:ext>
            </c:extLst>
          </c:dPt>
          <c:dPt>
            <c:idx val="4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B60-4E9B-B0BD-28ACFA792552}"/>
              </c:ext>
            </c:extLst>
          </c:dPt>
          <c:dPt>
            <c:idx val="4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9B60-4E9B-B0BD-28ACFA792552}"/>
              </c:ext>
            </c:extLst>
          </c:dPt>
          <c:dPt>
            <c:idx val="4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B60-4E9B-B0BD-28ACFA792552}"/>
              </c:ext>
            </c:extLst>
          </c:dPt>
          <c:dPt>
            <c:idx val="4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9B60-4E9B-B0BD-28ACFA792552}"/>
              </c:ext>
            </c:extLst>
          </c:dPt>
          <c:cat>
            <c:multiLvlStrRef>
              <c:f>'U-Values_final'!$A$29:$C$76</c:f>
              <c:multiLvlStrCache>
                <c:ptCount val="48"/>
                <c:lvl>
                  <c:pt idx="0">
                    <c:v>reported</c:v>
                  </c:pt>
                  <c:pt idx="1">
                    <c:v>calculated</c:v>
                  </c:pt>
                  <c:pt idx="2">
                    <c:v>reported</c:v>
                  </c:pt>
                  <c:pt idx="3">
                    <c:v>calculated</c:v>
                  </c:pt>
                  <c:pt idx="4">
                    <c:v>reported</c:v>
                  </c:pt>
                  <c:pt idx="5">
                    <c:v>calculated</c:v>
                  </c:pt>
                  <c:pt idx="7">
                    <c:v>reported</c:v>
                  </c:pt>
                  <c:pt idx="8">
                    <c:v>calculated</c:v>
                  </c:pt>
                  <c:pt idx="9">
                    <c:v>reported</c:v>
                  </c:pt>
                  <c:pt idx="10">
                    <c:v>calculated</c:v>
                  </c:pt>
                  <c:pt idx="11">
                    <c:v>reported</c:v>
                  </c:pt>
                  <c:pt idx="12">
                    <c:v>calculated</c:v>
                  </c:pt>
                  <c:pt idx="14">
                    <c:v>reported</c:v>
                  </c:pt>
                  <c:pt idx="15">
                    <c:v>calculated</c:v>
                  </c:pt>
                  <c:pt idx="16">
                    <c:v>reported</c:v>
                  </c:pt>
                  <c:pt idx="17">
                    <c:v>calculated</c:v>
                  </c:pt>
                  <c:pt idx="18">
                    <c:v>reported</c:v>
                  </c:pt>
                  <c:pt idx="19">
                    <c:v>calculated</c:v>
                  </c:pt>
                  <c:pt idx="21">
                    <c:v>reported</c:v>
                  </c:pt>
                  <c:pt idx="22">
                    <c:v>calculated</c:v>
                  </c:pt>
                  <c:pt idx="23">
                    <c:v>reported</c:v>
                  </c:pt>
                  <c:pt idx="24">
                    <c:v>calculated</c:v>
                  </c:pt>
                  <c:pt idx="25">
                    <c:v>reported</c:v>
                  </c:pt>
                  <c:pt idx="26">
                    <c:v>calculated</c:v>
                  </c:pt>
                  <c:pt idx="28">
                    <c:v>reported</c:v>
                  </c:pt>
                  <c:pt idx="29">
                    <c:v>calculated</c:v>
                  </c:pt>
                  <c:pt idx="30">
                    <c:v>reported</c:v>
                  </c:pt>
                  <c:pt idx="31">
                    <c:v>calculated</c:v>
                  </c:pt>
                  <c:pt idx="32">
                    <c:v>reported</c:v>
                  </c:pt>
                  <c:pt idx="33">
                    <c:v>calculated</c:v>
                  </c:pt>
                  <c:pt idx="35">
                    <c:v>reported</c:v>
                  </c:pt>
                  <c:pt idx="36">
                    <c:v>calculated</c:v>
                  </c:pt>
                  <c:pt idx="37">
                    <c:v>reported</c:v>
                  </c:pt>
                  <c:pt idx="38">
                    <c:v>calculated</c:v>
                  </c:pt>
                  <c:pt idx="39">
                    <c:v>reported</c:v>
                  </c:pt>
                  <c:pt idx="40">
                    <c:v>calculated</c:v>
                  </c:pt>
                  <c:pt idx="42">
                    <c:v>reported</c:v>
                  </c:pt>
                  <c:pt idx="43">
                    <c:v>calculated</c:v>
                  </c:pt>
                  <c:pt idx="44">
                    <c:v>reported</c:v>
                  </c:pt>
                  <c:pt idx="45">
                    <c:v>calculated</c:v>
                  </c:pt>
                  <c:pt idx="46">
                    <c:v>reported</c:v>
                  </c:pt>
                  <c:pt idx="47">
                    <c:v>calculated</c:v>
                  </c:pt>
                </c:lvl>
                <c:lvl>
                  <c:pt idx="0">
                    <c:v>roof</c:v>
                  </c:pt>
                  <c:pt idx="2">
                    <c:v>floor</c:v>
                  </c:pt>
                  <c:pt idx="4">
                    <c:v>wall</c:v>
                  </c:pt>
                  <c:pt idx="7">
                    <c:v>roof</c:v>
                  </c:pt>
                  <c:pt idx="9">
                    <c:v>floor</c:v>
                  </c:pt>
                  <c:pt idx="11">
                    <c:v>wall</c:v>
                  </c:pt>
                  <c:pt idx="14">
                    <c:v>roof</c:v>
                  </c:pt>
                  <c:pt idx="16">
                    <c:v>floor</c:v>
                  </c:pt>
                  <c:pt idx="18">
                    <c:v>wall</c:v>
                  </c:pt>
                  <c:pt idx="21">
                    <c:v>roof</c:v>
                  </c:pt>
                  <c:pt idx="23">
                    <c:v>floor</c:v>
                  </c:pt>
                  <c:pt idx="25">
                    <c:v>wall</c:v>
                  </c:pt>
                  <c:pt idx="28">
                    <c:v>roof</c:v>
                  </c:pt>
                  <c:pt idx="30">
                    <c:v>floor</c:v>
                  </c:pt>
                  <c:pt idx="32">
                    <c:v>wall</c:v>
                  </c:pt>
                  <c:pt idx="35">
                    <c:v>roof</c:v>
                  </c:pt>
                  <c:pt idx="37">
                    <c:v>floor</c:v>
                  </c:pt>
                  <c:pt idx="39">
                    <c:v>wall</c:v>
                  </c:pt>
                  <c:pt idx="42">
                    <c:v>roof</c:v>
                  </c:pt>
                  <c:pt idx="44">
                    <c:v>floor</c:v>
                  </c:pt>
                  <c:pt idx="46">
                    <c:v>wall</c:v>
                  </c:pt>
                </c:lvl>
                <c:lvl>
                  <c:pt idx="0">
                    <c:v>MFH02</c:v>
                  </c:pt>
                  <c:pt idx="7">
                    <c:v>MFH03</c:v>
                  </c:pt>
                  <c:pt idx="14">
                    <c:v>MFH07</c:v>
                  </c:pt>
                  <c:pt idx="21">
                    <c:v>MFH08</c:v>
                  </c:pt>
                  <c:pt idx="28">
                    <c:v>MFH10</c:v>
                  </c:pt>
                  <c:pt idx="35">
                    <c:v>MFH11</c:v>
                  </c:pt>
                  <c:pt idx="42">
                    <c:v>MFH12</c:v>
                  </c:pt>
                </c:lvl>
              </c:multiLvlStrCache>
            </c:multiLvlStrRef>
          </c:cat>
          <c:val>
            <c:numRef>
              <c:f>'U-Values_final'!$D$29:$D$76</c:f>
              <c:numCache>
                <c:formatCode>General</c:formatCode>
                <c:ptCount val="48"/>
                <c:pt idx="0">
                  <c:v>0.105</c:v>
                </c:pt>
                <c:pt idx="1">
                  <c:v>0.30099999999999999</c:v>
                </c:pt>
                <c:pt idx="2">
                  <c:v>0.19700000000000001</c:v>
                </c:pt>
                <c:pt idx="3">
                  <c:v>0.108</c:v>
                </c:pt>
                <c:pt idx="4">
                  <c:v>0.121</c:v>
                </c:pt>
                <c:pt idx="5">
                  <c:v>0.128</c:v>
                </c:pt>
                <c:pt idx="7">
                  <c:v>0.11</c:v>
                </c:pt>
                <c:pt idx="8">
                  <c:v>0.17</c:v>
                </c:pt>
                <c:pt idx="9">
                  <c:v>0.1</c:v>
                </c:pt>
                <c:pt idx="10">
                  <c:v>0.14099999999999999</c:v>
                </c:pt>
                <c:pt idx="11">
                  <c:v>0.1</c:v>
                </c:pt>
                <c:pt idx="12">
                  <c:v>0.115</c:v>
                </c:pt>
                <c:pt idx="14">
                  <c:v>0.11</c:v>
                </c:pt>
                <c:pt idx="15">
                  <c:v>0.1</c:v>
                </c:pt>
                <c:pt idx="16">
                  <c:v>0.32</c:v>
                </c:pt>
                <c:pt idx="17">
                  <c:v>0.19</c:v>
                </c:pt>
                <c:pt idx="18">
                  <c:v>0.21</c:v>
                </c:pt>
                <c:pt idx="19">
                  <c:v>0.21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0.05</c:v>
                </c:pt>
                <c:pt idx="25">
                  <c:v>0.1</c:v>
                </c:pt>
                <c:pt idx="26">
                  <c:v>0.06</c:v>
                </c:pt>
                <c:pt idx="28">
                  <c:v>0.17</c:v>
                </c:pt>
                <c:pt idx="29">
                  <c:v>0.13</c:v>
                </c:pt>
                <c:pt idx="30">
                  <c:v>0.18</c:v>
                </c:pt>
                <c:pt idx="31">
                  <c:v>0.19</c:v>
                </c:pt>
                <c:pt idx="32">
                  <c:v>0.15</c:v>
                </c:pt>
                <c:pt idx="33">
                  <c:v>0.13</c:v>
                </c:pt>
                <c:pt idx="35">
                  <c:v>0.1</c:v>
                </c:pt>
                <c:pt idx="36">
                  <c:v>7.0000000000000007E-2</c:v>
                </c:pt>
                <c:pt idx="37">
                  <c:v>0.16</c:v>
                </c:pt>
                <c:pt idx="38">
                  <c:v>0.09</c:v>
                </c:pt>
                <c:pt idx="39">
                  <c:v>0.1</c:v>
                </c:pt>
                <c:pt idx="40">
                  <c:v>0.11</c:v>
                </c:pt>
                <c:pt idx="42">
                  <c:v>0.08</c:v>
                </c:pt>
                <c:pt idx="43">
                  <c:v>0.09</c:v>
                </c:pt>
                <c:pt idx="44">
                  <c:v>0.1</c:v>
                </c:pt>
                <c:pt idx="45">
                  <c:v>0.08</c:v>
                </c:pt>
                <c:pt idx="46">
                  <c:v>0.11</c:v>
                </c:pt>
                <c:pt idx="47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B60-4E9B-B0BD-28ACFA792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27"/>
        <c:axId val="747022272"/>
        <c:axId val="747022600"/>
      </c:barChart>
      <c:catAx>
        <c:axId val="74702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600"/>
        <c:crosses val="autoZero"/>
        <c:auto val="1"/>
        <c:lblAlgn val="ctr"/>
        <c:lblOffset val="100"/>
        <c:noMultiLvlLbl val="0"/>
      </c:catAx>
      <c:valAx>
        <c:axId val="74702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U Values for roof, floors and walls [W/m</a:t>
                </a:r>
                <a:r>
                  <a:rPr lang="en-US" sz="1100" b="0" i="0" baseline="30000">
                    <a:effectLst/>
                  </a:rPr>
                  <a:t>2</a:t>
                </a:r>
                <a:r>
                  <a:rPr lang="en-US" sz="1100" b="0" i="0" baseline="0">
                    <a:effectLst/>
                  </a:rPr>
                  <a:t>K]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314036716339206E-2"/>
              <c:y val="5.863358808934835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9837223261891E-2"/>
          <c:y val="3.2292728114867997E-2"/>
          <c:w val="0.89095394465826305"/>
          <c:h val="0.8065329390387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'Energy demand plots'!$B$6</c:f>
              <c:strCache>
                <c:ptCount val="1"/>
                <c:pt idx="0">
                  <c:v>Reported (Viola)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'Energy demand plots'!$A$7:$A$16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'Energy demand plots'!$B$7:$B$16</c:f>
              <c:numCache>
                <c:formatCode>General</c:formatCode>
                <c:ptCount val="10"/>
                <c:pt idx="0">
                  <c:v>129.6</c:v>
                </c:pt>
                <c:pt idx="1">
                  <c:v>106</c:v>
                </c:pt>
                <c:pt idx="2">
                  <c:v>70</c:v>
                </c:pt>
                <c:pt idx="3">
                  <c:v>169.3</c:v>
                </c:pt>
                <c:pt idx="4">
                  <c:v>118</c:v>
                </c:pt>
                <c:pt idx="5">
                  <c:v>48</c:v>
                </c:pt>
                <c:pt idx="6">
                  <c:v>78</c:v>
                </c:pt>
                <c:pt idx="7">
                  <c:v>115</c:v>
                </c:pt>
                <c:pt idx="8">
                  <c:v>23</c:v>
                </c:pt>
                <c:pt idx="9">
                  <c:v>28.1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0EA-B0EF-6C7F552EC7DB}"/>
            </c:ext>
          </c:extLst>
        </c:ser>
        <c:ser>
          <c:idx val="1"/>
          <c:order val="1"/>
          <c:tx>
            <c:strRef>
              <c:f>'Energy demand plots'!$C$6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'Energy demand plots'!$A$7:$A$16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'Energy demand plots'!$C$7:$C$16</c:f>
              <c:numCache>
                <c:formatCode>General</c:formatCode>
                <c:ptCount val="10"/>
                <c:pt idx="0">
                  <c:v>104.13</c:v>
                </c:pt>
                <c:pt idx="1">
                  <c:v>167.97</c:v>
                </c:pt>
                <c:pt idx="2">
                  <c:v>75.650000000000006</c:v>
                </c:pt>
                <c:pt idx="3">
                  <c:v>176.24</c:v>
                </c:pt>
                <c:pt idx="4">
                  <c:v>71.22</c:v>
                </c:pt>
                <c:pt idx="5">
                  <c:v>43.28</c:v>
                </c:pt>
                <c:pt idx="6">
                  <c:v>70.680000000000007</c:v>
                </c:pt>
                <c:pt idx="7">
                  <c:v>109.88</c:v>
                </c:pt>
                <c:pt idx="8">
                  <c:v>32.03</c:v>
                </c:pt>
                <c:pt idx="9">
                  <c:v>68.45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4-40EA-B0EF-6C7F552EC7DB}"/>
            </c:ext>
          </c:extLst>
        </c:ser>
        <c:ser>
          <c:idx val="3"/>
          <c:order val="2"/>
          <c:tx>
            <c:strRef>
              <c:f>'Energy demand plots'!$E$6</c:f>
              <c:strCache>
                <c:ptCount val="1"/>
                <c:pt idx="0">
                  <c:v>Default (Buffat)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'Energy demand plots'!$A$7:$A$16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'Energy demand plots'!$E$7:$E$16</c:f>
              <c:numCache>
                <c:formatCode>General</c:formatCode>
                <c:ptCount val="10"/>
                <c:pt idx="0">
                  <c:v>80.59</c:v>
                </c:pt>
                <c:pt idx="1">
                  <c:v>230.77</c:v>
                </c:pt>
                <c:pt idx="2">
                  <c:v>104.76</c:v>
                </c:pt>
                <c:pt idx="3">
                  <c:v>177.36</c:v>
                </c:pt>
                <c:pt idx="4">
                  <c:v>68.55</c:v>
                </c:pt>
                <c:pt idx="5">
                  <c:v>42.61</c:v>
                </c:pt>
                <c:pt idx="6">
                  <c:v>119.39</c:v>
                </c:pt>
                <c:pt idx="7">
                  <c:v>159.12</c:v>
                </c:pt>
                <c:pt idx="8">
                  <c:v>170.87</c:v>
                </c:pt>
                <c:pt idx="9">
                  <c:v>107.83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0EA-B0EF-6C7F552EC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859208"/>
        <c:axId val="720856256"/>
      </c:barChart>
      <c:catAx>
        <c:axId val="72085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20856256"/>
        <c:crosses val="autoZero"/>
        <c:auto val="1"/>
        <c:lblAlgn val="ctr"/>
        <c:lblOffset val="100"/>
        <c:noMultiLvlLbl val="0"/>
      </c:catAx>
      <c:valAx>
        <c:axId val="72085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0" i="0" baseline="0" dirty="0">
                    <a:effectLst/>
                  </a:rPr>
                  <a:t>Space heating demands [MJ/ M</a:t>
                </a:r>
                <a:r>
                  <a:rPr lang="en-US" sz="1400" b="0" i="0" baseline="30000" dirty="0">
                    <a:effectLst/>
                  </a:rPr>
                  <a:t>2</a:t>
                </a:r>
                <a:r>
                  <a:rPr lang="en-US" sz="1400" b="0" i="0" baseline="0" dirty="0">
                    <a:effectLst/>
                  </a:rPr>
                  <a:t>]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2085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+mn-lt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07.01.2023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07.01.2023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07.01.2023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07.01.2023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07.01.2023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07.01.2023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333432"/>
              </p:ext>
            </p:extLst>
          </p:nvPr>
        </p:nvGraphicFramePr>
        <p:xfrm>
          <a:off x="323850" y="1351123"/>
          <a:ext cx="84963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checks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7-8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reading and updates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Code</a:t>
                      </a:r>
                      <a:r>
                        <a:rPr lang="en-US" sz="1200" baseline="0" dirty="0" smtClean="0"/>
                        <a:t> alignment/ reproducibility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 writing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 updates and writing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model scenario setup: Figure 5 , table 2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 check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Conclusion </a:t>
                      </a:r>
                    </a:p>
                    <a:p>
                      <a:r>
                        <a:rPr lang="en-US" sz="1200" dirty="0" smtClean="0"/>
                        <a:t>Abstract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176138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58394"/>
              </p:ext>
            </p:extLst>
          </p:nvPr>
        </p:nvGraphicFramePr>
        <p:xfrm>
          <a:off x="323850" y="1852586"/>
          <a:ext cx="8302501" cy="411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0100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heating demands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924782"/>
              </p:ext>
            </p:extLst>
          </p:nvPr>
        </p:nvGraphicFramePr>
        <p:xfrm>
          <a:off x="323850" y="2024063"/>
          <a:ext cx="849630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3448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81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07.01.2023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27897</TotalTime>
  <Words>815</Words>
  <Application>Microsoft Office PowerPoint</Application>
  <PresentationFormat>On-screen Show (4:3)</PresentationFormat>
  <Paragraphs>238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U Values</vt:lpstr>
      <vt:lpstr>Space heating demands</vt:lpstr>
      <vt:lpstr>PowerPoint Presentation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1487</cp:revision>
  <cp:lastPrinted>2021-03-19T15:23:42Z</cp:lastPrinted>
  <dcterms:created xsi:type="dcterms:W3CDTF">2015-03-18T10:31:22Z</dcterms:created>
  <dcterms:modified xsi:type="dcterms:W3CDTF">2023-01-07T17:55:48Z</dcterms:modified>
</cp:coreProperties>
</file>