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40" r:id="rId2"/>
    <p:sldId id="507" r:id="rId3"/>
    <p:sldId id="515" r:id="rId4"/>
    <p:sldId id="523" r:id="rId5"/>
    <p:sldId id="537" r:id="rId6"/>
    <p:sldId id="524" r:id="rId7"/>
    <p:sldId id="536" r:id="rId8"/>
    <p:sldId id="531" r:id="rId9"/>
    <p:sldId id="528" r:id="rId10"/>
    <p:sldId id="526" r:id="rId11"/>
    <p:sldId id="529" r:id="rId12"/>
    <p:sldId id="533" r:id="rId13"/>
    <p:sldId id="534" r:id="rId14"/>
    <p:sldId id="525" r:id="rId15"/>
    <p:sldId id="530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09" r:id="rId24"/>
    <p:sldId id="510" r:id="rId25"/>
    <p:sldId id="511" r:id="rId26"/>
    <p:sldId id="512" r:id="rId27"/>
    <p:sldId id="513" r:id="rId28"/>
    <p:sldId id="497" r:id="rId29"/>
    <p:sldId id="500" r:id="rId30"/>
    <p:sldId id="514" r:id="rId31"/>
    <p:sldId id="505" r:id="rId32"/>
    <p:sldId id="499" r:id="rId33"/>
    <p:sldId id="502" r:id="rId34"/>
    <p:sldId id="503" r:id="rId35"/>
    <p:sldId id="504" r:id="rId36"/>
    <p:sldId id="506" r:id="rId37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  <p14:sldId id="537"/>
          </p14:sldIdLst>
        </p14:section>
        <p14:section name="070123" id="{88BC7959-5355-492C-9DE9-19C2A735791E}">
          <p14:sldIdLst>
            <p14:sldId id="524"/>
            <p14:sldId id="536"/>
            <p14:sldId id="531"/>
            <p14:sldId id="528"/>
            <p14:sldId id="526"/>
            <p14:sldId id="529"/>
            <p14:sldId id="533"/>
            <p14:sldId id="534"/>
            <p14:sldId id="525"/>
            <p14:sldId id="530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D5D7CC"/>
    <a:srgbClr val="92D050"/>
    <a:srgbClr val="E39421"/>
    <a:srgbClr val="5B9BD5"/>
    <a:srgbClr val="228096"/>
    <a:srgbClr val="000000"/>
    <a:srgbClr val="72791C"/>
    <a:srgbClr val="A9B42A"/>
    <a:srgbClr val="8B9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84344" autoAdjust="0"/>
  </p:normalViewPr>
  <p:slideViewPr>
    <p:cSldViewPr snapToGrid="0" snapToObjects="1">
      <p:cViewPr varScale="1">
        <p:scale>
          <a:sx n="73" d="100"/>
          <a:sy n="73" d="100"/>
        </p:scale>
        <p:origin x="64" y="24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481534482448"/>
          <c:y val="0.10985487903791021"/>
          <c:w val="0.48046682691987369"/>
          <c:h val="0.78872386283175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[lci_mfh02_new.xlsx]Chart!$A$2</c:f>
              <c:strCache>
                <c:ptCount val="1"/>
                <c:pt idx="0">
                  <c:v>Floor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[lci_mfh02_new.xlsx]Chart!$B$2:$C$2</c:f>
              <c:numCache>
                <c:formatCode>0.000</c:formatCode>
                <c:ptCount val="2"/>
                <c:pt idx="0">
                  <c:v>0.72899999999999998</c:v>
                </c:pt>
                <c:pt idx="1">
                  <c:v>0.77110333333333347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C-4C0D-93EC-532E7425C875}"/>
            </c:ext>
          </c:extLst>
        </c:ser>
        <c:ser>
          <c:idx val="1"/>
          <c:order val="1"/>
          <c:tx>
            <c:strRef>
              <c:f>[lci_mfh02_new.xlsx]Chart!$A$3</c:f>
              <c:strCache>
                <c:ptCount val="1"/>
                <c:pt idx="0">
                  <c:v>Ceiling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[lci_mfh02_new.xlsx]Chart!$B$3:$C$3</c:f>
              <c:numCache>
                <c:formatCode>0.000</c:formatCode>
                <c:ptCount val="2"/>
                <c:pt idx="0">
                  <c:v>2.87</c:v>
                </c:pt>
                <c:pt idx="1">
                  <c:v>3.5315150333333332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C-4C0D-93EC-532E7425C875}"/>
            </c:ext>
          </c:extLst>
        </c:ser>
        <c:ser>
          <c:idx val="2"/>
          <c:order val="2"/>
          <c:tx>
            <c:strRef>
              <c:f>[lci_mfh02_new.xlsx]Chart!$A$4</c:f>
              <c:strCache>
                <c:ptCount val="1"/>
                <c:pt idx="0">
                  <c:v>External wall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[lci_mfh02_new.xlsx]Chart!$B$4:$C$4</c:f>
              <c:numCache>
                <c:formatCode>0.000</c:formatCode>
                <c:ptCount val="2"/>
                <c:pt idx="0">
                  <c:v>6.02</c:v>
                </c:pt>
                <c:pt idx="1">
                  <c:v>6.2024974999999998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C-4C0D-93EC-532E7425C875}"/>
            </c:ext>
          </c:extLst>
        </c:ser>
        <c:ser>
          <c:idx val="3"/>
          <c:order val="3"/>
          <c:tx>
            <c:strRef>
              <c:f>[lci_mfh02_new.xlsx]Chart!$A$5</c:f>
              <c:strCache>
                <c:ptCount val="1"/>
                <c:pt idx="0">
                  <c:v>Internal wall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[lci_mfh02_new.xlsx]Chart!$B$5:$C$5</c:f>
              <c:numCache>
                <c:formatCode>0.000</c:formatCode>
                <c:ptCount val="2"/>
                <c:pt idx="0">
                  <c:v>1.37</c:v>
                </c:pt>
                <c:pt idx="1">
                  <c:v>1.0967849999999999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C-4C0D-93EC-532E7425C875}"/>
            </c:ext>
          </c:extLst>
        </c:ser>
        <c:ser>
          <c:idx val="4"/>
          <c:order val="4"/>
          <c:tx>
            <c:strRef>
              <c:f>[lci_mfh02_new.xlsx]Chart!$A$6</c:f>
              <c:strCache>
                <c:ptCount val="1"/>
                <c:pt idx="0">
                  <c:v>Roof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[lci_mfh02_new.xlsx]Chart!$B$6:$C$6</c:f>
              <c:numCache>
                <c:formatCode>0.000</c:formatCode>
                <c:ptCount val="2"/>
                <c:pt idx="0">
                  <c:v>2.2999999999999998</c:v>
                </c:pt>
                <c:pt idx="1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7C-4C0D-93EC-532E7425C875}"/>
            </c:ext>
          </c:extLst>
        </c:ser>
        <c:ser>
          <c:idx val="5"/>
          <c:order val="5"/>
          <c:tx>
            <c:strRef>
              <c:f>[lci_mfh02_new.xlsx]Chart!$A$7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[lci_mfh02_new.xlsx]Chart!$B$7:$C$7</c:f>
              <c:numCache>
                <c:formatCode>0.000</c:formatCode>
                <c:ptCount val="2"/>
                <c:pt idx="0">
                  <c:v>1.54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7C-4C0D-93EC-532E7425C875}"/>
            </c:ext>
          </c:extLst>
        </c:ser>
        <c:ser>
          <c:idx val="6"/>
          <c:order val="6"/>
          <c:tx>
            <c:strRef>
              <c:f>[lci_mfh02_new.xlsx]Chart!$A$8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[lci_mfh02_new.xlsx]Chart!$B$8:$C$8</c:f>
              <c:numCache>
                <c:formatCode>0.000</c:formatCode>
                <c:ptCount val="2"/>
                <c:pt idx="0">
                  <c:v>0.52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C-4C0D-93EC-532E7425C875}"/>
            </c:ext>
          </c:extLst>
        </c:ser>
        <c:ser>
          <c:idx val="7"/>
          <c:order val="7"/>
          <c:tx>
            <c:strRef>
              <c:f>[lci_mfh02_new.xlsx]Chart!$A$9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[lci_mfh02_new.xlsx]Chart!$B$9:$C$9</c:f>
              <c:numCache>
                <c:formatCode>0.000</c:formatCode>
                <c:ptCount val="2"/>
                <c:pt idx="0">
                  <c:v>0.70799999999999996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7C-4C0D-93EC-532E7425C875}"/>
            </c:ext>
          </c:extLst>
        </c:ser>
        <c:ser>
          <c:idx val="8"/>
          <c:order val="8"/>
          <c:tx>
            <c:strRef>
              <c:f>[lci_mfh02_new.xlsx]Chart!$A$10</c:f>
              <c:strCache>
                <c:ptCount val="1"/>
                <c:pt idx="0">
                  <c:v>heating demand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[lci_mfh02_new.xlsx]Chart!$B$10:$C$10</c:f>
              <c:numCache>
                <c:formatCode>General</c:formatCode>
                <c:ptCount val="2"/>
                <c:pt idx="0" formatCode="0.000">
                  <c:v>1.19</c:v>
                </c:pt>
                <c:pt idx="1">
                  <c:v>1.901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7C-4C0D-93EC-532E7425C875}"/>
            </c:ext>
          </c:extLst>
        </c:ser>
        <c:ser>
          <c:idx val="9"/>
          <c:order val="9"/>
          <c:tx>
            <c:strRef>
              <c:f>[lci_mfh02_new.xlsx]Chart!$A$11</c:f>
              <c:strCache>
                <c:ptCount val="1"/>
                <c:pt idx="0">
                  <c:v>ventilation demand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[lci_mfh02_new.xlsx]Chart!$B$11:$C$11</c:f>
              <c:numCache>
                <c:formatCode>0.000</c:formatCode>
                <c:ptCount val="2"/>
                <c:pt idx="0">
                  <c:v>0.76700000000000002</c:v>
                </c:pt>
                <c:pt idx="1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7C-4C0D-93EC-532E7425C875}"/>
            </c:ext>
          </c:extLst>
        </c:ser>
        <c:ser>
          <c:idx val="10"/>
          <c:order val="10"/>
          <c:tx>
            <c:strRef>
              <c:f>[lci_mfh02_new.xlsx]Chart!$A$12</c:f>
              <c:strCache>
                <c:ptCount val="1"/>
                <c:pt idx="0">
                  <c:v>hot water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[lci_mfh02_new.xlsx]Chart!$B$12:$C$12</c:f>
              <c:numCache>
                <c:formatCode>General</c:formatCode>
                <c:ptCount val="2"/>
                <c:pt idx="0" formatCode="0.000">
                  <c:v>0.84299999999999997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7C-4C0D-93EC-532E7425C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645576"/>
        <c:axId val="646647544"/>
      </c:barChart>
      <c:catAx>
        <c:axId val="646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7544"/>
        <c:crosses val="autoZero"/>
        <c:auto val="1"/>
        <c:lblAlgn val="ctr"/>
        <c:lblOffset val="100"/>
        <c:noMultiLvlLbl val="0"/>
      </c:catAx>
      <c:valAx>
        <c:axId val="6466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LCA </a:t>
                </a:r>
                <a:r>
                  <a:rPr lang="en-US" sz="1200" dirty="0"/>
                  <a:t>GHG </a:t>
                </a:r>
                <a:r>
                  <a:rPr lang="en-US" sz="1200" dirty="0" smtClean="0"/>
                  <a:t>GWP100a for MFH02</a:t>
                </a:r>
                <a:endParaRPr lang="en-US" sz="1200" dirty="0"/>
              </a:p>
              <a:p>
                <a:pPr>
                  <a:defRPr sz="1200"/>
                </a:pPr>
                <a:r>
                  <a:rPr lang="en-US" sz="1200" dirty="0"/>
                  <a:t> [kg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eq/m</a:t>
                </a:r>
                <a:r>
                  <a:rPr lang="en-US" sz="1200" baseline="30000" dirty="0"/>
                  <a:t>2</a:t>
                </a:r>
                <a:r>
                  <a:rPr lang="en-US" sz="1200" dirty="0"/>
                  <a:t>/year]</a:t>
                </a:r>
              </a:p>
            </c:rich>
          </c:tx>
          <c:layout>
            <c:manualLayout>
              <c:xMode val="edge"/>
              <c:yMode val="edge"/>
              <c:x val="2.9461888288165573E-2"/>
              <c:y val="9.3157235079755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762737896675429"/>
          <c:y val="8.4710003678043044E-2"/>
          <c:w val="0.22505606024375563"/>
          <c:h val="0.89081955341261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[lci_mfh02_new.xlsx]Chart!$B$2:$B$6</c:f>
              <c:numCache>
                <c:formatCode>0.000</c:formatCode>
                <c:ptCount val="5"/>
                <c:pt idx="0">
                  <c:v>0.72899999999999998</c:v>
                </c:pt>
                <c:pt idx="1">
                  <c:v>2.87</c:v>
                </c:pt>
                <c:pt idx="2">
                  <c:v>6.02</c:v>
                </c:pt>
                <c:pt idx="3">
                  <c:v>1.37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6-48BA-A5C5-4E1E8F2B9953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[lci_mfh02_new.xlsx]Chart!$C$2:$C$6</c:f>
              <c:numCache>
                <c:formatCode>0.000</c:formatCode>
                <c:ptCount val="5"/>
                <c:pt idx="0">
                  <c:v>0.77110333333333347</c:v>
                </c:pt>
                <c:pt idx="1">
                  <c:v>3.5315150333333332</c:v>
                </c:pt>
                <c:pt idx="2">
                  <c:v>6.2024974999999998</c:v>
                </c:pt>
                <c:pt idx="3">
                  <c:v>1.0967849999999999</c:v>
                </c:pt>
                <c:pt idx="4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6-48BA-A5C5-4E1E8F2B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'[20230106_final_input_output.xlsx]Energy demand plots'!$B$18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plots'!$B$19:$B$28</c:f>
              <c:numCache>
                <c:formatCode>0.00</c:formatCode>
                <c:ptCount val="10"/>
                <c:pt idx="0">
                  <c:v>10.799999999999999</c:v>
                </c:pt>
                <c:pt idx="1">
                  <c:v>8.8333333333333339</c:v>
                </c:pt>
                <c:pt idx="2">
                  <c:v>5.833333333333333</c:v>
                </c:pt>
                <c:pt idx="3">
                  <c:v>14.108333333333334</c:v>
                </c:pt>
                <c:pt idx="4">
                  <c:v>9.8333333333333339</c:v>
                </c:pt>
                <c:pt idx="5">
                  <c:v>4</c:v>
                </c:pt>
                <c:pt idx="6">
                  <c:v>6.5</c:v>
                </c:pt>
                <c:pt idx="7">
                  <c:v>9.5833333333333339</c:v>
                </c:pt>
                <c:pt idx="8">
                  <c:v>1.9166666666666667</c:v>
                </c:pt>
                <c:pt idx="9">
                  <c:v>2.3416666666666668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A-4032-B08A-8BB6531BD75F}"/>
            </c:ext>
          </c:extLst>
        </c:ser>
        <c:ser>
          <c:idx val="1"/>
          <c:order val="1"/>
          <c:tx>
            <c:strRef>
              <c:f>'[20230106_final_input_output.xlsx]Energy demand plots'!$C$18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plots'!$C$19:$C$28</c:f>
              <c:numCache>
                <c:formatCode>0.00</c:formatCode>
                <c:ptCount val="10"/>
                <c:pt idx="0">
                  <c:v>8.6775000000000002</c:v>
                </c:pt>
                <c:pt idx="1">
                  <c:v>13.9975</c:v>
                </c:pt>
                <c:pt idx="2">
                  <c:v>6.3041666666666671</c:v>
                </c:pt>
                <c:pt idx="3">
                  <c:v>14.686666666666667</c:v>
                </c:pt>
                <c:pt idx="4">
                  <c:v>5.9349999999999996</c:v>
                </c:pt>
                <c:pt idx="5">
                  <c:v>3.6066666666666669</c:v>
                </c:pt>
                <c:pt idx="6">
                  <c:v>5.8900000000000006</c:v>
                </c:pt>
                <c:pt idx="7">
                  <c:v>9.1566666666666663</c:v>
                </c:pt>
                <c:pt idx="8">
                  <c:v>2.6691666666666669</c:v>
                </c:pt>
                <c:pt idx="9">
                  <c:v>5.7041666666666666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A-4032-B08A-8BB6531BD75F}"/>
            </c:ext>
          </c:extLst>
        </c:ser>
        <c:ser>
          <c:idx val="2"/>
          <c:order val="2"/>
          <c:tx>
            <c:strRef>
              <c:f>'[20230106_final_input_output.xlsx]Energy demand plots'!$D$18</c:f>
              <c:strCache>
                <c:ptCount val="1"/>
                <c:pt idx="0">
                  <c:v>Calculated (only material updated)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plots'!$D$19:$D$28</c:f>
            </c:numRef>
          </c:val>
          <c:extLst>
            <c:ext xmlns:c16="http://schemas.microsoft.com/office/drawing/2014/chart" uri="{C3380CC4-5D6E-409C-BE32-E72D297353CC}">
              <c16:uniqueId val="{00000002-E71A-4032-B08A-8BB6531BD75F}"/>
            </c:ext>
          </c:extLst>
        </c:ser>
        <c:ser>
          <c:idx val="3"/>
          <c:order val="3"/>
          <c:tx>
            <c:strRef>
              <c:f>'[20230106_final_input_output.xlsx]Energy demand plots'!$E$18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rgbClr val="E39421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plots'!$E$19:$E$28</c:f>
              <c:numCache>
                <c:formatCode>0.00</c:formatCode>
                <c:ptCount val="10"/>
                <c:pt idx="0">
                  <c:v>6.7158333333333333</c:v>
                </c:pt>
                <c:pt idx="1">
                  <c:v>19.230833333333333</c:v>
                </c:pt>
                <c:pt idx="2">
                  <c:v>8.73</c:v>
                </c:pt>
                <c:pt idx="3">
                  <c:v>14.780000000000001</c:v>
                </c:pt>
                <c:pt idx="4">
                  <c:v>5.7124999999999995</c:v>
                </c:pt>
                <c:pt idx="5">
                  <c:v>3.5508333333333333</c:v>
                </c:pt>
                <c:pt idx="6">
                  <c:v>9.9491666666666667</c:v>
                </c:pt>
                <c:pt idx="7">
                  <c:v>13.26</c:v>
                </c:pt>
                <c:pt idx="8">
                  <c:v>14.239166666666668</c:v>
                </c:pt>
                <c:pt idx="9">
                  <c:v>8.9858333333333338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A-4032-B08A-8BB6531B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098184"/>
        <c:axId val="648102120"/>
      </c:barChart>
      <c:catAx>
        <c:axId val="64809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102120"/>
        <c:crosses val="autoZero"/>
        <c:auto val="1"/>
        <c:lblAlgn val="ctr"/>
        <c:lblOffset val="100"/>
        <c:noMultiLvlLbl val="0"/>
      </c:catAx>
      <c:valAx>
        <c:axId val="6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Space heating demands [MJ/ </a:t>
                </a:r>
                <a:r>
                  <a:rPr lang="en-US" sz="1400" dirty="0" smtClean="0"/>
                  <a:t>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/year </a:t>
                </a:r>
                <a:r>
                  <a:rPr lang="en-US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9.8546432363082921E-3"/>
              <c:y val="0.10760970722886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09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[lci_mfh02_new.xlsx]Chart!$B$10:$B$12</c:f>
              <c:numCache>
                <c:formatCode>0.000</c:formatCode>
                <c:ptCount val="3"/>
                <c:pt idx="0">
                  <c:v>1.19</c:v>
                </c:pt>
                <c:pt idx="1">
                  <c:v>0.76700000000000002</c:v>
                </c:pt>
                <c:pt idx="2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46E6-9B63-333E3208558A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[lci_mfh02_new.xlsx]Chart!$C$10:$C$12</c:f>
              <c:numCache>
                <c:formatCode>0.000</c:formatCode>
                <c:ptCount val="3"/>
                <c:pt idx="0" formatCode="General">
                  <c:v>1.901</c:v>
                </c:pt>
                <c:pt idx="1">
                  <c:v>1.01</c:v>
                </c:pt>
                <c:pt idx="2" formatCode="General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46E6-9B63-333E3208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16.01.2023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r>
              <a:rPr lang="en-US" baseline="0" dirty="0" smtClean="0"/>
              <a:t> data – how it changed over years </a:t>
            </a:r>
          </a:p>
          <a:p>
            <a:r>
              <a:rPr lang="en-US" baseline="0" dirty="0" smtClean="0"/>
              <a:t>Indoor temperature assumptions by Viola and Rene (reasons for differences) </a:t>
            </a:r>
          </a:p>
          <a:p>
            <a:r>
              <a:rPr lang="en-US" baseline="0" dirty="0" smtClean="0"/>
              <a:t>Heat exchangers </a:t>
            </a:r>
            <a:r>
              <a:rPr lang="en-US" baseline="0" smtClean="0"/>
              <a:t>(assumptions to mention from Rene)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8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: components (Example building)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43493"/>
              </p:ext>
            </p:extLst>
          </p:nvPr>
        </p:nvGraphicFramePr>
        <p:xfrm>
          <a:off x="1198685" y="2118213"/>
          <a:ext cx="63246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inventory database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KBOB &lt;-&gt; </a:t>
            </a:r>
            <a:r>
              <a:rPr lang="en-US" sz="1800" i="1" dirty="0" err="1" smtClean="0"/>
              <a:t>Ecoinvent</a:t>
            </a:r>
            <a:r>
              <a:rPr lang="en-US" sz="1800" i="1" dirty="0" smtClean="0"/>
              <a:t>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6303"/>
            <a:ext cx="8569201" cy="1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75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80617" y="3333022"/>
            <a:ext cx="9139010" cy="181291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2038960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Material inventory database</a:t>
            </a:r>
          </a:p>
          <a:p>
            <a:pPr marL="0" indent="0">
              <a:buFont typeface="Wingdings" pitchFamily="2" charset="2"/>
              <a:buNone/>
            </a:pPr>
            <a:endParaRPr lang="en-US" sz="18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sz="1800" i="1" dirty="0" smtClean="0"/>
              <a:t>KBOB &lt;-&gt; Viola’s material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50" y="635610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6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Pipeline for each building + each component + each material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Embodied emissions: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57106" y="2708825"/>
            <a:ext cx="8463044" cy="396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304" y="2916936"/>
            <a:ext cx="6460747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0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 emissions : space heating + ventilation + hot water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85675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</a:t>
            </a:r>
            <a:r>
              <a:rPr lang="en-US" dirty="0"/>
              <a:t> </a:t>
            </a:r>
            <a:r>
              <a:rPr lang="en-US" dirty="0" smtClean="0"/>
              <a:t>: all components </a:t>
            </a:r>
            <a:br>
              <a:rPr lang="en-US" dirty="0" smtClean="0"/>
            </a:br>
            <a:r>
              <a:rPr lang="en-US" dirty="0" smtClean="0"/>
              <a:t>(example building)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3292"/>
              </p:ext>
            </p:extLst>
          </p:nvPr>
        </p:nvGraphicFramePr>
        <p:xfrm>
          <a:off x="1409700" y="2080846"/>
          <a:ext cx="5665177" cy="36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2563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35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03083"/>
              </p:ext>
            </p:extLst>
          </p:nvPr>
        </p:nvGraphicFramePr>
        <p:xfrm>
          <a:off x="323850" y="1351123"/>
          <a:ext cx="84963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mfh02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 outline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5.2 Heating demand writing</a:t>
                      </a:r>
                      <a:r>
                        <a:rPr lang="en-US" sz="1200" baseline="0" dirty="0" smtClean="0"/>
                        <a:t> check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5.3 LCA writing check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Meeting and 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80704"/>
              </p:ext>
            </p:extLst>
          </p:nvPr>
        </p:nvGraphicFramePr>
        <p:xfrm>
          <a:off x="323850" y="1776549"/>
          <a:ext cx="8496300" cy="4423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4.1. U Values, 4.2. Space heating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remaining</a:t>
                      </a:r>
                      <a:r>
                        <a:rPr lang="en-US" sz="1200" baseline="0" dirty="0" smtClean="0"/>
                        <a:t> results?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4.3. LCA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sections 4.1-4.3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Scenarios results + Write Section 4.4 Scenarios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 4.4</a:t>
                      </a:r>
                      <a:r>
                        <a:rPr lang="en-US" sz="1200" baseline="0" dirty="0" smtClean="0"/>
                        <a:t> + Discussion pointers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Discussion points / writing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review +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Send draft Steffi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Conclusion  + Abstract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13026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Letter to editor + SI check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33218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Code check + data push </a:t>
                      </a:r>
                      <a:r>
                        <a:rPr lang="en-US" sz="1200" baseline="0" dirty="0" err="1" smtClean="0"/>
                        <a:t>github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Final review send Steffi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0586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the journal guidelines completely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88796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Submit paper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Submit paper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73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466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Overall </a:t>
            </a:r>
            <a:r>
              <a:rPr lang="en-US" dirty="0"/>
              <a:t>LCA </a:t>
            </a:r>
          </a:p>
          <a:p>
            <a:pPr marL="457200" indent="-457200">
              <a:buAutoNum type="arabicPeriod"/>
            </a:pPr>
            <a:r>
              <a:rPr lang="en-US" dirty="0" smtClean="0"/>
              <a:t>Embodied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/>
              <a:t>Components of the building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Operational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Space heating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Ventilation 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Overall LCA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Embodied </a:t>
            </a:r>
            <a:r>
              <a:rPr lang="en-US" sz="1800" dirty="0"/>
              <a:t>emissions</a:t>
            </a:r>
          </a:p>
          <a:p>
            <a:pPr lvl="1"/>
            <a:r>
              <a:rPr lang="en-US" sz="1800" dirty="0"/>
              <a:t>Components of the building </a:t>
            </a:r>
          </a:p>
          <a:p>
            <a:pPr lvl="1"/>
            <a:r>
              <a:rPr lang="en-US" sz="1800" dirty="0"/>
              <a:t>+ Transportation</a:t>
            </a:r>
          </a:p>
          <a:p>
            <a:pPr lvl="2"/>
            <a:r>
              <a:rPr lang="en-US" sz="1600" dirty="0"/>
              <a:t>as assumed by Viola - lorry transportation of local and not local material till the building site)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Operational emissions</a:t>
            </a:r>
          </a:p>
          <a:p>
            <a:pPr lvl="1"/>
            <a:r>
              <a:rPr lang="en-US" sz="1800" dirty="0"/>
              <a:t>Space heating</a:t>
            </a:r>
          </a:p>
          <a:p>
            <a:pPr lvl="1"/>
            <a:r>
              <a:rPr lang="en-US" sz="1800" dirty="0"/>
              <a:t>Ventilation </a:t>
            </a:r>
          </a:p>
          <a:p>
            <a:pPr lvl="1"/>
            <a:r>
              <a:rPr lang="en-US" sz="1800" dirty="0" smtClean="0"/>
              <a:t>+ Hot water</a:t>
            </a:r>
          </a:p>
          <a:p>
            <a:pPr lvl="2"/>
            <a:r>
              <a:rPr lang="en-US" sz="1600" dirty="0" smtClean="0"/>
              <a:t>directly associated to the reported values of hot water usage)</a:t>
            </a:r>
          </a:p>
          <a:p>
            <a:pPr lvl="1"/>
            <a:r>
              <a:rPr lang="en-US" sz="1800" dirty="0" smtClean="0"/>
              <a:t>+ Electricity </a:t>
            </a:r>
          </a:p>
          <a:p>
            <a:pPr lvl="2"/>
            <a:r>
              <a:rPr lang="en-US" sz="1600" dirty="0" smtClean="0"/>
              <a:t>as assumed by viola based on occupancy)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8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Overall LCA - Embodied and </a:t>
            </a:r>
            <a:r>
              <a:rPr lang="en-US" dirty="0"/>
              <a:t>operational (Example building)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022581"/>
              </p:ext>
            </p:extLst>
          </p:nvPr>
        </p:nvGraphicFramePr>
        <p:xfrm>
          <a:off x="521678" y="2057399"/>
          <a:ext cx="8104674" cy="339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169" y="5726723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 on paper will show all buildings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8565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28052</TotalTime>
  <Words>1170</Words>
  <Application>Microsoft Office PowerPoint</Application>
  <PresentationFormat>On-screen Show (4:3)</PresentationFormat>
  <Paragraphs>335</Paragraphs>
  <Slides>36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Timeline – Results</vt:lpstr>
      <vt:lpstr>U Values</vt:lpstr>
      <vt:lpstr>Results </vt:lpstr>
      <vt:lpstr>LCA extensions</vt:lpstr>
      <vt:lpstr>1. Overall LCA - Embodied and operational (Example building)</vt:lpstr>
      <vt:lpstr>2. Embodied : components (Example building)</vt:lpstr>
      <vt:lpstr>2. Embodied emissions: methodology</vt:lpstr>
      <vt:lpstr>PowerPoint Presentation</vt:lpstr>
      <vt:lpstr>2. Embodied emissions: methodology</vt:lpstr>
      <vt:lpstr>3. Operational emissions : space heating + ventilation + hot water</vt:lpstr>
      <vt:lpstr>3. Operational : all components  (example building)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1511</cp:revision>
  <cp:lastPrinted>2021-03-19T15:23:42Z</cp:lastPrinted>
  <dcterms:created xsi:type="dcterms:W3CDTF">2015-03-18T10:31:22Z</dcterms:created>
  <dcterms:modified xsi:type="dcterms:W3CDTF">2023-01-16T09:45:07Z</dcterms:modified>
</cp:coreProperties>
</file>