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sldIdLst>
    <p:sldId id="256" r:id="rId4"/>
    <p:sldId id="257" r:id="rId5"/>
    <p:sldId id="258" r:id="rId6"/>
    <p:sldId id="259" r:id="rId7"/>
    <p:sldId id="260" r:id="rId8"/>
    <p:sldId id="268" r:id="rId9"/>
    <p:sldId id="261" r:id="rId10"/>
    <p:sldId id="264" r:id="rId11"/>
    <p:sldId id="269" r:id="rId12"/>
    <p:sldId id="270" r:id="rId13"/>
    <p:sldId id="267"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47821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6215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89693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1669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4112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75564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5005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94937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538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83402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00215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573481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49278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890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072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3407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23177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image" Target="../media/image2.pn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8317800" y="6482160"/>
            <a:ext cx="3111480" cy="202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r">
              <a:lnSpc>
                <a:spcPct val="100000"/>
              </a:lnSpc>
              <a:spcAft>
                <a:spcPts val="1199"/>
              </a:spcAft>
            </a:pPr>
            <a:r>
              <a:rPr lang="en-IN" sz="800" b="0" strike="noStrike" spc="-1" dirty="0">
                <a:solidFill>
                  <a:srgbClr val="000000"/>
                </a:solidFill>
                <a:latin typeface="Graphik"/>
                <a:ea typeface="DejaVu Sans"/>
              </a:rPr>
              <a:t>Copyright © 2021 Accenture. All rights reserved.</a:t>
            </a:r>
            <a:endParaRPr lang="en-IN" sz="800" b="0" strike="noStrike" spc="-1" dirty="0">
              <a:latin typeface="Arial"/>
            </a:endParaRPr>
          </a:p>
        </p:txBody>
      </p:sp>
      <p:sp>
        <p:nvSpPr>
          <p:cNvPr id="6" name="CustomShape 2"/>
          <p:cNvSpPr/>
          <p:nvPr/>
        </p:nvSpPr>
        <p:spPr>
          <a:xfrm>
            <a:off x="11430000" y="6480720"/>
            <a:ext cx="380160" cy="205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r">
              <a:lnSpc>
                <a:spcPct val="100000"/>
              </a:lnSpc>
              <a:spcAft>
                <a:spcPts val="1199"/>
              </a:spcAft>
            </a:pPr>
            <a:fld id="{20A7DA90-E222-49A8-97AB-B600C58BD7DD}" type="slidenum">
              <a:rPr lang="en-IN" sz="800" b="0" strike="noStrike" spc="-1">
                <a:solidFill>
                  <a:srgbClr val="000000"/>
                </a:solidFill>
                <a:latin typeface="Graphik"/>
                <a:ea typeface="DejaVu Sans"/>
              </a:rPr>
              <a:t>‹#›</a:t>
            </a:fld>
            <a:endParaRPr lang="en-IN" sz="800" b="0" strike="noStrike" spc="-1" dirty="0">
              <a:latin typeface="Arial"/>
            </a:endParaRPr>
          </a:p>
        </p:txBody>
      </p:sp>
      <p:pic>
        <p:nvPicPr>
          <p:cNvPr id="2" name="Picture 5" descr="A picture containing drawing, clock&#10;&#10;Description automatically generated"/>
          <p:cNvPicPr/>
          <p:nvPr/>
        </p:nvPicPr>
        <p:blipFill>
          <a:blip r:embed="rId14"/>
          <a:stretch/>
        </p:blipFill>
        <p:spPr>
          <a:xfrm>
            <a:off x="380880" y="6482520"/>
            <a:ext cx="191160" cy="201600"/>
          </a:xfrm>
          <a:prstGeom prst="rect">
            <a:avLst/>
          </a:prstGeom>
          <a:ln>
            <a:noFill/>
          </a:ln>
        </p:spPr>
      </p:pic>
      <p:sp>
        <p:nvSpPr>
          <p:cNvPr id="3"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6325723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1430000" y="6477120"/>
            <a:ext cx="380160" cy="207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11FF338D-162C-42CE-9491-63A9D4CBAD9F}" type="slidenum">
              <a:rPr lang="en-IN" sz="800" b="0" strike="noStrike" spc="-1">
                <a:latin typeface="Graphik"/>
              </a:rPr>
              <a:t>1</a:t>
            </a:fld>
            <a:endParaRPr lang="en-IN" sz="800" b="0" strike="noStrike" spc="-1" dirty="0">
              <a:latin typeface="Arial"/>
            </a:endParaRPr>
          </a:p>
        </p:txBody>
      </p:sp>
      <p:pic>
        <p:nvPicPr>
          <p:cNvPr id="124" name="Picture 3" descr="A picture containing blur&#10;&#10;Description automatically generated"/>
          <p:cNvPicPr/>
          <p:nvPr/>
        </p:nvPicPr>
        <p:blipFill>
          <a:blip r:embed="rId2"/>
          <a:stretch/>
        </p:blipFill>
        <p:spPr>
          <a:xfrm>
            <a:off x="0" y="0"/>
            <a:ext cx="12191400" cy="6857280"/>
          </a:xfrm>
          <a:prstGeom prst="rect">
            <a:avLst/>
          </a:prstGeom>
          <a:ln>
            <a:noFill/>
          </a:ln>
        </p:spPr>
      </p:pic>
      <p:sp>
        <p:nvSpPr>
          <p:cNvPr id="127" name="CustomShape 3"/>
          <p:cNvSpPr/>
          <p:nvPr/>
        </p:nvSpPr>
        <p:spPr>
          <a:xfrm>
            <a:off x="750046" y="3178939"/>
            <a:ext cx="3582803" cy="703745"/>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199"/>
              </a:spcAft>
            </a:pPr>
            <a:r>
              <a:rPr lang="en-IN" sz="4400" b="1" strike="noStrike" spc="-1" dirty="0">
                <a:solidFill>
                  <a:srgbClr val="FFFFFF"/>
                </a:solidFill>
                <a:latin typeface="Graphik"/>
                <a:ea typeface="DejaVu Sans"/>
              </a:rPr>
              <a:t>ATHENA HACK</a:t>
            </a:r>
            <a:endParaRPr lang="en-IN" sz="4400" b="0" strike="noStrike" spc="-1" dirty="0">
              <a:latin typeface="Arial"/>
            </a:endParaRPr>
          </a:p>
        </p:txBody>
      </p:sp>
      <p:sp>
        <p:nvSpPr>
          <p:cNvPr id="8" name="TextBox 7">
            <a:extLst>
              <a:ext uri="{FF2B5EF4-FFF2-40B4-BE49-F238E27FC236}">
                <a16:creationId xmlns:a16="http://schemas.microsoft.com/office/drawing/2014/main" id="{580BB04E-5BAC-4819-99C7-1E1FF94DDA1F}"/>
              </a:ext>
            </a:extLst>
          </p:cNvPr>
          <p:cNvSpPr txBox="1"/>
          <p:nvPr/>
        </p:nvSpPr>
        <p:spPr>
          <a:xfrm>
            <a:off x="439615" y="617193"/>
            <a:ext cx="1811216" cy="369332"/>
          </a:xfrm>
          <a:prstGeom prst="rect">
            <a:avLst/>
          </a:prstGeom>
          <a:noFill/>
        </p:spPr>
        <p:txBody>
          <a:bodyPr wrap="square">
            <a:spAutoFit/>
          </a:bodyPr>
          <a:lstStyle/>
          <a:p>
            <a:pPr>
              <a:lnSpc>
                <a:spcPct val="100000"/>
              </a:lnSpc>
              <a:spcAft>
                <a:spcPts val="1199"/>
              </a:spcAft>
            </a:pPr>
            <a:r>
              <a:rPr lang="en-IN" sz="1800" b="1" strike="noStrike" spc="-1" dirty="0">
                <a:solidFill>
                  <a:srgbClr val="FFFFFF"/>
                </a:solidFill>
                <a:latin typeface="Graphik"/>
                <a:ea typeface="DejaVu Sans"/>
              </a:rPr>
              <a:t>AthenaSquare</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21B140-E9FC-428A-89B3-DCA1829DCBA0}"/>
              </a:ext>
            </a:extLst>
          </p:cNvPr>
          <p:cNvPicPr>
            <a:picLocks noChangeAspect="1"/>
          </p:cNvPicPr>
          <p:nvPr/>
        </p:nvPicPr>
        <p:blipFill>
          <a:blip r:embed="rId2"/>
          <a:stretch>
            <a:fillRect/>
          </a:stretch>
        </p:blipFill>
        <p:spPr>
          <a:xfrm>
            <a:off x="0" y="-1"/>
            <a:ext cx="6124751" cy="3249637"/>
          </a:xfrm>
          <a:prstGeom prst="rect">
            <a:avLst/>
          </a:prstGeom>
        </p:spPr>
      </p:pic>
      <p:pic>
        <p:nvPicPr>
          <p:cNvPr id="5" name="Picture 4">
            <a:extLst>
              <a:ext uri="{FF2B5EF4-FFF2-40B4-BE49-F238E27FC236}">
                <a16:creationId xmlns:a16="http://schemas.microsoft.com/office/drawing/2014/main" id="{6B9B2FFA-B845-4F28-92D1-81A857B2360B}"/>
              </a:ext>
            </a:extLst>
          </p:cNvPr>
          <p:cNvPicPr>
            <a:picLocks noChangeAspect="1"/>
          </p:cNvPicPr>
          <p:nvPr/>
        </p:nvPicPr>
        <p:blipFill>
          <a:blip r:embed="rId3"/>
          <a:stretch>
            <a:fillRect/>
          </a:stretch>
        </p:blipFill>
        <p:spPr>
          <a:xfrm>
            <a:off x="2586110" y="3410806"/>
            <a:ext cx="7019779" cy="3052078"/>
          </a:xfrm>
          <a:prstGeom prst="rect">
            <a:avLst/>
          </a:prstGeom>
        </p:spPr>
      </p:pic>
      <p:pic>
        <p:nvPicPr>
          <p:cNvPr id="7" name="Picture 6">
            <a:extLst>
              <a:ext uri="{FF2B5EF4-FFF2-40B4-BE49-F238E27FC236}">
                <a16:creationId xmlns:a16="http://schemas.microsoft.com/office/drawing/2014/main" id="{35E893B7-ECC8-4D42-B0AE-4F9151F2C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279" y="0"/>
            <a:ext cx="6078302" cy="3249636"/>
          </a:xfrm>
          <a:prstGeom prst="rect">
            <a:avLst/>
          </a:prstGeom>
        </p:spPr>
      </p:pic>
    </p:spTree>
    <p:extLst>
      <p:ext uri="{BB962C8B-B14F-4D97-AF65-F5344CB8AC3E}">
        <p14:creationId xmlns:p14="http://schemas.microsoft.com/office/powerpoint/2010/main" val="210825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472422" y="2463723"/>
            <a:ext cx="7040160" cy="2220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en-IN" sz="7200" b="1" strike="noStrike" spc="-1" dirty="0">
                <a:solidFill>
                  <a:srgbClr val="FFFFFF"/>
                </a:solidFill>
                <a:latin typeface="Graphik"/>
              </a:rPr>
              <a:t>Thank you!</a:t>
            </a:r>
            <a:endParaRPr lang="en-IN" sz="72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 name="Table 1"/>
          <p:cNvGraphicFramePr/>
          <p:nvPr>
            <p:extLst>
              <p:ext uri="{D42A27DB-BD31-4B8C-83A1-F6EECF244321}">
                <p14:modId xmlns:p14="http://schemas.microsoft.com/office/powerpoint/2010/main" val="471164349"/>
              </p:ext>
            </p:extLst>
          </p:nvPr>
        </p:nvGraphicFramePr>
        <p:xfrm>
          <a:off x="266607" y="2172037"/>
          <a:ext cx="11430666" cy="2947080"/>
        </p:xfrm>
        <a:graphic>
          <a:graphicData uri="http://schemas.openxmlformats.org/drawingml/2006/table">
            <a:tbl>
              <a:tblPr/>
              <a:tblGrid>
                <a:gridCol w="1771560">
                  <a:extLst>
                    <a:ext uri="{9D8B030D-6E8A-4147-A177-3AD203B41FA5}">
                      <a16:colId xmlns:a16="http://schemas.microsoft.com/office/drawing/2014/main" val="20000"/>
                    </a:ext>
                  </a:extLst>
                </a:gridCol>
                <a:gridCol w="3532680">
                  <a:extLst>
                    <a:ext uri="{9D8B030D-6E8A-4147-A177-3AD203B41FA5}">
                      <a16:colId xmlns:a16="http://schemas.microsoft.com/office/drawing/2014/main" val="20001"/>
                    </a:ext>
                  </a:extLst>
                </a:gridCol>
                <a:gridCol w="6126426">
                  <a:extLst>
                    <a:ext uri="{9D8B030D-6E8A-4147-A177-3AD203B41FA5}">
                      <a16:colId xmlns:a16="http://schemas.microsoft.com/office/drawing/2014/main" val="20002"/>
                    </a:ext>
                  </a:extLst>
                </a:gridCol>
              </a:tblGrid>
              <a:tr h="673560">
                <a:tc>
                  <a:txBody>
                    <a:bodyPr/>
                    <a:lstStyle/>
                    <a:p>
                      <a:pPr algn="ctr">
                        <a:lnSpc>
                          <a:spcPct val="100000"/>
                        </a:lnSpc>
                      </a:pPr>
                      <a:r>
                        <a:rPr lang="en-IN" sz="2000" b="0" strike="noStrike" spc="-1" dirty="0">
                          <a:solidFill>
                            <a:srgbClr val="000000"/>
                          </a:solidFill>
                          <a:latin typeface="Arial"/>
                        </a:rPr>
                        <a:t>Team name</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0" strike="noStrike" spc="-1" dirty="0">
                          <a:solidFill>
                            <a:srgbClr val="000000"/>
                          </a:solidFill>
                          <a:latin typeface="Arial"/>
                        </a:rPr>
                        <a:t>Member names</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0" strike="noStrike" spc="-1" dirty="0">
                          <a:solidFill>
                            <a:srgbClr val="000000"/>
                          </a:solidFill>
                          <a:latin typeface="Arial"/>
                        </a:rPr>
                        <a:t>Education institute name</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524160">
                <a:tc rowSpan="4">
                  <a:txBody>
                    <a:bodyPr/>
                    <a:lstStyle/>
                    <a:p>
                      <a:endParaRPr lang="en-US" sz="2000" i="1" u="sng" dirty="0"/>
                    </a:p>
                    <a:p>
                      <a:endParaRPr lang="en-US" sz="2000" i="1" u="sng" dirty="0"/>
                    </a:p>
                    <a:p>
                      <a:pPr algn="ctr"/>
                      <a:r>
                        <a:rPr lang="en-US" sz="2400" b="1" i="1" u="sng" dirty="0"/>
                        <a:t>DENSE </a:t>
                      </a:r>
                    </a:p>
                    <a:p>
                      <a:pPr algn="ctr"/>
                      <a:r>
                        <a:rPr lang="en-US" sz="2400" b="1" i="1" u="sng" dirty="0"/>
                        <a:t>ECLIPSE</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2000" b="0" strike="noStrike" spc="-1" dirty="0">
                          <a:solidFill>
                            <a:srgbClr val="000000"/>
                          </a:solidFill>
                          <a:latin typeface="Arial"/>
                        </a:rPr>
                        <a:t>Deep Bansal</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0" strike="noStrike" spc="-1" dirty="0">
                          <a:latin typeface="Arial"/>
                        </a:rPr>
                        <a:t>            Maharaja Agrasen Institute Of Technology</a:t>
                      </a: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524160">
                <a:tc vMerge="1">
                  <a:txBody>
                    <a:bodyPr/>
                    <a:lstStyle/>
                    <a:p>
                      <a:endParaRPr lang="en-US"/>
                    </a:p>
                  </a:txBody>
                  <a:tcPr marL="90000" marR="90000">
                    <a:solidFill>
                      <a:srgbClr val="729FCF"/>
                    </a:solidFill>
                  </a:tcPr>
                </a:tc>
                <a:tc>
                  <a:txBody>
                    <a:bodyPr/>
                    <a:lstStyle/>
                    <a:p>
                      <a:pPr algn="ctr">
                        <a:lnSpc>
                          <a:spcPct val="100000"/>
                        </a:lnSpc>
                      </a:pPr>
                      <a:r>
                        <a:rPr lang="en-IN" sz="2000" b="0" strike="noStrike" spc="-1" dirty="0">
                          <a:solidFill>
                            <a:srgbClr val="000000"/>
                          </a:solidFill>
                          <a:latin typeface="Arial"/>
                        </a:rPr>
                        <a:t>Rhythm Bhatia</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0" strike="noStrike" spc="-1" dirty="0">
                          <a:latin typeface="Arial"/>
                        </a:rPr>
                        <a:t>            </a:t>
                      </a:r>
                      <a:r>
                        <a:rPr lang="en-IN" sz="2000" b="0" strike="noStrike" spc="-1" dirty="0">
                          <a:latin typeface="+mn-lt"/>
                        </a:rPr>
                        <a:t>Maharaja Agrasen Institute Of Technology</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524160">
                <a:tc vMerge="1">
                  <a:txBody>
                    <a:bodyPr/>
                    <a:lstStyle/>
                    <a:p>
                      <a:endParaRPr lang="en-US"/>
                    </a:p>
                  </a:txBody>
                  <a:tcPr marL="90000" marR="90000">
                    <a:solidFill>
                      <a:srgbClr val="729FCF"/>
                    </a:solidFill>
                  </a:tcPr>
                </a:tc>
                <a:tc>
                  <a:txBody>
                    <a:bodyPr/>
                    <a:lstStyle/>
                    <a:p>
                      <a:pPr algn="ctr">
                        <a:lnSpc>
                          <a:spcPct val="100000"/>
                        </a:lnSpc>
                      </a:pPr>
                      <a:r>
                        <a:rPr lang="en-US" sz="2000" b="0" strike="noStrike" spc="-1" dirty="0">
                          <a:latin typeface="Arial"/>
                        </a:rPr>
                        <a:t>Ridam Garg</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0" strike="noStrike" spc="-1" dirty="0">
                          <a:latin typeface="Arial"/>
                        </a:rPr>
                        <a:t>            </a:t>
                      </a:r>
                      <a:r>
                        <a:rPr lang="en-IN" sz="2000" b="0" strike="noStrike" spc="-1" dirty="0">
                          <a:latin typeface="+mn-lt"/>
                        </a:rPr>
                        <a:t>Maharaja Agrasen Institute Of Technology</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539280">
                <a:tc vMerge="1">
                  <a:txBody>
                    <a:bodyPr/>
                    <a:lstStyle/>
                    <a:p>
                      <a:endParaRPr lang="en-US"/>
                    </a:p>
                  </a:txBody>
                  <a:tcPr marL="90000" marR="90000">
                    <a:solidFill>
                      <a:srgbClr val="729FCF"/>
                    </a:solidFill>
                  </a:tcPr>
                </a:tc>
                <a:tc>
                  <a:txBody>
                    <a:bodyPr/>
                    <a:lstStyle/>
                    <a:p>
                      <a:pPr algn="ctr">
                        <a:lnSpc>
                          <a:spcPct val="100000"/>
                        </a:lnSpc>
                      </a:pPr>
                      <a:r>
                        <a:rPr lang="en-IN" sz="2000" b="0" strike="noStrike" spc="-1" dirty="0">
                          <a:solidFill>
                            <a:srgbClr val="000000"/>
                          </a:solidFill>
                          <a:latin typeface="Arial"/>
                        </a:rPr>
                        <a:t>Ritesh Arora</a:t>
                      </a:r>
                      <a:endParaRPr lang="en-IN" sz="2000" b="0" strike="noStrike" spc="-1" dirty="0">
                        <a:latin typeface="Arial"/>
                      </a:endParaRPr>
                    </a:p>
                    <a:p>
                      <a:pPr algn="ctr">
                        <a:lnSpc>
                          <a:spcPct val="100000"/>
                        </a:lnSpc>
                      </a:pP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2000" b="0" strike="noStrike" spc="-1" dirty="0">
                          <a:latin typeface="Arial"/>
                        </a:rPr>
                        <a:t>            </a:t>
                      </a:r>
                      <a:r>
                        <a:rPr lang="en-IN" sz="2000" b="0" strike="noStrike" spc="-1" dirty="0">
                          <a:latin typeface="+mn-lt"/>
                        </a:rPr>
                        <a:t>Maharaja Agrasen Institute Of Technology</a:t>
                      </a:r>
                      <a:endParaRPr lang="en-IN" sz="2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bl>
          </a:graphicData>
        </a:graphic>
      </p:graphicFrame>
      <p:sp>
        <p:nvSpPr>
          <p:cNvPr id="129" name="CustomShape 2"/>
          <p:cNvSpPr/>
          <p:nvPr/>
        </p:nvSpPr>
        <p:spPr>
          <a:xfrm>
            <a:off x="340920" y="342720"/>
            <a:ext cx="11282040" cy="589680"/>
          </a:xfrm>
          <a:prstGeom prst="rect">
            <a:avLst/>
          </a:prstGeom>
          <a:solidFill>
            <a:srgbClr val="7030A0"/>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dirty="0">
                <a:solidFill>
                  <a:srgbClr val="FFFFFF"/>
                </a:solidFill>
                <a:latin typeface="Arial"/>
              </a:rPr>
              <a:t>TEAM NAME AND MEMBER DETAILS</a:t>
            </a:r>
            <a:endParaRPr lang="en-IN" sz="3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40920" y="342720"/>
            <a:ext cx="11282040" cy="589680"/>
          </a:xfrm>
          <a:prstGeom prst="rect">
            <a:avLst/>
          </a:prstGeom>
          <a:solidFill>
            <a:srgbClr val="7030A0"/>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dirty="0">
                <a:solidFill>
                  <a:srgbClr val="FFFFFF"/>
                </a:solidFill>
                <a:latin typeface="Arial"/>
              </a:rPr>
              <a:t>PROBLEM STATEMENT</a:t>
            </a:r>
            <a:endParaRPr lang="en-IN" sz="3600" b="0" strike="noStrike" spc="-1" dirty="0">
              <a:latin typeface="Arial"/>
            </a:endParaRPr>
          </a:p>
        </p:txBody>
      </p:sp>
      <p:sp>
        <p:nvSpPr>
          <p:cNvPr id="131" name="CustomShape 2"/>
          <p:cNvSpPr/>
          <p:nvPr/>
        </p:nvSpPr>
        <p:spPr>
          <a:xfrm>
            <a:off x="340920" y="1296560"/>
            <a:ext cx="11375640" cy="22625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US" sz="2800" dirty="0"/>
              <a:t>Create an e-commerce website.</a:t>
            </a:r>
          </a:p>
          <a:p>
            <a:pPr marL="285750" indent="-285750">
              <a:lnSpc>
                <a:spcPct val="100000"/>
              </a:lnSpc>
              <a:buFont typeface="Arial" panose="020B0604020202020204" pitchFamily="34" charset="0"/>
              <a:buChar char="•"/>
            </a:pPr>
            <a:r>
              <a:rPr lang="en-US" sz="2800" dirty="0"/>
              <a:t>UX and UI: Designed for a user experience that rivals even the top commercial platforms.</a:t>
            </a:r>
          </a:p>
          <a:p>
            <a:pPr marL="285750" indent="-285750">
              <a:lnSpc>
                <a:spcPct val="100000"/>
              </a:lnSpc>
              <a:buFont typeface="Arial" panose="020B0604020202020204" pitchFamily="34" charset="0"/>
              <a:buChar char="•"/>
            </a:pPr>
            <a:r>
              <a:rPr lang="en-US" sz="2800" dirty="0"/>
              <a:t>Dashboard: Administrators have total control of users, processes, and products.</a:t>
            </a:r>
          </a:p>
          <a:p>
            <a:pPr marL="285750" indent="-285750">
              <a:lnSpc>
                <a:spcPct val="100000"/>
              </a:lnSpc>
              <a:buFont typeface="Arial" panose="020B0604020202020204" pitchFamily="34" charset="0"/>
              <a:buChar char="•"/>
            </a:pPr>
            <a:r>
              <a:rPr lang="en-US" sz="2800" dirty="0"/>
              <a:t>Orders: A comprehensive system for orders, dispatch, and refunds. Payments. </a:t>
            </a:r>
          </a:p>
          <a:p>
            <a:pPr marL="285750" indent="-285750">
              <a:lnSpc>
                <a:spcPct val="100000"/>
              </a:lnSpc>
              <a:buFont typeface="Arial" panose="020B0604020202020204" pitchFamily="34" charset="0"/>
              <a:buChar char="•"/>
            </a:pPr>
            <a:r>
              <a:rPr lang="en-US" sz="2800" dirty="0"/>
              <a:t>Flexible API architecture allows integration of any payment method. It comes with Braintree support out of the box. </a:t>
            </a:r>
          </a:p>
          <a:p>
            <a:pPr marL="285750" indent="-285750">
              <a:lnSpc>
                <a:spcPct val="100000"/>
              </a:lnSpc>
              <a:buFont typeface="Arial" panose="020B0604020202020204" pitchFamily="34" charset="0"/>
              <a:buChar char="•"/>
            </a:pPr>
            <a:r>
              <a:rPr lang="en-US" sz="2800" dirty="0"/>
              <a:t>You can create it for a single store as well as for multiple stores and multiple users.</a:t>
            </a:r>
            <a:endParaRPr lang="en-IN" sz="2800"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44180" y="342720"/>
            <a:ext cx="11178780" cy="589680"/>
          </a:xfrm>
          <a:prstGeom prst="rect">
            <a:avLst/>
          </a:prstGeom>
          <a:solidFill>
            <a:srgbClr val="7030A0"/>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dirty="0">
                <a:solidFill>
                  <a:srgbClr val="FFFFFF"/>
                </a:solidFill>
                <a:latin typeface="Arial"/>
              </a:rPr>
              <a:t>SOLUTION</a:t>
            </a:r>
            <a:endParaRPr lang="en-IN" sz="3600" b="0" strike="noStrike" spc="-1" dirty="0">
              <a:latin typeface="Arial"/>
            </a:endParaRPr>
          </a:p>
        </p:txBody>
      </p:sp>
      <p:sp>
        <p:nvSpPr>
          <p:cNvPr id="134" name="CustomShape 3"/>
          <p:cNvSpPr/>
          <p:nvPr/>
        </p:nvSpPr>
        <p:spPr>
          <a:xfrm>
            <a:off x="444180" y="1110539"/>
            <a:ext cx="11303640" cy="51988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strike="noStrike" spc="-1" dirty="0">
                <a:latin typeface="Arial"/>
              </a:rPr>
              <a:t>We have developed an </a:t>
            </a:r>
            <a:r>
              <a:rPr lang="en-IN" sz="2800" b="1" strike="noStrike" spc="-1" dirty="0">
                <a:latin typeface="Arial"/>
              </a:rPr>
              <a:t>e-commerce </a:t>
            </a:r>
            <a:r>
              <a:rPr lang="en-IN" sz="2800" strike="noStrike" spc="-1" dirty="0">
                <a:latin typeface="Arial"/>
              </a:rPr>
              <a:t>website named </a:t>
            </a:r>
            <a:r>
              <a:rPr lang="en-IN" sz="2800" b="1" strike="noStrike" spc="-1" dirty="0" err="1">
                <a:latin typeface="Arial"/>
              </a:rPr>
              <a:t>Ebuy</a:t>
            </a:r>
            <a:r>
              <a:rPr lang="en-IN" sz="2800" strike="noStrike" spc="-1" dirty="0">
                <a:latin typeface="Arial"/>
              </a:rPr>
              <a:t> through which buyers can buy products and seller can sell products. This website contains all the functionalities that found in an e-commerce website for secure and smooth transactions. We have integrated </a:t>
            </a:r>
            <a:r>
              <a:rPr lang="en-IN" sz="2800" b="1" strike="noStrike" spc="-1" dirty="0" err="1">
                <a:latin typeface="Arial"/>
              </a:rPr>
              <a:t>Razorpay</a:t>
            </a:r>
            <a:r>
              <a:rPr lang="en-IN" sz="2800" strike="noStrike" spc="-1" dirty="0">
                <a:latin typeface="Arial"/>
              </a:rPr>
              <a:t> gateway through which transactions can be performed securely. It has an interactive UI so that every user can use it easily. This website is also mobile friendly so that people who are more engaged on mobiles rather than laptops are able to perform the functionalities from mobile only. Both sellers &amp; buyers can see their details and make necessary changes as and when required.</a:t>
            </a:r>
            <a:r>
              <a:rPr lang="en-IN" sz="1600" strike="noStrike" spc="-1" dirty="0">
                <a:latin typeface="Arial"/>
              </a:rPr>
              <a:t> </a:t>
            </a:r>
          </a:p>
          <a:p>
            <a:pPr>
              <a:lnSpc>
                <a:spcPct val="100000"/>
              </a:lnSpc>
            </a:pPr>
            <a:r>
              <a:rPr lang="en-IN" sz="1600" strike="noStrike" spc="-1" dirty="0">
                <a:latin typeface="Arial"/>
              </a:rPr>
              <a:t> </a:t>
            </a:r>
            <a:endParaRPr lang="en-IN" sz="1800" strike="noStrike" spc="-1" dirty="0">
              <a:latin typeface="Arial"/>
            </a:endParaRPr>
          </a:p>
          <a:p>
            <a:pPr>
              <a:lnSpc>
                <a:spcPct val="100000"/>
              </a:lnSpc>
            </a:pPr>
            <a:endParaRPr lang="en-IN" sz="180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98834" y="447472"/>
            <a:ext cx="11361906" cy="54085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b="1" i="1"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3" name="CustomShape 1">
            <a:extLst>
              <a:ext uri="{FF2B5EF4-FFF2-40B4-BE49-F238E27FC236}">
                <a16:creationId xmlns:a16="http://schemas.microsoft.com/office/drawing/2014/main" id="{616509A3-FBC8-4D90-A208-A42A78CC2C5F}"/>
              </a:ext>
            </a:extLst>
          </p:cNvPr>
          <p:cNvSpPr/>
          <p:nvPr/>
        </p:nvSpPr>
        <p:spPr>
          <a:xfrm>
            <a:off x="340920" y="342720"/>
            <a:ext cx="11282040" cy="589680"/>
          </a:xfrm>
          <a:prstGeom prst="rect">
            <a:avLst/>
          </a:prstGeom>
          <a:solidFill>
            <a:srgbClr val="7030A0"/>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pc="-1" dirty="0">
                <a:solidFill>
                  <a:srgbClr val="FFFFFF"/>
                </a:solidFill>
                <a:latin typeface="Arial"/>
              </a:rPr>
              <a:t>T</a:t>
            </a:r>
            <a:r>
              <a:rPr lang="en-IN" sz="3600" b="1" spc="-1" dirty="0">
                <a:solidFill>
                  <a:srgbClr val="FFFFFF"/>
                </a:solidFill>
                <a:latin typeface="Arial"/>
              </a:rPr>
              <a:t>ECH STACK</a:t>
            </a:r>
            <a:endParaRPr lang="en-IN" sz="3600" b="0" strike="noStrike" spc="-1" dirty="0">
              <a:latin typeface="Arial"/>
            </a:endParaRPr>
          </a:p>
        </p:txBody>
      </p:sp>
      <p:sp>
        <p:nvSpPr>
          <p:cNvPr id="5" name="Subtitle 4">
            <a:extLst>
              <a:ext uri="{FF2B5EF4-FFF2-40B4-BE49-F238E27FC236}">
                <a16:creationId xmlns:a16="http://schemas.microsoft.com/office/drawing/2014/main" id="{8B94E8B1-D081-4CC9-B353-990A7970126E}"/>
              </a:ext>
            </a:extLst>
          </p:cNvPr>
          <p:cNvSpPr>
            <a:spLocks noGrp="1"/>
          </p:cNvSpPr>
          <p:nvPr>
            <p:ph type="subTitle"/>
          </p:nvPr>
        </p:nvSpPr>
        <p:spPr>
          <a:xfrm>
            <a:off x="495720" y="1277257"/>
            <a:ext cx="10972440" cy="4905829"/>
          </a:xfrm>
        </p:spPr>
        <p:txBody>
          <a:bodyPr/>
          <a:lstStyle/>
          <a:p>
            <a:pPr marL="0" indent="0">
              <a:buNone/>
            </a:pPr>
            <a:r>
              <a:rPr lang="en-US" sz="3600" dirty="0"/>
              <a:t>Technologies that we are going to use in this project are:-</a:t>
            </a:r>
          </a:p>
          <a:p>
            <a:pPr marL="0" indent="0">
              <a:buNone/>
            </a:pPr>
            <a:endParaRPr lang="en-US" sz="3600" dirty="0"/>
          </a:p>
          <a:p>
            <a:pPr marL="457200" indent="-457200">
              <a:buFont typeface="Arial" panose="020B0604020202020204" pitchFamily="34" charset="0"/>
              <a:buChar char="•"/>
            </a:pPr>
            <a:r>
              <a:rPr lang="en-US" sz="3600" dirty="0"/>
              <a:t>Nodejs for back-end.</a:t>
            </a:r>
          </a:p>
          <a:p>
            <a:pPr marL="457200" indent="-457200">
              <a:buFont typeface="Arial" panose="020B0604020202020204" pitchFamily="34" charset="0"/>
              <a:buChar char="•"/>
            </a:pPr>
            <a:r>
              <a:rPr lang="en-US" sz="3600" dirty="0"/>
              <a:t>React for Front-end .</a:t>
            </a:r>
          </a:p>
          <a:p>
            <a:pPr marL="457200" indent="-457200">
              <a:buFont typeface="Arial" panose="020B0604020202020204" pitchFamily="34" charset="0"/>
              <a:buChar char="•"/>
            </a:pPr>
            <a:r>
              <a:rPr lang="en-US" sz="3600" dirty="0"/>
              <a:t>MongoDB for database management.</a:t>
            </a:r>
          </a:p>
          <a:p>
            <a:pPr marL="457200" indent="-457200">
              <a:buFont typeface="Arial" panose="020B0604020202020204" pitchFamily="34" charset="0"/>
              <a:buChar char="•"/>
            </a:pPr>
            <a:r>
              <a:rPr lang="en-US" sz="3600" dirty="0"/>
              <a:t>Razorpay gateway for payments.</a:t>
            </a:r>
          </a:p>
          <a:p>
            <a:pPr marL="457200" indent="-457200">
              <a:buFont typeface="Arial" panose="020B0604020202020204" pitchFamily="34" charset="0"/>
              <a:buChar char="•"/>
            </a:pPr>
            <a:r>
              <a:rPr lang="en-US" sz="3600" dirty="0"/>
              <a:t>Redux for state management.</a:t>
            </a:r>
          </a:p>
          <a:p>
            <a:pPr marL="457200" indent="-457200">
              <a:buFont typeface="Arial" panose="020B0604020202020204" pitchFamily="34" charset="0"/>
              <a:buChar char="•"/>
            </a:pPr>
            <a:r>
              <a:rPr lang="en-US" sz="3600" dirty="0"/>
              <a:t>Passport.js for authentication &amp; authorization.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4D2BA7-084B-4E5C-896F-2AB8DF606B5C}"/>
              </a:ext>
            </a:extLst>
          </p:cNvPr>
          <p:cNvSpPr>
            <a:spLocks noGrp="1"/>
          </p:cNvSpPr>
          <p:nvPr>
            <p:ph type="subTitle"/>
          </p:nvPr>
        </p:nvSpPr>
        <p:spPr>
          <a:xfrm>
            <a:off x="528200" y="437744"/>
            <a:ext cx="10972440" cy="5982511"/>
          </a:xfrm>
        </p:spPr>
        <p:txBody>
          <a:bodyPr anchor="t"/>
          <a:lstStyle/>
          <a:p>
            <a:pPr marL="0" indent="0">
              <a:buNone/>
            </a:pPr>
            <a:endParaRPr lang="en-US" sz="2400" b="1" i="1" dirty="0"/>
          </a:p>
          <a:p>
            <a:pPr marL="0" indent="0">
              <a:buNone/>
            </a:pPr>
            <a:endParaRPr lang="en-US" sz="2400" b="1" i="1" dirty="0"/>
          </a:p>
          <a:p>
            <a:pPr marL="0" indent="0">
              <a:buNone/>
            </a:pPr>
            <a:r>
              <a:rPr lang="en-US" sz="3200" b="1" i="1" dirty="0"/>
              <a:t>Using our app</a:t>
            </a:r>
          </a:p>
          <a:p>
            <a:pPr marL="0" indent="0">
              <a:buNone/>
            </a:pPr>
            <a:endParaRPr lang="en-US" sz="3200" b="1" i="1" dirty="0"/>
          </a:p>
          <a:p>
            <a:pPr marL="0" indent="0">
              <a:buNone/>
            </a:pPr>
            <a:endParaRPr lang="en-US" sz="1800" b="1" i="1" dirty="0"/>
          </a:p>
          <a:p>
            <a:pPr marL="342900" indent="-342900">
              <a:lnSpc>
                <a:spcPct val="100000"/>
              </a:lnSpc>
              <a:buAutoNum type="arabicPeriod"/>
            </a:pPr>
            <a:r>
              <a:rPr lang="en-IN" sz="2000" b="1" strike="noStrike" spc="-1" dirty="0">
                <a:latin typeface="Arial"/>
              </a:rPr>
              <a:t>Creating a profile</a:t>
            </a:r>
          </a:p>
          <a:p>
            <a:pPr marL="342900" indent="-342900">
              <a:lnSpc>
                <a:spcPct val="100000"/>
              </a:lnSpc>
              <a:buAutoNum type="arabicPeriod"/>
            </a:pPr>
            <a:endParaRPr lang="en-IN" sz="2000" b="0" strike="noStrike" spc="-1" dirty="0">
              <a:latin typeface="Arial"/>
            </a:endParaRPr>
          </a:p>
          <a:p>
            <a:pPr marL="0" indent="0">
              <a:lnSpc>
                <a:spcPct val="100000"/>
              </a:lnSpc>
              <a:buNone/>
            </a:pPr>
            <a:r>
              <a:rPr lang="en-IN" sz="2000" b="0" strike="noStrike" spc="-1" dirty="0">
                <a:latin typeface="Arial"/>
              </a:rPr>
              <a:t>The user creates an identity on the app with </a:t>
            </a:r>
            <a:r>
              <a:rPr lang="en-IN" sz="2000" b="1" strike="noStrike" spc="-1" dirty="0">
                <a:latin typeface="Arial"/>
              </a:rPr>
              <a:t>minimal information </a:t>
            </a:r>
            <a:r>
              <a:rPr lang="en-IN" sz="2000" b="0" strike="noStrike" spc="-1" dirty="0">
                <a:latin typeface="Arial"/>
              </a:rPr>
              <a:t>such as name, e-mail and password. User after creating his/her profile can also register himself as a seller by providing basic details such as store name, category of products </a:t>
            </a:r>
            <a:r>
              <a:rPr lang="en-IN" sz="2000" spc="-1" dirty="0">
                <a:latin typeface="Arial"/>
              </a:rPr>
              <a:t>he is going to sell, address of store, GST number and profile picture.</a:t>
            </a:r>
          </a:p>
          <a:p>
            <a:pPr marL="0" indent="0">
              <a:lnSpc>
                <a:spcPct val="100000"/>
              </a:lnSpc>
              <a:buNone/>
            </a:pPr>
            <a:endParaRPr lang="en-IN" sz="2000" b="0" strike="noStrike" spc="-1" dirty="0">
              <a:latin typeface="Arial"/>
            </a:endParaRPr>
          </a:p>
          <a:p>
            <a:pPr marL="0" indent="0">
              <a:lnSpc>
                <a:spcPct val="100000"/>
              </a:lnSpc>
              <a:buNone/>
            </a:pPr>
            <a:endParaRPr lang="en-IN" sz="2000" b="1" strike="noStrike" spc="-1" dirty="0">
              <a:latin typeface="Arial"/>
            </a:endParaRPr>
          </a:p>
          <a:p>
            <a:pPr marL="0" indent="0">
              <a:lnSpc>
                <a:spcPct val="100000"/>
              </a:lnSpc>
              <a:buNone/>
            </a:pPr>
            <a:r>
              <a:rPr lang="en-IN" sz="2000" b="1" strike="noStrike" spc="-1" dirty="0">
                <a:latin typeface="Arial"/>
              </a:rPr>
              <a:t>2. Adding the products</a:t>
            </a:r>
          </a:p>
          <a:p>
            <a:pPr marL="0" indent="0">
              <a:lnSpc>
                <a:spcPct val="100000"/>
              </a:lnSpc>
              <a:buNone/>
            </a:pPr>
            <a:endParaRPr lang="en-IN" sz="2000" b="0" strike="noStrike" spc="-1" dirty="0">
              <a:latin typeface="Arial"/>
            </a:endParaRPr>
          </a:p>
          <a:p>
            <a:pPr marL="0" indent="0">
              <a:lnSpc>
                <a:spcPct val="100000"/>
              </a:lnSpc>
              <a:buNone/>
            </a:pPr>
            <a:r>
              <a:rPr lang="en-IN" sz="2000" spc="-1" dirty="0">
                <a:latin typeface="Arial"/>
              </a:rPr>
              <a:t>Seller can add the products by simply clicking on Add Product link present in navbar by providing details like product name, price, display picture and a short description.</a:t>
            </a:r>
            <a:endParaRPr lang="en-IN" sz="2000" b="0" strike="noStrike" spc="-1" dirty="0">
              <a:latin typeface="Arial"/>
            </a:endParaRPr>
          </a:p>
          <a:p>
            <a:pPr marL="0" indent="0">
              <a:buNone/>
            </a:pPr>
            <a:endParaRPr lang="en-IN" sz="2000" b="1" i="1" dirty="0"/>
          </a:p>
        </p:txBody>
      </p:sp>
    </p:spTree>
    <p:extLst>
      <p:ext uri="{BB962C8B-B14F-4D97-AF65-F5344CB8AC3E}">
        <p14:creationId xmlns:p14="http://schemas.microsoft.com/office/powerpoint/2010/main" val="76374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BA54C3-54A7-449F-83F8-3D01C56032D9}"/>
              </a:ext>
            </a:extLst>
          </p:cNvPr>
          <p:cNvSpPr txBox="1"/>
          <p:nvPr/>
        </p:nvSpPr>
        <p:spPr>
          <a:xfrm>
            <a:off x="411804" y="496110"/>
            <a:ext cx="6170604" cy="646331"/>
          </a:xfrm>
          <a:prstGeom prst="rect">
            <a:avLst/>
          </a:prstGeom>
          <a:noFill/>
        </p:spPr>
        <p:txBody>
          <a:bodyPr wrap="square" rtlCol="0">
            <a:spAutoFit/>
          </a:bodyPr>
          <a:lstStyle/>
          <a:p>
            <a:pPr>
              <a:lnSpc>
                <a:spcPct val="100000"/>
              </a:lnSpc>
            </a:pPr>
            <a:endParaRPr lang="en-IN" sz="1800" b="0" strike="noStrike" spc="-1" dirty="0">
              <a:latin typeface="Arial"/>
            </a:endParaRPr>
          </a:p>
          <a:p>
            <a:endParaRPr lang="en-IN" dirty="0"/>
          </a:p>
        </p:txBody>
      </p:sp>
      <p:sp>
        <p:nvSpPr>
          <p:cNvPr id="4" name="TextBox 3">
            <a:extLst>
              <a:ext uri="{FF2B5EF4-FFF2-40B4-BE49-F238E27FC236}">
                <a16:creationId xmlns:a16="http://schemas.microsoft.com/office/drawing/2014/main" id="{BF2E295F-ABAD-4A2E-9D18-A517FBF36297}"/>
              </a:ext>
            </a:extLst>
          </p:cNvPr>
          <p:cNvSpPr txBox="1"/>
          <p:nvPr/>
        </p:nvSpPr>
        <p:spPr>
          <a:xfrm>
            <a:off x="223118" y="496110"/>
            <a:ext cx="11368392" cy="6524863"/>
          </a:xfrm>
          <a:prstGeom prst="rect">
            <a:avLst/>
          </a:prstGeom>
          <a:noFill/>
        </p:spPr>
        <p:txBody>
          <a:bodyPr wrap="square" rtlCol="0">
            <a:spAutoFit/>
          </a:bodyPr>
          <a:lstStyle/>
          <a:p>
            <a:pPr>
              <a:lnSpc>
                <a:spcPct val="100000"/>
              </a:lnSpc>
            </a:pPr>
            <a:endParaRPr lang="en-IN" sz="1900" b="1" strike="noStrike" spc="-1" dirty="0">
              <a:latin typeface="Arial"/>
            </a:endParaRPr>
          </a:p>
          <a:p>
            <a:pPr>
              <a:lnSpc>
                <a:spcPct val="100000"/>
              </a:lnSpc>
            </a:pPr>
            <a:r>
              <a:rPr lang="en-IN" sz="1900" b="1" strike="noStrike" spc="-1" dirty="0">
                <a:latin typeface="Arial"/>
              </a:rPr>
              <a:t>3. Cart Section</a:t>
            </a:r>
          </a:p>
          <a:p>
            <a:pPr>
              <a:lnSpc>
                <a:spcPct val="100000"/>
              </a:lnSpc>
            </a:pPr>
            <a:endParaRPr lang="en-IN" sz="1900" b="0" strike="noStrike" spc="-1" dirty="0">
              <a:latin typeface="Arial"/>
            </a:endParaRPr>
          </a:p>
          <a:p>
            <a:pPr>
              <a:lnSpc>
                <a:spcPct val="100000"/>
              </a:lnSpc>
            </a:pPr>
            <a:r>
              <a:rPr lang="en-IN" sz="1900" b="0" strike="noStrike" spc="-1" dirty="0">
                <a:latin typeface="Arial"/>
              </a:rPr>
              <a:t>In this section the user can see the total of all the values that he is going to purchase and also manipulate the quantities according to his need and delete them if not required. By clicking on </a:t>
            </a:r>
            <a:r>
              <a:rPr lang="en-IN" sz="1900" b="1" strike="noStrike" spc="-1" dirty="0">
                <a:latin typeface="Arial"/>
              </a:rPr>
              <a:t>proceed to checkout </a:t>
            </a:r>
            <a:r>
              <a:rPr lang="en-IN" sz="1900" strike="noStrike" spc="-1" dirty="0">
                <a:latin typeface="Arial"/>
              </a:rPr>
              <a:t>button user will be directed to payment gateway where he can make payment using </a:t>
            </a:r>
            <a:r>
              <a:rPr lang="en-IN" sz="1900" spc="-1" dirty="0">
                <a:latin typeface="Arial"/>
              </a:rPr>
              <a:t>a variety of options like </a:t>
            </a:r>
            <a:r>
              <a:rPr lang="en-IN" sz="1900" strike="noStrike" spc="-1" dirty="0" err="1">
                <a:latin typeface="Arial"/>
              </a:rPr>
              <a:t>netbanking</a:t>
            </a:r>
            <a:r>
              <a:rPr lang="en-IN" sz="1900" strike="noStrike" spc="-1" dirty="0">
                <a:latin typeface="Arial"/>
              </a:rPr>
              <a:t> , debit card, UPI ,wallet. He also has the option</a:t>
            </a:r>
            <a:r>
              <a:rPr lang="en-IN" sz="1900" spc="-1" dirty="0">
                <a:latin typeface="Arial"/>
              </a:rPr>
              <a:t> to </a:t>
            </a:r>
            <a:r>
              <a:rPr lang="en-IN" sz="1900" spc="-1" dirty="0"/>
              <a:t>pay later.</a:t>
            </a:r>
            <a:endParaRPr lang="en-IN" sz="1900" strike="noStrike" spc="-1" dirty="0">
              <a:latin typeface="Arial"/>
            </a:endParaRPr>
          </a:p>
          <a:p>
            <a:pPr>
              <a:lnSpc>
                <a:spcPct val="100000"/>
              </a:lnSpc>
            </a:pPr>
            <a:endParaRPr lang="en-IN" sz="1900" strike="noStrike" spc="-1" dirty="0">
              <a:latin typeface="Arial"/>
            </a:endParaRPr>
          </a:p>
          <a:p>
            <a:pPr>
              <a:lnSpc>
                <a:spcPct val="100000"/>
              </a:lnSpc>
            </a:pPr>
            <a:endParaRPr lang="en-IN" sz="1900" spc="-1" dirty="0">
              <a:latin typeface="Arial"/>
            </a:endParaRPr>
          </a:p>
          <a:p>
            <a:pPr>
              <a:lnSpc>
                <a:spcPct val="100000"/>
              </a:lnSpc>
            </a:pPr>
            <a:r>
              <a:rPr lang="en-IN" sz="1900" b="1" strike="noStrike" spc="-1" dirty="0">
                <a:latin typeface="Arial"/>
              </a:rPr>
              <a:t>4. Products Page</a:t>
            </a:r>
          </a:p>
          <a:p>
            <a:pPr>
              <a:lnSpc>
                <a:spcPct val="100000"/>
              </a:lnSpc>
            </a:pPr>
            <a:endParaRPr lang="en-IN" sz="1900" b="1" strike="noStrike" spc="-1" dirty="0">
              <a:latin typeface="Arial"/>
            </a:endParaRPr>
          </a:p>
          <a:p>
            <a:pPr>
              <a:lnSpc>
                <a:spcPct val="100000"/>
              </a:lnSpc>
            </a:pPr>
            <a:r>
              <a:rPr lang="en-IN" sz="1900" spc="-1" dirty="0">
                <a:latin typeface="Arial"/>
              </a:rPr>
              <a:t>On this page buyer can see all the products that are currently in stock on our website. A huge variety of products are present over here from books to electronics and much more. To know about a product user needs to click on the product and a description page will appear with all the information entered by the user initially.</a:t>
            </a:r>
          </a:p>
          <a:p>
            <a:pPr>
              <a:lnSpc>
                <a:spcPct val="100000"/>
              </a:lnSpc>
            </a:pPr>
            <a:endParaRPr lang="en-IN" sz="1900" spc="-1" dirty="0">
              <a:latin typeface="Arial"/>
            </a:endParaRPr>
          </a:p>
          <a:p>
            <a:pPr>
              <a:lnSpc>
                <a:spcPct val="100000"/>
              </a:lnSpc>
            </a:pPr>
            <a:endParaRPr lang="en-IN" sz="1900" b="1" strike="noStrike" spc="-1" dirty="0">
              <a:latin typeface="Arial"/>
            </a:endParaRPr>
          </a:p>
          <a:p>
            <a:pPr>
              <a:lnSpc>
                <a:spcPct val="100000"/>
              </a:lnSpc>
            </a:pPr>
            <a:r>
              <a:rPr lang="en-IN" sz="1900" b="1" spc="-1" dirty="0">
                <a:latin typeface="Arial"/>
              </a:rPr>
              <a:t>5.UI/UX Design</a:t>
            </a:r>
          </a:p>
          <a:p>
            <a:pPr>
              <a:lnSpc>
                <a:spcPct val="100000"/>
              </a:lnSpc>
            </a:pPr>
            <a:endParaRPr lang="en-IN" sz="1900" b="1" spc="-1" dirty="0">
              <a:latin typeface="Arial"/>
            </a:endParaRPr>
          </a:p>
          <a:p>
            <a:pPr>
              <a:lnSpc>
                <a:spcPct val="100000"/>
              </a:lnSpc>
            </a:pPr>
            <a:r>
              <a:rPr lang="en-IN" sz="1900" strike="noStrike" spc="-1" dirty="0">
                <a:latin typeface="Arial"/>
              </a:rPr>
              <a:t>Our </a:t>
            </a:r>
            <a:r>
              <a:rPr lang="en-IN" sz="1900" spc="-1" dirty="0">
                <a:latin typeface="Arial"/>
              </a:rPr>
              <a:t>main focus for this project is to make this site user friendly as much as possible so that user can make purchases without any hassle.</a:t>
            </a:r>
            <a:endParaRPr lang="en-IN" sz="1900" strike="noStrike" spc="-1" dirty="0">
              <a:latin typeface="Arial"/>
            </a:endParaRPr>
          </a:p>
          <a:p>
            <a:pPr>
              <a:lnSpc>
                <a:spcPct val="100000"/>
              </a:lnSpc>
            </a:pPr>
            <a:endParaRPr lang="en-IN" sz="1900" b="0" i="1" u="sng"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40920" y="342720"/>
            <a:ext cx="11282040" cy="589680"/>
          </a:xfrm>
          <a:prstGeom prst="rect">
            <a:avLst/>
          </a:prstGeom>
          <a:solidFill>
            <a:srgbClr val="7030A0"/>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dirty="0">
                <a:solidFill>
                  <a:srgbClr val="FFFFFF"/>
                </a:solidFill>
                <a:latin typeface="Arial"/>
              </a:rPr>
              <a:t>HOW IS THE SOLUTION INNOVATIVE ?</a:t>
            </a:r>
            <a:endParaRPr lang="en-IN" sz="3600" b="0" strike="noStrike" spc="-1" dirty="0">
              <a:latin typeface="Arial"/>
            </a:endParaRPr>
          </a:p>
        </p:txBody>
      </p:sp>
      <p:sp>
        <p:nvSpPr>
          <p:cNvPr id="144" name="CustomShape 2"/>
          <p:cNvSpPr/>
          <p:nvPr/>
        </p:nvSpPr>
        <p:spPr>
          <a:xfrm>
            <a:off x="340920" y="6725160"/>
            <a:ext cx="360" cy="360"/>
          </a:xfrm>
          <a:prstGeom prst="rect">
            <a:avLst/>
          </a:prstGeom>
          <a:noFill/>
          <a:ln>
            <a:noFill/>
          </a:ln>
        </p:spPr>
        <p:style>
          <a:lnRef idx="0">
            <a:scrgbClr r="0" g="0" b="0"/>
          </a:lnRef>
          <a:fillRef idx="0">
            <a:scrgbClr r="0" g="0" b="0"/>
          </a:fillRef>
          <a:effectRef idx="0">
            <a:scrgbClr r="0" g="0" b="0"/>
          </a:effectRef>
          <a:fontRef idx="minor"/>
        </p:style>
      </p:sp>
      <p:sp>
        <p:nvSpPr>
          <p:cNvPr id="145" name="CustomShape 3"/>
          <p:cNvSpPr/>
          <p:nvPr/>
        </p:nvSpPr>
        <p:spPr>
          <a:xfrm>
            <a:off x="340920" y="1641040"/>
            <a:ext cx="11529290" cy="34767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0" strike="noStrike" spc="-1" dirty="0">
                <a:latin typeface="Arial"/>
              </a:rPr>
              <a:t>Innovation can be seen in the way we implement things</a:t>
            </a:r>
            <a:r>
              <a:rPr lang="en-IN" sz="2800" b="1" strike="noStrike" spc="-1" dirty="0">
                <a:latin typeface="Arial"/>
              </a:rPr>
              <a:t>. Clean UI </a:t>
            </a:r>
            <a:r>
              <a:rPr lang="en-IN" sz="2800" b="0" strike="noStrike" spc="-1" dirty="0">
                <a:latin typeface="Arial"/>
              </a:rPr>
              <a:t>&amp; </a:t>
            </a:r>
            <a:r>
              <a:rPr lang="en-IN" sz="2800" b="1" strike="noStrike" spc="-1" dirty="0">
                <a:latin typeface="Arial"/>
              </a:rPr>
              <a:t>user security </a:t>
            </a:r>
            <a:r>
              <a:rPr lang="en-IN" sz="2800" b="0" strike="noStrike" spc="-1" dirty="0">
                <a:latin typeface="Arial"/>
              </a:rPr>
              <a:t>are our top most concerns. </a:t>
            </a:r>
            <a:r>
              <a:rPr lang="en-IN" sz="2800" spc="-1" dirty="0">
                <a:latin typeface="Arial"/>
              </a:rPr>
              <a:t>W</a:t>
            </a:r>
            <a:r>
              <a:rPr lang="en-IN" sz="2800" b="0" strike="noStrike" spc="-1" dirty="0">
                <a:latin typeface="Arial"/>
              </a:rPr>
              <a:t>e have given these two points our topmost priority in this project. We are going to use </a:t>
            </a:r>
            <a:r>
              <a:rPr lang="en-IN" sz="2800" spc="-1" dirty="0">
                <a:latin typeface="Arial"/>
              </a:rPr>
              <a:t>P</a:t>
            </a:r>
            <a:r>
              <a:rPr lang="en-IN" sz="2800" b="0" strike="noStrike" spc="-1" dirty="0">
                <a:latin typeface="Arial"/>
              </a:rPr>
              <a:t>assport.js for secure login and </a:t>
            </a:r>
            <a:r>
              <a:rPr lang="en-IN" sz="2800" b="1" strike="noStrike" spc="-1" dirty="0">
                <a:latin typeface="Arial"/>
              </a:rPr>
              <a:t>Razorpay</a:t>
            </a:r>
            <a:r>
              <a:rPr lang="en-IN" sz="2800" b="0" strike="noStrike" spc="-1" dirty="0">
                <a:latin typeface="Arial"/>
              </a:rPr>
              <a:t> gateway for all the transactions. </a:t>
            </a:r>
            <a:r>
              <a:rPr lang="en-IN" sz="2800" spc="-1" dirty="0">
                <a:latin typeface="Arial"/>
              </a:rPr>
              <a:t>To make the</a:t>
            </a:r>
            <a:r>
              <a:rPr lang="en-IN" sz="2800" b="0" strike="noStrike" spc="-1" dirty="0">
                <a:latin typeface="Arial"/>
              </a:rPr>
              <a:t> UI simple yet attractive, we have used Material-UI. User will have the option to cancel the orders after placin</a:t>
            </a:r>
            <a:r>
              <a:rPr lang="en-IN" sz="2800" spc="-1" dirty="0">
                <a:latin typeface="Arial"/>
              </a:rPr>
              <a:t>g them. </a:t>
            </a:r>
            <a:endParaRPr lang="en-IN" sz="2800" b="0" strike="noStrike" spc="-1" dirty="0">
              <a:latin typeface="Arial"/>
            </a:endParaRPr>
          </a:p>
          <a:p>
            <a:pPr>
              <a:lnSpc>
                <a:spcPct val="100000"/>
              </a:lnSpc>
            </a:pPr>
            <a:endParaRPr lang="en-IN" sz="11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91A7DFA6-2995-41DA-9B05-4B226BCF7E22}"/>
              </a:ext>
            </a:extLst>
          </p:cNvPr>
          <p:cNvSpPr/>
          <p:nvPr/>
        </p:nvSpPr>
        <p:spPr>
          <a:xfrm>
            <a:off x="356205" y="509539"/>
            <a:ext cx="11545061" cy="589680"/>
          </a:xfrm>
          <a:prstGeom prst="rect">
            <a:avLst/>
          </a:prstGeom>
          <a:solidFill>
            <a:srgbClr val="7030A0"/>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pc="-1" dirty="0">
                <a:solidFill>
                  <a:srgbClr val="FFFFFF"/>
                </a:solidFill>
                <a:latin typeface="Arial"/>
              </a:rPr>
              <a:t>S</a:t>
            </a:r>
            <a:r>
              <a:rPr lang="en-IN" sz="3600" b="1" spc="-1" dirty="0">
                <a:solidFill>
                  <a:srgbClr val="FFFFFF"/>
                </a:solidFill>
                <a:latin typeface="Arial"/>
              </a:rPr>
              <a:t>OME SCREENSHOTS</a:t>
            </a:r>
            <a:endParaRPr lang="en-IN" sz="3600" b="0" strike="noStrike" spc="-1" dirty="0">
              <a:latin typeface="Arial"/>
            </a:endParaRPr>
          </a:p>
        </p:txBody>
      </p:sp>
      <p:pic>
        <p:nvPicPr>
          <p:cNvPr id="8" name="Picture 7">
            <a:extLst>
              <a:ext uri="{FF2B5EF4-FFF2-40B4-BE49-F238E27FC236}">
                <a16:creationId xmlns:a16="http://schemas.microsoft.com/office/drawing/2014/main" id="{0C62112C-1277-4F4B-B612-38D516D5165C}"/>
              </a:ext>
            </a:extLst>
          </p:cNvPr>
          <p:cNvPicPr>
            <a:picLocks noChangeAspect="1"/>
          </p:cNvPicPr>
          <p:nvPr/>
        </p:nvPicPr>
        <p:blipFill>
          <a:blip r:embed="rId2"/>
          <a:stretch>
            <a:fillRect/>
          </a:stretch>
        </p:blipFill>
        <p:spPr>
          <a:xfrm>
            <a:off x="356206" y="1317662"/>
            <a:ext cx="11545062" cy="5290782"/>
          </a:xfrm>
          <a:prstGeom prst="rect">
            <a:avLst/>
          </a:prstGeom>
        </p:spPr>
      </p:pic>
    </p:spTree>
    <p:extLst>
      <p:ext uri="{BB962C8B-B14F-4D97-AF65-F5344CB8AC3E}">
        <p14:creationId xmlns:p14="http://schemas.microsoft.com/office/powerpoint/2010/main" val="155437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1677</TotalTime>
  <Words>676</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Graphik</vt:lpstr>
      <vt:lpstr>Symbol</vt:lpstr>
      <vt:lpstr>Trebuchet MS</vt:lpstr>
      <vt:lpstr>Wingdings</vt:lpstr>
      <vt:lpstr>Office Theme</vt:lpstr>
      <vt:lpstr>Office Theme</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Keisha Ridwan</dc:creator>
  <dc:description/>
  <cp:lastModifiedBy>Rhythm Bhatia</cp:lastModifiedBy>
  <cp:revision>270</cp:revision>
  <dcterms:created xsi:type="dcterms:W3CDTF">2020-08-05T08:43:32Z</dcterms:created>
  <dcterms:modified xsi:type="dcterms:W3CDTF">2021-11-07T09:40:02Z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0x010100A368F88AD5035B41823DBAC77DB5C8F3</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