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57" r:id="rId5"/>
    <p:sldId id="258" r:id="rId6"/>
    <p:sldId id="259" r:id="rId7"/>
    <p:sldId id="268" r:id="rId8"/>
    <p:sldId id="261" r:id="rId9"/>
    <p:sldId id="273" r:id="rId10"/>
    <p:sldId id="260" r:id="rId11"/>
    <p:sldId id="267" r:id="rId12"/>
    <p:sldId id="262" r:id="rId13"/>
    <p:sldId id="269" r:id="rId14"/>
    <p:sldId id="263" r:id="rId15"/>
    <p:sldId id="272" r:id="rId16"/>
    <p:sldId id="271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00213"/>
            <a:ext cx="9144000" cy="2387600"/>
          </a:xfrm>
        </p:spPr>
        <p:txBody>
          <a:bodyPr/>
          <a:p>
            <a:r>
              <a:rPr lang="zh-CN" altLang="en-US"/>
              <a:t>微信小程序执行流程梳理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33253"/>
            <a:ext cx="9144000" cy="1655762"/>
          </a:xfrm>
        </p:spPr>
        <p:txBody>
          <a:bodyPr/>
          <a:p>
            <a:r>
              <a:rPr lang="zh-CN" altLang="en-US"/>
              <a:t>姜健俊</a:t>
            </a:r>
            <a:r>
              <a:rPr lang="en-US" altLang="zh-CN"/>
              <a:t> </a:t>
            </a:r>
            <a:r>
              <a:rPr lang="zh-CN" altLang="en-US"/>
              <a:t>最后编辑</a:t>
            </a:r>
            <a:r>
              <a:rPr lang="en-US" altLang="zh-CN"/>
              <a:t>2021/09/14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小程序的</a:t>
            </a:r>
            <a:r>
              <a:rPr lang="en-US" altLang="zh-CN"/>
              <a:t>P</a:t>
            </a:r>
            <a:r>
              <a:rPr lang="zh-CN" altLang="en-US"/>
              <a:t>age代码的加载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55" y="1522730"/>
            <a:ext cx="8051165" cy="5335270"/>
          </a:xfrm>
        </p:spPr>
        <p:txBody>
          <a:bodyPr>
            <a:normAutofit fontScale="70000"/>
          </a:bodyPr>
          <a:p>
            <a:pPr>
              <a:lnSpc>
                <a:spcPct val="190000"/>
              </a:lnSpc>
            </a:pPr>
            <a:r>
              <a:rPr lang="zh-CN" altLang="en-US"/>
              <a:t>第一次点开小程序的时候，作为宿主的微信客户端线程开始下载代码包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age</a:t>
            </a:r>
            <a:r>
              <a:rPr lang="zh-CN" altLang="en-US">
                <a:sym typeface="+mn-ea"/>
              </a:rPr>
              <a:t>的业务逻辑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app-service.js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+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Page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与此同时开启两个js线程，一个带dom一个不带dom。带dom的叫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，不带dom的叫</a:t>
            </a:r>
            <a:r>
              <a:rPr lang="zh-CN" altLang="en-US">
                <a:solidFill>
                  <a:srgbClr val="FF0000"/>
                </a:solidFill>
              </a:rPr>
              <a:t>jscore</a:t>
            </a:r>
            <a:r>
              <a:rPr lang="zh-CN" altLang="en-US"/>
              <a:t>。代码下载下来后，交给他们执行。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不带dom的线程</a:t>
            </a:r>
            <a:r>
              <a:rPr lang="zh-CN" altLang="en-US">
                <a:sym typeface="+mn-ea"/>
              </a:rPr>
              <a:t>注入</a:t>
            </a:r>
            <a:r>
              <a:rPr lang="zh-CN" altLang="en-US">
                <a:solidFill>
                  <a:srgbClr val="FF0000"/>
                </a:solidFill>
              </a:rPr>
              <a:t>app-service.js</a:t>
            </a:r>
            <a:r>
              <a:rPr lang="zh-CN" altLang="en-US"/>
              <a:t>，带dom的线程</a:t>
            </a:r>
            <a:r>
              <a:rPr lang="zh-CN" altLang="en-US">
                <a:sym typeface="+mn-ea"/>
              </a:rPr>
              <a:t>注入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总而言之，在这个初始化阶段，加载基础库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Exparser</a:t>
            </a:r>
            <a:r>
              <a:rPr lang="zh-CN" altLang="en-US">
                <a:sym typeface="+mn-ea"/>
              </a:rPr>
              <a:t>等</a:t>
            </a:r>
            <a:r>
              <a:rPr lang="en-US" altLang="zh-CN"/>
              <a:t>)</a:t>
            </a:r>
            <a:r>
              <a:rPr lang="zh-CN" altLang="en-US"/>
              <a:t>后，</a:t>
            </a:r>
            <a:r>
              <a:rPr lang="zh-CN" altLang="en-US">
                <a:solidFill>
                  <a:srgbClr val="FF0000"/>
                </a:solidFill>
              </a:rPr>
              <a:t>jscore</a:t>
            </a:r>
            <a:r>
              <a:rPr lang="zh-CN" altLang="en-US"/>
              <a:t>注入</a:t>
            </a:r>
            <a:r>
              <a:rPr lang="zh-CN" altLang="en-US">
                <a:solidFill>
                  <a:srgbClr val="FF0000"/>
                </a:solidFill>
              </a:rPr>
              <a:t>app-service.js</a:t>
            </a:r>
            <a:r>
              <a:rPr lang="zh-CN" altLang="en-US"/>
              <a:t>、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>
                <a:sym typeface="+mn-ea"/>
              </a:rPr>
              <a:t>注入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，为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的实例化和渲染做好准备。</a:t>
            </a:r>
            <a:endParaRPr lang="zh-CN" altLang="en-US"/>
          </a:p>
        </p:txBody>
      </p:sp>
      <p:pic>
        <p:nvPicPr>
          <p:cNvPr id="4" name="图片 3" descr="图7-3 页面层级准备过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2920" y="1456690"/>
            <a:ext cx="406908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小程序的</a:t>
            </a:r>
            <a:r>
              <a:rPr lang="en-US" altLang="zh-CN"/>
              <a:t>P</a:t>
            </a:r>
            <a:r>
              <a:rPr lang="zh-CN" altLang="en-US"/>
              <a:t>age的实例化和首次渲染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10" y="1480820"/>
            <a:ext cx="6691630" cy="5203190"/>
          </a:xfrm>
        </p:spPr>
        <p:txBody>
          <a:bodyPr>
            <a:normAutofit fontScale="70000"/>
          </a:bodyPr>
          <a:p>
            <a:pPr>
              <a:lnSpc>
                <a:spcPct val="190000"/>
              </a:lnSpc>
            </a:pPr>
            <a:r>
              <a:rPr lang="zh-CN" altLang="en-US"/>
              <a:t>小程序启动时会选取首页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做实例化和渲染，其他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的实例化和渲染，是在以后每次调用wx.navigateTo("path")时发生的。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调用wx.navigateTo时，新开一个</a:t>
            </a:r>
            <a:r>
              <a:rPr lang="zh-CN" altLang="en-US">
                <a:solidFill>
                  <a:srgbClr val="FF0000"/>
                </a:solidFill>
              </a:rPr>
              <a:t>webview线程</a:t>
            </a:r>
            <a:r>
              <a:rPr lang="zh-CN" altLang="en-US"/>
              <a:t>，注入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>
                <a:solidFill>
                  <a:schemeClr val="tx1"/>
                </a:solidFill>
              </a:rPr>
              <a:t>来</a:t>
            </a:r>
            <a:r>
              <a:rPr lang="zh-CN" altLang="en-US"/>
              <a:t>加载，然后等待</a:t>
            </a:r>
            <a:r>
              <a:rPr lang="zh-CN" altLang="en-US">
                <a:solidFill>
                  <a:srgbClr val="FF0000"/>
                </a:solidFill>
              </a:rPr>
              <a:t>jscore线程</a:t>
            </a:r>
            <a:r>
              <a:rPr lang="zh-CN" altLang="en-US"/>
              <a:t>的发号令。</a:t>
            </a:r>
            <a:endParaRPr lang="zh-CN" altLang="en-US"/>
          </a:p>
          <a:p>
            <a:pPr>
              <a:lnSpc>
                <a:spcPct val="190000"/>
              </a:lnSpc>
            </a:pPr>
            <a:r>
              <a:rPr lang="zh-CN" altLang="en-US"/>
              <a:t>与此同时在另一边，调用wx.navigateTo时，</a:t>
            </a:r>
            <a:r>
              <a:rPr lang="zh-CN" altLang="en-US">
                <a:solidFill>
                  <a:srgbClr val="FF0000"/>
                </a:solidFill>
              </a:rPr>
              <a:t>jscore线程</a:t>
            </a:r>
            <a:r>
              <a:rPr lang="zh-CN" altLang="en-US"/>
              <a:t>要实例化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(</a:t>
            </a:r>
            <a:r>
              <a:rPr lang="zh-CN"/>
              <a:t>初始化组件</a:t>
            </a:r>
            <a:r>
              <a:rPr lang="zh-CN" altLang="en-US"/>
              <a:t>函数和</a:t>
            </a:r>
            <a:r>
              <a:rPr lang="zh-CN">
                <a:sym typeface="+mn-ea"/>
              </a:rPr>
              <a:t>页面</a:t>
            </a:r>
            <a:r>
              <a:rPr lang="zh-CN" altLang="en-US"/>
              <a:t>数据)，实例化后</a:t>
            </a:r>
            <a:r>
              <a:rPr lang="zh-CN" altLang="en-US">
                <a:solidFill>
                  <a:srgbClr val="FF0000"/>
                </a:solidFill>
              </a:rPr>
              <a:t>jscore</a:t>
            </a:r>
            <a:r>
              <a:rPr lang="zh-CN" altLang="en-US"/>
              <a:t>释放信号让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Exparser</a:t>
            </a:r>
            <a:r>
              <a:rPr lang="zh-CN" altLang="en-US"/>
              <a:t>执行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 descr="图7-4 初始数据通信时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6945" y="1608455"/>
            <a:ext cx="447294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1238250"/>
          </a:xfrm>
        </p:spPr>
        <p:txBody>
          <a:bodyPr>
            <a:normAutofit fontScale="60000"/>
          </a:bodyPr>
          <a:p>
            <a:pPr>
              <a:lnSpc>
                <a:spcPct val="200000"/>
              </a:lnSpc>
            </a:pPr>
            <a:r>
              <a:rPr lang="zh-CN" altLang="en-US">
                <a:sym typeface="+mn-ea"/>
              </a:rPr>
              <a:t>当运行时用户跳转执行wx.navigateTo("path")时，path的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zh-CN" altLang="en-US">
                <a:sym typeface="+mn-ea"/>
              </a:rPr>
              <a:t>注入新开的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webview线程</a:t>
            </a:r>
            <a:r>
              <a:rPr lang="zh-CN" altLang="en-US">
                <a:sym typeface="+mn-ea"/>
              </a:rPr>
              <a:t>，执行它生成页面结构(虚拟dom)，虚拟dom是普通JSON。虚拟dom交给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Exparser</a:t>
            </a:r>
            <a:r>
              <a:rPr lang="zh-CN" altLang="en-US">
                <a:sym typeface="+mn-ea"/>
              </a:rPr>
              <a:t>的web渲染器使用dom进行渲染。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图3-5 逻辑层传递数据到渲染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175" y="2640965"/>
            <a:ext cx="5706745" cy="4217035"/>
          </a:xfrm>
          <a:prstGeom prst="rect">
            <a:avLst/>
          </a:prstGeom>
        </p:spPr>
      </p:pic>
      <p:pic>
        <p:nvPicPr>
          <p:cNvPr id="10" name="图片 9" descr="图7-7 视图层初始渲染流程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60" y="2026920"/>
            <a:ext cx="4229100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</a:t>
            </a:r>
            <a:r>
              <a:rPr lang="zh-CN" altLang="en-US">
                <a:sym typeface="+mn-ea"/>
              </a:rPr>
              <a:t>重新渲染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6445" y="1490980"/>
            <a:ext cx="5504815" cy="4645025"/>
          </a:xfrm>
        </p:spPr>
        <p:txBody>
          <a:bodyPr>
            <a:noAutofit/>
          </a:bodyPr>
          <a:p>
            <a:pPr>
              <a:lnSpc>
                <a:spcPct val="220000"/>
              </a:lnSpc>
            </a:pPr>
            <a:r>
              <a:rPr lang="zh-CN" altLang="en-US" sz="1800"/>
              <a:t>以后</a:t>
            </a:r>
            <a:r>
              <a:rPr lang="en-US" altLang="zh-CN" sz="1800">
                <a:solidFill>
                  <a:srgbClr val="FF0000"/>
                </a:solidFill>
              </a:rPr>
              <a:t>P</a:t>
            </a:r>
            <a:r>
              <a:rPr lang="zh-CN" altLang="en-US" sz="1800">
                <a:solidFill>
                  <a:srgbClr val="FF0000"/>
                </a:solidFill>
              </a:rPr>
              <a:t>age</a:t>
            </a:r>
            <a:r>
              <a:rPr lang="zh-CN" altLang="en-US" sz="1800"/>
              <a:t>实例中的数据变化了，需要重渲染，</a:t>
            </a: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再次请求</a:t>
            </a:r>
            <a:r>
              <a:rPr lang="zh-CN" altLang="en-US" sz="1800">
                <a:solidFill>
                  <a:srgbClr val="FF0000"/>
                </a:solidFill>
              </a:rPr>
              <a:t>webview线程</a:t>
            </a:r>
            <a:r>
              <a:rPr lang="zh-CN" altLang="en-US" sz="1800"/>
              <a:t>执行</a:t>
            </a:r>
            <a:r>
              <a:rPr lang="zh-CN" altLang="en-US" sz="1800">
                <a:solidFill>
                  <a:srgbClr val="FF0000"/>
                </a:solidFill>
              </a:rPr>
              <a:t>结构生成函数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22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结构生成函数</a:t>
            </a:r>
            <a:r>
              <a:rPr lang="zh-CN" altLang="en-US" sz="1800"/>
              <a:t>输出虚拟dom(JSON)，虚拟dom交给</a:t>
            </a:r>
            <a:r>
              <a:rPr lang="zh-CN" altLang="en-US" sz="1800">
                <a:solidFill>
                  <a:srgbClr val="FF0000"/>
                </a:solidFill>
              </a:rPr>
              <a:t>Exparser</a:t>
            </a:r>
            <a:r>
              <a:rPr lang="zh-CN" altLang="en-US" sz="1800"/>
              <a:t>的web渲染器使用dom进行渲染。</a:t>
            </a:r>
            <a:endParaRPr lang="zh-CN" altLang="en-US" sz="1800"/>
          </a:p>
        </p:txBody>
      </p:sp>
      <p:pic>
        <p:nvPicPr>
          <p:cNvPr id="5" name="图片 4" descr="图3-4 状态更新的时候，通过对比前后JS对象变化，进而改变视图层的Dom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1745" y="1416685"/>
            <a:ext cx="5082540" cy="5273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渲染层和逻辑层的双向通讯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79220"/>
            <a:ext cx="10515600" cy="2363470"/>
          </a:xfrm>
        </p:spPr>
        <p:txBody>
          <a:bodyPr>
            <a:noAutofit/>
          </a:bodyPr>
          <a:p>
            <a:pPr>
              <a:lnSpc>
                <a:spcPct val="200000"/>
              </a:lnSpc>
            </a:pPr>
            <a:r>
              <a:rPr lang="zh-CN" altLang="en-US" sz="1800"/>
              <a:t>微信小程序中有</a:t>
            </a:r>
            <a:r>
              <a:rPr lang="zh-CN" altLang="en-US" sz="1800">
                <a:solidFill>
                  <a:srgbClr val="FF0000"/>
                </a:solidFill>
              </a:rPr>
              <a:t>webview线程</a:t>
            </a:r>
            <a:r>
              <a:rPr lang="zh-CN" altLang="en-US" sz="1800"/>
              <a:t>在监听dom事件，dom事件触发时，事件最终会传给</a:t>
            </a: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让</a:t>
            </a: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执行事件函数。</a:t>
            </a:r>
            <a:endParaRPr lang="zh-CN" altLang="en-US" sz="1800"/>
          </a:p>
          <a:p>
            <a:pPr>
              <a:lnSpc>
                <a:spcPct val="20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jscore线程</a:t>
            </a:r>
            <a:r>
              <a:rPr lang="zh-CN" altLang="en-US" sz="1800"/>
              <a:t>在事件函数中执行完业务逻辑后执行</a:t>
            </a:r>
            <a:r>
              <a:rPr lang="zh-CN" altLang="en-US" sz="1800">
                <a:solidFill>
                  <a:srgbClr val="FF0000"/>
                </a:solidFill>
              </a:rPr>
              <a:t>setData</a:t>
            </a:r>
            <a:r>
              <a:rPr lang="zh-CN" altLang="en-US" sz="1800"/>
              <a:t>，最终会把新data传给</a:t>
            </a:r>
            <a:r>
              <a:rPr lang="zh-CN" altLang="en-US" sz="1800">
                <a:solidFill>
                  <a:srgbClr val="FF0000"/>
                </a:solidFill>
              </a:rPr>
              <a:t>webview线程</a:t>
            </a:r>
            <a:r>
              <a:rPr lang="zh-CN" altLang="en-US" sz="1800"/>
              <a:t>执行渲染、执行</a:t>
            </a:r>
            <a:r>
              <a:rPr lang="zh-CN" altLang="en-US" sz="1800">
                <a:solidFill>
                  <a:srgbClr val="FF0000"/>
                </a:solidFill>
              </a:rPr>
              <a:t>结构生成函数</a:t>
            </a:r>
            <a:r>
              <a:rPr lang="zh-CN" altLang="en-US" sz="1800"/>
              <a:t>。</a:t>
            </a:r>
            <a:endParaRPr lang="zh-CN" altLang="en-US" sz="1800"/>
          </a:p>
        </p:txBody>
      </p:sp>
      <p:pic>
        <p:nvPicPr>
          <p:cNvPr id="4" name="图片 3" descr="图3-7 渲染层产生用户交互事件传递给逻辑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0645" y="3999865"/>
            <a:ext cx="4410075" cy="3383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diff</a:t>
            </a:r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内容占位符 3" descr="图7-8 视图层重渲染流程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36290" y="1825625"/>
            <a:ext cx="55181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web和原生混合渲染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160000"/>
              </a:lnSpc>
            </a:pP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是微信小程序使用的组件化框架,职责涵盖处理数据绑定、组件系统、事件系统、通信系统等一系列框架逻辑。在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中实际执行渲染、渲染组件、调用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的就是他。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微信为开发者提供了一些现成可以使用的</a:t>
            </a: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组件，大部分是在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中由DOM实现渲染的，但也有一小部分不由DOM实现渲染而是由原生实现渲染，这类组件称为“原生组件”。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原生组件的实现原理是，由</a:t>
            </a:r>
            <a:r>
              <a:rPr lang="zh-CN" altLang="en-US">
                <a:solidFill>
                  <a:srgbClr val="FF0000"/>
                </a:solidFill>
              </a:rPr>
              <a:t>webView</a:t>
            </a:r>
            <a:r>
              <a:rPr lang="zh-CN" altLang="en-US"/>
              <a:t>渲染一个占位的空白区域，留出位置，再由原生API在相同位置渲染一层图像画面。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PPT</a:t>
            </a:r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age的WXML文件的编译和使用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age的JS文件的编译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age代码的加载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age的实例化和首次渲染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小程序的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age的重新渲染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渲染层和逻辑层的双向通讯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web和原生混合渲染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小程序项目目录结构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7905" y="1590675"/>
            <a:ext cx="2454275" cy="485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551305"/>
            <a:ext cx="2533650" cy="4890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35" y="1590675"/>
            <a:ext cx="1905000" cy="4998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50" y="1590675"/>
            <a:ext cx="191262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小程序项目目录结构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>
            <a:normAutofit fontScale="80000"/>
          </a:bodyPr>
          <a:p>
            <a:pPr>
              <a:lnSpc>
                <a:spcPct val="200000"/>
              </a:lnSpc>
            </a:pPr>
            <a:r>
              <a:rPr lang="en-US" altLang="zh-CN"/>
              <a:t>        </a:t>
            </a:r>
            <a:r>
              <a:rPr lang="zh-CN" altLang="en-US"/>
              <a:t>微信小程序由</a:t>
            </a:r>
            <a:r>
              <a:rPr lang="zh-CN"/>
              <a:t>一个</a:t>
            </a:r>
            <a:r>
              <a:rPr lang="en-US" altLang="zh-CN">
                <a:solidFill>
                  <a:srgbClr val="FF0000"/>
                </a:solidFill>
              </a:rPr>
              <a:t>App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、多个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对象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组</a:t>
            </a:r>
            <a:r>
              <a:rPr lang="zh-CN" altLang="en-US"/>
              <a:t>成。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App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对象，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代表应用全局入口</a:t>
            </a:r>
            <a:r>
              <a:rPr lang="zh-CN" altLang="en-US"/>
              <a:t>。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代表视图，</a:t>
            </a:r>
            <a:r>
              <a:rPr lang="zh-CN" altLang="en-US">
                <a:sym typeface="+mn-ea"/>
              </a:rPr>
              <a:t>视图</a:t>
            </a:r>
            <a:r>
              <a:rPr lang="zh-CN" altLang="en-US"/>
              <a:t>之间通过wx.navigateTo</a:t>
            </a:r>
            <a:r>
              <a:rPr lang="en-US" altLang="zh-CN"/>
              <a:t>(’path’)</a:t>
            </a:r>
            <a:r>
              <a:rPr lang="zh-CN" altLang="en-US"/>
              <a:t>跳转。一个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至少由两个文件描述。</a:t>
            </a:r>
            <a:r>
              <a:rPr lang="zh-CN" altLang="en-US">
                <a:solidFill>
                  <a:srgbClr val="FF0000"/>
                </a:solidFill>
              </a:rPr>
              <a:t>WXML文件</a:t>
            </a:r>
            <a:r>
              <a:rPr lang="zh-CN" altLang="en-US"/>
              <a:t>描述渲染，</a:t>
            </a:r>
            <a:r>
              <a:rPr lang="zh-CN" altLang="en-US">
                <a:solidFill>
                  <a:srgbClr val="FF0000"/>
                </a:solidFill>
              </a:rPr>
              <a:t>JS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文件</a:t>
            </a:r>
            <a:r>
              <a:rPr lang="zh-CN" altLang="en-US"/>
              <a:t>描述业务逻辑。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en-US" altLang="zh-CN"/>
              <a:t>        </a:t>
            </a:r>
            <a:r>
              <a:rPr lang="zh-CN" altLang="en-US"/>
              <a:t>换言之，一个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主要抽象成两部分：渲染逻辑、业务逻辑。可以说，所有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age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WXML文件</a:t>
            </a:r>
            <a:r>
              <a:rPr lang="zh-CN" altLang="en-US"/>
              <a:t>构成整个小程序的渲染层，所有</a:t>
            </a:r>
            <a:r>
              <a:rPr lang="en-US" altLang="zh-CN"/>
              <a:t>P</a:t>
            </a:r>
            <a:r>
              <a:rPr lang="zh-CN" altLang="en-US"/>
              <a:t>age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构成整个小程序的业务逻辑层。现在这两层运行在不同线程上。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age的WXML文件的编译和使用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3960"/>
          </a:xfrm>
        </p:spPr>
        <p:txBody>
          <a:bodyPr>
            <a:normAutofit fontScale="70000"/>
          </a:bodyPr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WXML</a:t>
            </a:r>
            <a:r>
              <a:rPr lang="zh-CN" altLang="en-US"/>
              <a:t>是小程序描述渲染逻辑的标签语言。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是小程序执行渲染逻辑</a:t>
            </a:r>
            <a:r>
              <a:rPr lang="zh-CN" altLang="en-US">
                <a:sym typeface="+mn-ea"/>
              </a:rPr>
              <a:t>的程序。</a:t>
            </a:r>
            <a:endParaRPr lang="zh-CN" altLang="en-US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rgbClr val="FF0000"/>
                </a:solidFill>
              </a:rPr>
              <a:t>Exparser</a:t>
            </a:r>
            <a:r>
              <a:rPr lang="zh-CN" altLang="en-US"/>
              <a:t>接受</a:t>
            </a:r>
            <a:r>
              <a:rPr lang="zh-CN" altLang="en-US">
                <a:solidFill>
                  <a:srgbClr val="FF0000"/>
                </a:solidFill>
              </a:rPr>
              <a:t>WXML</a:t>
            </a:r>
            <a:r>
              <a:rPr lang="zh-CN" altLang="en-US"/>
              <a:t>输出js代码，输出的</a:t>
            </a:r>
            <a:r>
              <a:rPr lang="en-US" altLang="zh-CN"/>
              <a:t>js</a:t>
            </a:r>
            <a:r>
              <a:rPr lang="zh-CN" altLang="en-US"/>
              <a:t>代码直接是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。这些编译好的函数</a:t>
            </a:r>
            <a:r>
              <a:rPr lang="zh-CN" altLang="en-US">
                <a:sym typeface="+mn-ea"/>
              </a:rPr>
              <a:t>代码</a:t>
            </a:r>
            <a:r>
              <a:rPr lang="zh-CN" altLang="en-US"/>
              <a:t>，放在代码包里。到时候，哪个</a:t>
            </a:r>
            <a:r>
              <a:rPr lang="en-US" altLang="zh-CN">
                <a:solidFill>
                  <a:srgbClr val="FF0000"/>
                </a:solidFill>
              </a:rPr>
              <a:t>Page</a:t>
            </a:r>
            <a:r>
              <a:rPr lang="zh-CN" altLang="en-US"/>
              <a:t>要显示，就执行对应的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zh-CN" altLang="en-US"/>
              <a:t>。这些函数执行，得到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en-US" altLang="zh-CN"/>
              <a:t>dom</a:t>
            </a:r>
            <a:r>
              <a:rPr lang="zh-CN" altLang="en-US"/>
              <a:t>结构和样式的JSON。也就是说，运行时全权负责渲染的，就是这些</a:t>
            </a:r>
            <a:r>
              <a:rPr lang="zh-CN" altLang="en-US">
                <a:solidFill>
                  <a:srgbClr val="FF0000"/>
                </a:solidFill>
              </a:rPr>
              <a:t>结构生成函数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 descr="图9-3 WXML的编译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0995" y="4199890"/>
            <a:ext cx="5960110" cy="3250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XML</a:t>
            </a:r>
            <a:r>
              <a:rPr lang="zh-CN" altLang="en-US"/>
              <a:t>和JS</a:t>
            </a:r>
            <a:r>
              <a:rPr lang="en-US" altLang="zh-CN"/>
              <a:t>ON</a:t>
            </a:r>
            <a:r>
              <a:rPr lang="zh-CN" altLang="en-US"/>
              <a:t>可以</a:t>
            </a:r>
            <a:r>
              <a:rPr lang="zh-CN" altLang="en-US"/>
              <a:t>完全等价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图3-2 WXML结构和JS对象均可以表示一棵Dom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1691005"/>
            <a:ext cx="8164830" cy="5921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结构生成函数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对应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动态的XML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80000"/>
          </a:bodyPr>
          <a:p>
            <a:pPr>
              <a:lnSpc>
                <a:spcPct val="190000"/>
              </a:lnSpc>
            </a:pPr>
            <a:r>
              <a:rPr lang="zh-CN" altLang="en-US">
                <a:sym typeface="+mn-ea"/>
              </a:rPr>
              <a:t>因为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>
                <a:sym typeface="+mn-ea"/>
              </a:rPr>
              <a:t>现在具有了动态性，所以不直接把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XML</a:t>
            </a:r>
            <a:r>
              <a:rPr lang="zh-CN" altLang="en-US">
                <a:sym typeface="+mn-ea"/>
              </a:rPr>
              <a:t>编译成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，而是编译成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>
                <a:sym typeface="+mn-ea"/>
              </a:rPr>
              <a:t>，函数再生成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。这样，就获得了在运行时动态改变</a:t>
            </a:r>
            <a:r>
              <a:rPr lang="en-US" altLang="zh-CN">
                <a:sym typeface="+mn-ea"/>
              </a:rPr>
              <a:t>JSON</a:t>
            </a:r>
            <a:r>
              <a:rPr lang="zh-CN" altLang="en-US">
                <a:sym typeface="+mn-ea"/>
              </a:rPr>
              <a:t>结构的能力。</a:t>
            </a:r>
            <a:endParaRPr lang="zh-CN" altLang="en-US"/>
          </a:p>
          <a:p>
            <a:pPr>
              <a:lnSpc>
                <a:spcPct val="160000"/>
              </a:lnSpc>
            </a:pPr>
            <a:endParaRPr lang="zh-CN" altLang="en-US"/>
          </a:p>
        </p:txBody>
      </p:sp>
      <p:pic>
        <p:nvPicPr>
          <p:cNvPr id="4" name="图片 3" descr="图3-3 WXML结构转JS对象，再转Dom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865" y="3250565"/>
            <a:ext cx="8509635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</a:t>
            </a:r>
            <a:r>
              <a:rPr lang="en-US" altLang="zh-CN"/>
              <a:t>XML</a:t>
            </a:r>
            <a:r>
              <a:rPr lang="zh-CN" altLang="en-US"/>
              <a:t>的编译</a:t>
            </a:r>
            <a:endParaRPr lang="zh-CN" altLang="en-US"/>
          </a:p>
        </p:txBody>
      </p:sp>
      <p:pic>
        <p:nvPicPr>
          <p:cNvPr id="4" name="图片 3" descr="图9-3 WXML的编译过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1825625"/>
            <a:ext cx="8546465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>
                <a:sym typeface="+mn-ea"/>
              </a:rPr>
              <a:t>P</a:t>
            </a:r>
            <a:r>
              <a:rPr lang="zh-CN" altLang="en-US"/>
              <a:t>age的JS文件的编译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9740"/>
          </a:xfrm>
        </p:spPr>
        <p:txBody>
          <a:bodyPr>
            <a:normAutofit fontScale="70000"/>
          </a:bodyPr>
          <a:p>
            <a:pPr>
              <a:lnSpc>
                <a:spcPct val="170000"/>
              </a:lnSpc>
            </a:pPr>
            <a:r>
              <a:rPr lang="zh-CN" altLang="en-US"/>
              <a:t>所有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，会打包进一个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。小程序的入口文件是app.js。当app.js打包完，小程序会按照在全局配置</a:t>
            </a:r>
            <a:r>
              <a:rPr lang="en-US" altLang="zh-CN"/>
              <a:t>app.json</a:t>
            </a:r>
            <a:r>
              <a:rPr lang="zh-CN" altLang="en-US"/>
              <a:t>中定义的pages列表项，逐一打包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age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JS文件</a:t>
            </a:r>
            <a:r>
              <a:rPr lang="zh-CN" altLang="en-US"/>
              <a:t>，最终合成一个</a:t>
            </a:r>
            <a:r>
              <a:rPr lang="zh-CN" altLang="en-US">
                <a:solidFill>
                  <a:srgbClr val="FF0000"/>
                </a:solidFill>
              </a:rPr>
              <a:t>app-service.js</a:t>
            </a:r>
            <a:r>
              <a:rPr lang="zh-CN" altLang="en-US"/>
              <a:t>，放进代码包。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5815" y="3556000"/>
            <a:ext cx="5661660" cy="2621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演示</Application>
  <PresentationFormat>宽屏</PresentationFormat>
  <Paragraphs>80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微信小程序执行流程梳理分享</vt:lpstr>
      <vt:lpstr>PPT目录</vt:lpstr>
      <vt:lpstr>小程序项目目录结构</vt:lpstr>
      <vt:lpstr>小程序项目目录结构</vt:lpstr>
      <vt:lpstr>对于Page的WXML文件的编译和使用</vt:lpstr>
      <vt:lpstr>XML和JSON可以完全等价</vt:lpstr>
      <vt:lpstr>结构生成函数 对应 动态的XML</vt:lpstr>
      <vt:lpstr>动态XML的编译</vt:lpstr>
      <vt:lpstr>对于Page的JS文件的编译</vt:lpstr>
      <vt:lpstr>小程序的Page代码的加载</vt:lpstr>
      <vt:lpstr>小程序的Page的实例化和首次渲染</vt:lpstr>
      <vt:lpstr>PowerPoint 演示文稿</vt:lpstr>
      <vt:lpstr>小程序的Page的重新渲染</vt:lpstr>
      <vt:lpstr>渲染层和逻辑层的双向通讯</vt:lpstr>
      <vt:lpstr>diff算法</vt:lpstr>
      <vt:lpstr>web和原生混合渲染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jiangjj</dc:creator>
  <cp:lastModifiedBy>聚酯纤维</cp:lastModifiedBy>
  <cp:revision>11</cp:revision>
  <dcterms:created xsi:type="dcterms:W3CDTF">2021-09-03T01:03:00Z</dcterms:created>
  <dcterms:modified xsi:type="dcterms:W3CDTF">2021-09-14T02:25:42Z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1C3F9189CB9946A9BEDEB1C8F367CF3F</vt:lpwstr>
  </property>
  <property fmtid="{D5CDD505-2E9C-101B-9397-08002B2CF9AE}" pid="3" name="KSOProductBuildVer">
    <vt:lpwstr>2052-11.1.0.10700</vt:lpwstr>
  </property>
</Properties>
</file>