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8" r:id="rId4"/>
    <p:sldId id="279" r:id="rId5"/>
    <p:sldId id="280"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81" r:id="rId27"/>
    <p:sldId id="282" r:id="rId28"/>
    <p:sldId id="283" r:id="rId29"/>
    <p:sldId id="284" r:id="rId30"/>
    <p:sldId id="285" r:id="rId31"/>
    <p:sldId id="286" r:id="rId32"/>
    <p:sldId id="287" r:id="rId33"/>
    <p:sldId id="288" r:id="rId34"/>
    <p:sldId id="289" r:id="rId35"/>
    <p:sldId id="290" r:id="rId3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8" d="100"/>
          <a:sy n="108" d="100"/>
        </p:scale>
        <p:origin x="-1704"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2020/9/18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2020/9/18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2020/9/18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2020/9/18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2020/9/18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2020/9/18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2020/9/18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说完职责，我们来说：</a:t>
            </a:r>
            <a:r>
              <a:rPr lang="zh-CN" altLang="en-US" dirty="0" smtClean="0"/>
              <a:t>单一</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单一是</a:t>
            </a:r>
            <a:r>
              <a:rPr lang="zh-CN" altLang="en-US" dirty="0" smtClean="0"/>
              <a:t>朴素的道理，只要成本允许，条线</a:t>
            </a:r>
            <a:r>
              <a:rPr lang="zh-CN" altLang="en-US" dirty="0" smtClean="0"/>
              <a:t>清晰、保持</a:t>
            </a:r>
            <a:r>
              <a:rPr lang="zh-CN" altLang="en-US" dirty="0" smtClean="0"/>
              <a:t>简单，到哪都不会错。</a:t>
            </a:r>
          </a:p>
          <a:p>
            <a:r>
              <a:rPr lang="zh-CN" altLang="en-US" b="1" dirty="0" smtClean="0"/>
              <a:t>设计程序可以类比成开公司</a:t>
            </a:r>
            <a:r>
              <a:rPr lang="zh-CN" altLang="en-US" dirty="0" smtClean="0"/>
              <a:t>，凡是都有成本，当程序规模本身就很小，就像小公司本身业务就简单，员工身兼数职，不存在管理问题。而随着程序功能的越来越繁杂，我们就希望多加人手，每个人干自己职能范围的事，</a:t>
            </a:r>
            <a:r>
              <a:rPr lang="zh-CN" altLang="en-US" dirty="0" smtClean="0">
                <a:solidFill>
                  <a:srgbClr val="FF0000"/>
                </a:solidFill>
              </a:rPr>
              <a:t>相应的事只需要找相应的人，出了事也好追责</a:t>
            </a:r>
            <a:r>
              <a:rPr lang="zh-CN" altLang="en-US" dirty="0" smtClean="0"/>
              <a:t>。</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FF0000"/>
                </a:solidFill>
              </a:rPr>
              <a:t>出了事也好追责</a:t>
            </a:r>
            <a:endParaRPr lang="zh-CN" altLang="en-US" dirty="0"/>
          </a:p>
        </p:txBody>
      </p:sp>
      <p:sp>
        <p:nvSpPr>
          <p:cNvPr id="3" name="内容占位符 2"/>
          <p:cNvSpPr>
            <a:spLocks noGrp="1"/>
          </p:cNvSpPr>
          <p:nvPr>
            <p:ph idx="1"/>
          </p:nvPr>
        </p:nvSpPr>
        <p:spPr/>
        <p:txBody>
          <a:bodyPr/>
          <a:lstStyle/>
          <a:p>
            <a:r>
              <a:rPr lang="zh-CN" altLang="en-US" dirty="0" smtClean="0"/>
              <a:t>单一职责原则，一个类只与一类需求对应，目的是为了当需求或者解决方案变化，使得相关的类需要修改的时候，涉及的类尽可能少，无关的类不动。</a:t>
            </a:r>
            <a:r>
              <a:rPr lang="zh-CN" altLang="en-US" b="1" dirty="0" smtClean="0"/>
              <a:t>单一职责很简单，关键是怎么划分职责，这又回到了对需求的分析。</a:t>
            </a:r>
            <a:endParaRPr lang="zh-CN" altLang="en-US"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单一职责</a:t>
            </a:r>
            <a:r>
              <a:rPr lang="zh-CN" altLang="en-US" dirty="0" smtClean="0"/>
              <a:t>原则：</a:t>
            </a:r>
            <a:r>
              <a:rPr lang="zh-CN" altLang="en-US" dirty="0" smtClean="0"/>
              <a:t>举例说明</a:t>
            </a:r>
            <a:endParaRPr lang="zh-CN" altLang="en-US" dirty="0"/>
          </a:p>
        </p:txBody>
      </p:sp>
      <p:sp>
        <p:nvSpPr>
          <p:cNvPr id="3" name="内容占位符 2"/>
          <p:cNvSpPr>
            <a:spLocks noGrp="1"/>
          </p:cNvSpPr>
          <p:nvPr>
            <p:ph idx="1"/>
          </p:nvPr>
        </p:nvSpPr>
        <p:spPr>
          <a:xfrm>
            <a:off x="457200" y="1600200"/>
            <a:ext cx="3186106" cy="4525963"/>
          </a:xfrm>
        </p:spPr>
        <p:txBody>
          <a:bodyPr>
            <a:normAutofit fontScale="40000" lnSpcReduction="20000"/>
          </a:bodyPr>
          <a:lstStyle/>
          <a:p>
            <a:r>
              <a:rPr lang="en-US" altLang="zh-CN" dirty="0" smtClean="0"/>
              <a:t>```</a:t>
            </a:r>
          </a:p>
          <a:p>
            <a:endParaRPr lang="en-US" altLang="zh-CN" dirty="0" smtClean="0"/>
          </a:p>
          <a:p>
            <a:r>
              <a:rPr lang="en-US" altLang="zh-CN" sz="6000" dirty="0" smtClean="0"/>
              <a:t>// </a:t>
            </a:r>
            <a:r>
              <a:rPr lang="zh-CN" altLang="en-US" sz="6000" dirty="0" smtClean="0"/>
              <a:t>一开始</a:t>
            </a:r>
          </a:p>
          <a:p>
            <a:r>
              <a:rPr lang="en-US" altLang="zh-CN" dirty="0" smtClean="0">
                <a:solidFill>
                  <a:srgbClr val="FF0000"/>
                </a:solidFill>
              </a:rPr>
              <a:t>class User {</a:t>
            </a:r>
          </a:p>
          <a:p>
            <a:r>
              <a:rPr lang="en-US" altLang="zh-CN" dirty="0" smtClean="0">
                <a:solidFill>
                  <a:srgbClr val="FF0000"/>
                </a:solidFill>
              </a:rPr>
              <a:t>  // </a:t>
            </a:r>
            <a:r>
              <a:rPr lang="zh-CN" altLang="en-US" dirty="0" smtClean="0">
                <a:solidFill>
                  <a:srgbClr val="FF0000"/>
                </a:solidFill>
              </a:rPr>
              <a:t>修改密码</a:t>
            </a:r>
          </a:p>
          <a:p>
            <a:r>
              <a:rPr lang="zh-CN" altLang="en-US" dirty="0" smtClean="0">
                <a:solidFill>
                  <a:srgbClr val="FF0000"/>
                </a:solidFill>
              </a:rPr>
              <a:t>  </a:t>
            </a:r>
            <a:r>
              <a:rPr lang="en-US" altLang="zh-CN" dirty="0" smtClean="0">
                <a:solidFill>
                  <a:srgbClr val="FF0000"/>
                </a:solidFill>
              </a:rPr>
              <a:t>void </a:t>
            </a:r>
            <a:r>
              <a:rPr lang="en-US" altLang="zh-CN" dirty="0" err="1" smtClean="0">
                <a:solidFill>
                  <a:srgbClr val="FF0000"/>
                </a:solidFill>
              </a:rPr>
              <a:t>changePassword</a:t>
            </a:r>
            <a:r>
              <a:rPr lang="en-US" altLang="zh-CN" dirty="0" smtClean="0">
                <a:solidFill>
                  <a:srgbClr val="FF0000"/>
                </a:solidFill>
              </a:rPr>
              <a:t>(String password);</a:t>
            </a:r>
          </a:p>
          <a:p>
            <a:r>
              <a:rPr lang="en-US" altLang="zh-CN" dirty="0" smtClean="0">
                <a:solidFill>
                  <a:srgbClr val="FF0000"/>
                </a:solidFill>
              </a:rPr>
              <a:t>  // </a:t>
            </a:r>
            <a:r>
              <a:rPr lang="zh-CN" altLang="en-US" dirty="0" smtClean="0">
                <a:solidFill>
                  <a:srgbClr val="FF0000"/>
                </a:solidFill>
              </a:rPr>
              <a:t>加入一个项目</a:t>
            </a:r>
          </a:p>
          <a:p>
            <a:r>
              <a:rPr lang="zh-CN" altLang="en-US" dirty="0" smtClean="0">
                <a:solidFill>
                  <a:srgbClr val="FF0000"/>
                </a:solidFill>
              </a:rPr>
              <a:t>  </a:t>
            </a:r>
            <a:r>
              <a:rPr lang="en-US" altLang="zh-CN" dirty="0" smtClean="0">
                <a:solidFill>
                  <a:srgbClr val="FF0000"/>
                </a:solidFill>
              </a:rPr>
              <a:t>void </a:t>
            </a:r>
            <a:r>
              <a:rPr lang="en-US" altLang="zh-CN" dirty="0" err="1" smtClean="0">
                <a:solidFill>
                  <a:srgbClr val="FF0000"/>
                </a:solidFill>
              </a:rPr>
              <a:t>joinProject</a:t>
            </a:r>
            <a:r>
              <a:rPr lang="en-US" altLang="zh-CN" dirty="0" smtClean="0">
                <a:solidFill>
                  <a:srgbClr val="FF0000"/>
                </a:solidFill>
              </a:rPr>
              <a:t>(Project </a:t>
            </a:r>
            <a:r>
              <a:rPr lang="en-US" altLang="zh-CN" dirty="0" err="1" smtClean="0">
                <a:solidFill>
                  <a:srgbClr val="FF0000"/>
                </a:solidFill>
              </a:rPr>
              <a:t>project</a:t>
            </a:r>
            <a:r>
              <a:rPr lang="en-US" altLang="zh-CN" dirty="0" smtClean="0">
                <a:solidFill>
                  <a:srgbClr val="FF0000"/>
                </a:solidFill>
              </a:rPr>
              <a:t>);</a:t>
            </a:r>
          </a:p>
          <a:p>
            <a:r>
              <a:rPr lang="en-US" altLang="zh-CN" dirty="0" smtClean="0">
                <a:solidFill>
                  <a:srgbClr val="FF0000"/>
                </a:solidFill>
              </a:rPr>
              <a:t>  // </a:t>
            </a:r>
            <a:r>
              <a:rPr lang="zh-CN" altLang="en-US" dirty="0" smtClean="0">
                <a:solidFill>
                  <a:srgbClr val="FF0000"/>
                </a:solidFill>
              </a:rPr>
              <a:t>接管一个项目，成为管理员</a:t>
            </a:r>
          </a:p>
          <a:p>
            <a:r>
              <a:rPr lang="zh-CN" altLang="en-US" dirty="0" smtClean="0">
                <a:solidFill>
                  <a:srgbClr val="FF0000"/>
                </a:solidFill>
              </a:rPr>
              <a:t>  </a:t>
            </a:r>
            <a:r>
              <a:rPr lang="en-US" altLang="zh-CN" dirty="0" smtClean="0">
                <a:solidFill>
                  <a:srgbClr val="FF0000"/>
                </a:solidFill>
              </a:rPr>
              <a:t>void </a:t>
            </a:r>
            <a:r>
              <a:rPr lang="en-US" altLang="zh-CN" dirty="0" err="1" smtClean="0">
                <a:solidFill>
                  <a:srgbClr val="FF0000"/>
                </a:solidFill>
              </a:rPr>
              <a:t>takeOverProject</a:t>
            </a:r>
            <a:r>
              <a:rPr lang="en-US" altLang="zh-CN" dirty="0" smtClean="0">
                <a:solidFill>
                  <a:srgbClr val="FF0000"/>
                </a:solidFill>
              </a:rPr>
              <a:t>(Project </a:t>
            </a:r>
            <a:r>
              <a:rPr lang="en-US" altLang="zh-CN" dirty="0" err="1" smtClean="0">
                <a:solidFill>
                  <a:srgbClr val="FF0000"/>
                </a:solidFill>
              </a:rPr>
              <a:t>project</a:t>
            </a:r>
            <a:r>
              <a:rPr lang="en-US" altLang="zh-CN" dirty="0" smtClean="0">
                <a:solidFill>
                  <a:srgbClr val="FF0000"/>
                </a:solidFill>
              </a:rPr>
              <a:t>);</a:t>
            </a:r>
          </a:p>
          <a:p>
            <a:r>
              <a:rPr lang="en-US" altLang="zh-CN" dirty="0" smtClean="0">
                <a:solidFill>
                  <a:srgbClr val="FF0000"/>
                </a:solidFill>
              </a:rPr>
              <a:t>  ...</a:t>
            </a:r>
          </a:p>
          <a:p>
            <a:r>
              <a:rPr lang="en-US" altLang="zh-CN" dirty="0" smtClean="0">
                <a:solidFill>
                  <a:srgbClr val="FF0000"/>
                </a:solidFill>
              </a:rPr>
              <a:t>}</a:t>
            </a:r>
          </a:p>
          <a:p>
            <a:endParaRPr lang="en-US" altLang="zh-CN" dirty="0" smtClean="0"/>
          </a:p>
          <a:p>
            <a:r>
              <a:rPr lang="en-US" altLang="zh-CN" sz="3500" dirty="0" smtClean="0">
                <a:solidFill>
                  <a:srgbClr val="00B050"/>
                </a:solidFill>
              </a:rPr>
              <a:t>   // </a:t>
            </a:r>
            <a:r>
              <a:rPr lang="zh-CN" altLang="en-US" sz="3500" dirty="0" smtClean="0">
                <a:solidFill>
                  <a:srgbClr val="00B050"/>
                </a:solidFill>
              </a:rPr>
              <a:t>新增需求</a:t>
            </a:r>
          </a:p>
          <a:p>
            <a:r>
              <a:rPr lang="zh-CN" altLang="en-US" dirty="0" smtClean="0">
                <a:solidFill>
                  <a:srgbClr val="00B050"/>
                </a:solidFill>
              </a:rPr>
              <a:t>  </a:t>
            </a:r>
            <a:r>
              <a:rPr lang="en-US" altLang="zh-CN" dirty="0" smtClean="0">
                <a:solidFill>
                  <a:srgbClr val="00B050"/>
                </a:solidFill>
              </a:rPr>
              <a:t>void </a:t>
            </a:r>
            <a:r>
              <a:rPr lang="en-US" altLang="zh-CN" dirty="0" err="1" smtClean="0">
                <a:solidFill>
                  <a:srgbClr val="00B050"/>
                </a:solidFill>
              </a:rPr>
              <a:t>changePhoneNumber</a:t>
            </a:r>
            <a:r>
              <a:rPr lang="en-US" altLang="zh-CN" dirty="0" smtClean="0">
                <a:solidFill>
                  <a:srgbClr val="00B050"/>
                </a:solidFill>
              </a:rPr>
              <a:t>(</a:t>
            </a:r>
            <a:r>
              <a:rPr lang="en-US" altLang="zh-CN" dirty="0" err="1" smtClean="0">
                <a:solidFill>
                  <a:srgbClr val="00B050"/>
                </a:solidFill>
              </a:rPr>
              <a:t>PhoneNumber</a:t>
            </a:r>
            <a:r>
              <a:rPr lang="en-US" altLang="zh-CN" dirty="0" smtClean="0">
                <a:solidFill>
                  <a:srgbClr val="00B050"/>
                </a:solidFill>
              </a:rPr>
              <a:t> </a:t>
            </a:r>
            <a:r>
              <a:rPr lang="en-US" altLang="zh-CN" dirty="0" err="1" smtClean="0">
                <a:solidFill>
                  <a:srgbClr val="00B050"/>
                </a:solidFill>
              </a:rPr>
              <a:t>phoneNumber</a:t>
            </a:r>
            <a:r>
              <a:rPr lang="en-US" altLang="zh-CN" dirty="0" smtClean="0">
                <a:solidFill>
                  <a:srgbClr val="00B050"/>
                </a:solidFill>
              </a:rPr>
              <a:t>):</a:t>
            </a:r>
          </a:p>
          <a:p>
            <a:r>
              <a:rPr lang="en-US" altLang="zh-CN" dirty="0" smtClean="0">
                <a:solidFill>
                  <a:srgbClr val="00B050"/>
                </a:solidFill>
              </a:rPr>
              <a:t>  </a:t>
            </a:r>
          </a:p>
          <a:p>
            <a:r>
              <a:rPr lang="en-US" altLang="zh-CN" dirty="0" smtClean="0">
                <a:solidFill>
                  <a:srgbClr val="00B050"/>
                </a:solidFill>
              </a:rPr>
              <a:t>  // </a:t>
            </a:r>
            <a:r>
              <a:rPr lang="zh-CN" altLang="en-US" dirty="0" smtClean="0">
                <a:solidFill>
                  <a:srgbClr val="00B050"/>
                </a:solidFill>
              </a:rPr>
              <a:t>又新增需求</a:t>
            </a:r>
          </a:p>
          <a:p>
            <a:r>
              <a:rPr lang="zh-CN" altLang="en-US" dirty="0" smtClean="0">
                <a:solidFill>
                  <a:srgbClr val="00B050"/>
                </a:solidFill>
              </a:rPr>
              <a:t>  </a:t>
            </a:r>
            <a:r>
              <a:rPr lang="en-US" altLang="zh-CN" dirty="0" err="1" smtClean="0">
                <a:solidFill>
                  <a:srgbClr val="00B050"/>
                </a:solidFill>
              </a:rPr>
              <a:t>int</a:t>
            </a:r>
            <a:r>
              <a:rPr lang="en-US" altLang="zh-CN" dirty="0" smtClean="0">
                <a:solidFill>
                  <a:srgbClr val="00B050"/>
                </a:solidFill>
              </a:rPr>
              <a:t> </a:t>
            </a:r>
            <a:r>
              <a:rPr lang="en-US" altLang="zh-CN" dirty="0" err="1" smtClean="0">
                <a:solidFill>
                  <a:srgbClr val="00B050"/>
                </a:solidFill>
              </a:rPr>
              <a:t>countProject</a:t>
            </a:r>
            <a:r>
              <a:rPr lang="en-US" altLang="zh-CN" dirty="0" smtClean="0">
                <a:solidFill>
                  <a:srgbClr val="00B050"/>
                </a:solidFill>
              </a:rPr>
              <a:t>();</a:t>
            </a:r>
          </a:p>
          <a:p>
            <a:r>
              <a:rPr lang="en-US" altLang="zh-CN" dirty="0" smtClean="0">
                <a:solidFill>
                  <a:srgbClr val="00B050"/>
                </a:solidFill>
              </a:rPr>
              <a:t>```</a:t>
            </a:r>
            <a:endParaRPr lang="en-US" altLang="zh-CN" dirty="0" smtClean="0">
              <a:solidFill>
                <a:srgbClr val="00B050"/>
              </a:solidFill>
            </a:endParaRPr>
          </a:p>
          <a:p>
            <a:endParaRPr lang="zh-CN" altLang="en-US" dirty="0"/>
          </a:p>
        </p:txBody>
      </p:sp>
      <p:sp>
        <p:nvSpPr>
          <p:cNvPr id="4" name="内容占位符 2"/>
          <p:cNvSpPr txBox="1">
            <a:spLocks/>
          </p:cNvSpPr>
          <p:nvPr/>
        </p:nvSpPr>
        <p:spPr>
          <a:xfrm>
            <a:off x="4786314" y="1714488"/>
            <a:ext cx="3186106" cy="4525963"/>
          </a:xfrm>
          <a:prstGeom prst="rect">
            <a:avLst/>
          </a:prstGeom>
        </p:spPr>
        <p:txBody>
          <a:bodyPr vert="horz" lIns="91440" tIns="45720" rIns="91440" bIns="45720" rtlCol="0">
            <a:normAutofit fontScale="40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7000" b="0" i="0" u="none" strike="noStrike" kern="1200" cap="none" spc="0" normalizeH="0" baseline="0" noProof="0" dirty="0" smtClean="0">
                <a:ln>
                  <a:noFill/>
                </a:ln>
                <a:solidFill>
                  <a:schemeClr val="tx1"/>
                </a:solidFill>
                <a:effectLst/>
                <a:uLnTx/>
                <a:uFillTx/>
                <a:latin typeface="+mn-lt"/>
                <a:ea typeface="+mn-ea"/>
                <a:cs typeface="+mn-cs"/>
              </a:rPr>
              <a:t>//</a:t>
            </a:r>
            <a:r>
              <a:rPr kumimoji="0" lang="zh-CN" altLang="en-US" sz="7000" b="0" i="0" u="none" strike="noStrike" kern="1200" cap="none" spc="0" normalizeH="0" baseline="0" noProof="0" dirty="0" smtClean="0">
                <a:ln>
                  <a:noFill/>
                </a:ln>
                <a:solidFill>
                  <a:schemeClr val="tx1"/>
                </a:solidFill>
                <a:effectLst/>
                <a:uLnTx/>
                <a:uFillTx/>
                <a:latin typeface="+mn-lt"/>
                <a:ea typeface="+mn-ea"/>
                <a:cs typeface="+mn-cs"/>
              </a:rPr>
              <a:t>所以到最后</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3200" b="0" i="0" u="none" strike="noStrike" kern="1200" cap="none" spc="0" normalizeH="0" baseline="0" noProof="0" dirty="0" smtClean="0">
                <a:ln>
                  <a:noFill/>
                </a:ln>
                <a:solidFill>
                  <a:srgbClr val="7030A0"/>
                </a:solidFill>
                <a:effectLst/>
                <a:uLnTx/>
                <a:uFillTx/>
                <a:latin typeface="+mn-lt"/>
                <a:ea typeface="+mn-ea"/>
                <a:cs typeface="+mn-cs"/>
              </a:rPr>
              <a:t>    </a:t>
            </a:r>
            <a:r>
              <a:rPr kumimoji="0" lang="en-US" altLang="zh-CN" sz="3200" b="0" i="0" u="none" strike="noStrike" kern="1200" cap="none" spc="0" normalizeH="0" baseline="0" noProof="0" dirty="0" smtClean="0">
                <a:ln>
                  <a:noFill/>
                </a:ln>
                <a:solidFill>
                  <a:srgbClr val="7030A0"/>
                </a:solidFill>
                <a:effectLst/>
                <a:uLnTx/>
                <a:uFillTx/>
                <a:latin typeface="+mn-lt"/>
                <a:ea typeface="+mn-ea"/>
                <a:cs typeface="+mn-cs"/>
              </a:rPr>
              <a:t>// </a:t>
            </a:r>
            <a:r>
              <a:rPr kumimoji="0" lang="zh-CN" altLang="en-US" sz="3200" b="0" i="0" u="none" strike="noStrike" kern="1200" cap="none" spc="0" normalizeH="0" baseline="0" noProof="0" dirty="0" smtClean="0">
                <a:ln>
                  <a:noFill/>
                </a:ln>
                <a:solidFill>
                  <a:srgbClr val="7030A0"/>
                </a:solidFill>
                <a:effectLst/>
                <a:uLnTx/>
                <a:uFillTx/>
                <a:latin typeface="+mn-lt"/>
                <a:ea typeface="+mn-ea"/>
                <a:cs typeface="+mn-cs"/>
              </a:rPr>
              <a:t>满足管理个人信息的需求</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3200" b="0" i="0" u="none" strike="noStrike" kern="1200" cap="none" spc="0" normalizeH="0" baseline="0" noProof="0" dirty="0" smtClean="0">
                <a:ln>
                  <a:noFill/>
                </a:ln>
                <a:solidFill>
                  <a:srgbClr val="7030A0"/>
                </a:solidFill>
                <a:effectLst/>
                <a:uLnTx/>
                <a:uFillTx/>
                <a:latin typeface="+mn-lt"/>
                <a:ea typeface="+mn-ea"/>
                <a:cs typeface="+mn-cs"/>
              </a:rPr>
              <a:t>    </a:t>
            </a:r>
            <a:r>
              <a:rPr kumimoji="0" lang="en-US" altLang="zh-CN" sz="3200" b="0" i="0" u="none" strike="noStrike" kern="1200" cap="none" spc="0" normalizeH="0" baseline="0" noProof="0" dirty="0" smtClean="0">
                <a:ln>
                  <a:noFill/>
                </a:ln>
                <a:solidFill>
                  <a:srgbClr val="7030A0"/>
                </a:solidFill>
                <a:effectLst/>
                <a:uLnTx/>
                <a:uFillTx/>
                <a:latin typeface="+mn-lt"/>
                <a:ea typeface="+mn-ea"/>
                <a:cs typeface="+mn-cs"/>
              </a:rPr>
              <a:t>class </a:t>
            </a:r>
            <a:r>
              <a:rPr kumimoji="0" lang="en-US" altLang="zh-CN" sz="3200" b="0" i="0" u="none" strike="noStrike" kern="1200" cap="none" spc="0" normalizeH="0" baseline="0" noProof="0" dirty="0" err="1" smtClean="0">
                <a:ln>
                  <a:noFill/>
                </a:ln>
                <a:solidFill>
                  <a:srgbClr val="7030A0"/>
                </a:solidFill>
                <a:effectLst/>
                <a:uLnTx/>
                <a:uFillTx/>
                <a:latin typeface="+mn-lt"/>
                <a:ea typeface="+mn-ea"/>
                <a:cs typeface="+mn-cs"/>
              </a:rPr>
              <a:t>PersonalInfoImp</a:t>
            </a:r>
            <a:r>
              <a:rPr kumimoji="0" lang="en-US" altLang="zh-CN" sz="3200" b="0" i="0" u="none" strike="noStrike" kern="1200" cap="none" spc="0" normalizeH="0" baseline="0" noProof="0" dirty="0" smtClean="0">
                <a:ln>
                  <a:noFill/>
                </a:ln>
                <a:solidFill>
                  <a:srgbClr val="7030A0"/>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3200" b="0" i="0" u="none" strike="noStrike" kern="1200" cap="none" spc="0" normalizeH="0" baseline="0" noProof="0" dirty="0" smtClean="0">
                <a:ln>
                  <a:noFill/>
                </a:ln>
                <a:solidFill>
                  <a:srgbClr val="7030A0"/>
                </a:solidFill>
                <a:effectLst/>
                <a:uLnTx/>
                <a:uFillTx/>
                <a:latin typeface="+mn-lt"/>
                <a:ea typeface="+mn-ea"/>
                <a:cs typeface="+mn-cs"/>
              </a:rPr>
              <a:t>      // </a:t>
            </a:r>
            <a:r>
              <a:rPr kumimoji="0" lang="zh-CN" altLang="en-US" sz="3200" b="0" i="0" u="none" strike="noStrike" kern="1200" cap="none" spc="0" normalizeH="0" baseline="0" noProof="0" dirty="0" smtClean="0">
                <a:ln>
                  <a:noFill/>
                </a:ln>
                <a:solidFill>
                  <a:srgbClr val="7030A0"/>
                </a:solidFill>
                <a:effectLst/>
                <a:uLnTx/>
                <a:uFillTx/>
                <a:latin typeface="+mn-lt"/>
                <a:ea typeface="+mn-ea"/>
                <a:cs typeface="+mn-cs"/>
              </a:rPr>
              <a:t>修改密码</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3200" b="0" i="0" u="none" strike="noStrike" kern="1200" cap="none" spc="0" normalizeH="0" baseline="0" noProof="0" dirty="0" smtClean="0">
                <a:ln>
                  <a:noFill/>
                </a:ln>
                <a:solidFill>
                  <a:srgbClr val="7030A0"/>
                </a:solidFill>
                <a:effectLst/>
                <a:uLnTx/>
                <a:uFillTx/>
                <a:latin typeface="+mn-lt"/>
                <a:ea typeface="+mn-ea"/>
                <a:cs typeface="+mn-cs"/>
              </a:rPr>
              <a:t>      </a:t>
            </a:r>
            <a:r>
              <a:rPr kumimoji="0" lang="en-US" altLang="zh-CN" sz="3200" b="0" i="0" u="none" strike="noStrike" kern="1200" cap="none" spc="0" normalizeH="0" baseline="0" noProof="0" dirty="0" smtClean="0">
                <a:ln>
                  <a:noFill/>
                </a:ln>
                <a:solidFill>
                  <a:srgbClr val="7030A0"/>
                </a:solidFill>
                <a:effectLst/>
                <a:uLnTx/>
                <a:uFillTx/>
                <a:latin typeface="+mn-lt"/>
                <a:ea typeface="+mn-ea"/>
                <a:cs typeface="+mn-cs"/>
              </a:rPr>
              <a:t>void </a:t>
            </a:r>
            <a:r>
              <a:rPr kumimoji="0" lang="en-US" altLang="zh-CN" sz="3200" b="0" i="0" u="none" strike="noStrike" kern="1200" cap="none" spc="0" normalizeH="0" baseline="0" noProof="0" dirty="0" err="1" smtClean="0">
                <a:ln>
                  <a:noFill/>
                </a:ln>
                <a:solidFill>
                  <a:srgbClr val="7030A0"/>
                </a:solidFill>
                <a:effectLst/>
                <a:uLnTx/>
                <a:uFillTx/>
                <a:latin typeface="+mn-lt"/>
                <a:ea typeface="+mn-ea"/>
                <a:cs typeface="+mn-cs"/>
              </a:rPr>
              <a:t>changePassword</a:t>
            </a:r>
            <a:r>
              <a:rPr kumimoji="0" lang="en-US" altLang="zh-CN" sz="3200" b="0" i="0" u="none" strike="noStrike" kern="1200" cap="none" spc="0" normalizeH="0" baseline="0" noProof="0" dirty="0" smtClean="0">
                <a:ln>
                  <a:noFill/>
                </a:ln>
                <a:solidFill>
                  <a:srgbClr val="7030A0"/>
                </a:solidFill>
                <a:effectLst/>
                <a:uLnTx/>
                <a:uFillTx/>
                <a:latin typeface="+mn-lt"/>
                <a:ea typeface="+mn-ea"/>
                <a:cs typeface="+mn-cs"/>
              </a:rPr>
              <a:t>(String password);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3200" b="0" i="0" u="none" strike="noStrike" kern="1200" cap="none" spc="0" normalizeH="0" baseline="0" noProof="0" dirty="0" smtClean="0">
                <a:ln>
                  <a:noFill/>
                </a:ln>
                <a:solidFill>
                  <a:srgbClr val="7030A0"/>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3200" b="0" i="0" u="none" strike="noStrike" kern="1200" cap="none" spc="0" normalizeH="0" baseline="0" noProof="0" dirty="0" smtClean="0">
                <a:ln>
                  <a:noFill/>
                </a:ln>
                <a:solidFill>
                  <a:srgbClr val="7030A0"/>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3200" b="0" i="0" u="none" strike="noStrike" kern="1200" cap="none" spc="0" normalizeH="0" baseline="0" noProof="0" dirty="0" smtClean="0">
                <a:ln>
                  <a:noFill/>
                </a:ln>
                <a:solidFill>
                  <a:srgbClr val="00B0F0"/>
                </a:solidFill>
                <a:effectLst/>
                <a:uLnTx/>
                <a:uFillTx/>
                <a:latin typeface="+mn-lt"/>
                <a:ea typeface="+mn-ea"/>
                <a:cs typeface="+mn-cs"/>
              </a:rPr>
              <a:t>    // </a:t>
            </a:r>
            <a:r>
              <a:rPr kumimoji="0" lang="zh-CN" altLang="en-US" sz="3200" b="0" i="0" u="none" strike="noStrike" kern="1200" cap="none" spc="0" normalizeH="0" baseline="0" noProof="0" dirty="0" smtClean="0">
                <a:ln>
                  <a:noFill/>
                </a:ln>
                <a:solidFill>
                  <a:srgbClr val="00B0F0"/>
                </a:solidFill>
                <a:effectLst/>
                <a:uLnTx/>
                <a:uFillTx/>
                <a:latin typeface="+mn-lt"/>
                <a:ea typeface="+mn-ea"/>
                <a:cs typeface="+mn-cs"/>
              </a:rPr>
              <a:t>满足参与项目的需求</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3200" b="0" i="0" u="none" strike="noStrike" kern="1200" cap="none" spc="0" normalizeH="0" baseline="0" noProof="0" dirty="0" smtClean="0">
                <a:ln>
                  <a:noFill/>
                </a:ln>
                <a:solidFill>
                  <a:srgbClr val="00B0F0"/>
                </a:solidFill>
                <a:effectLst/>
                <a:uLnTx/>
                <a:uFillTx/>
                <a:latin typeface="+mn-lt"/>
                <a:ea typeface="+mn-ea"/>
                <a:cs typeface="+mn-cs"/>
              </a:rPr>
              <a:t>    </a:t>
            </a:r>
            <a:r>
              <a:rPr kumimoji="0" lang="en-US" altLang="zh-CN" sz="3200" b="0" i="0" u="none" strike="noStrike" kern="1200" cap="none" spc="0" normalizeH="0" baseline="0" noProof="0" dirty="0" smtClean="0">
                <a:ln>
                  <a:noFill/>
                </a:ln>
                <a:solidFill>
                  <a:srgbClr val="00B0F0"/>
                </a:solidFill>
                <a:effectLst/>
                <a:uLnTx/>
                <a:uFillTx/>
                <a:latin typeface="+mn-lt"/>
                <a:ea typeface="+mn-ea"/>
                <a:cs typeface="+mn-cs"/>
              </a:rPr>
              <a:t>class </a:t>
            </a:r>
            <a:r>
              <a:rPr kumimoji="0" lang="en-US" altLang="zh-CN" sz="3200" b="0" i="0" u="none" strike="noStrike" kern="1200" cap="none" spc="0" normalizeH="0" baseline="0" noProof="0" dirty="0" err="1" smtClean="0">
                <a:ln>
                  <a:noFill/>
                </a:ln>
                <a:solidFill>
                  <a:srgbClr val="00B0F0"/>
                </a:solidFill>
                <a:effectLst/>
                <a:uLnTx/>
                <a:uFillTx/>
                <a:latin typeface="+mn-lt"/>
                <a:ea typeface="+mn-ea"/>
                <a:cs typeface="+mn-cs"/>
              </a:rPr>
              <a:t>MemberInfoImp</a:t>
            </a:r>
            <a:r>
              <a:rPr kumimoji="0" lang="en-US" altLang="zh-CN" sz="3200" b="0" i="0" u="none" strike="noStrike" kern="1200" cap="none" spc="0" normalizeH="0" baseline="0" noProof="0" dirty="0" smtClean="0">
                <a:ln>
                  <a:noFill/>
                </a:ln>
                <a:solidFill>
                  <a:srgbClr val="00B0F0"/>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3200" b="0" i="0" u="none" strike="noStrike" kern="1200" cap="none" spc="0" normalizeH="0" baseline="0" noProof="0" dirty="0" smtClean="0">
                <a:ln>
                  <a:noFill/>
                </a:ln>
                <a:solidFill>
                  <a:srgbClr val="00B0F0"/>
                </a:solidFill>
                <a:effectLst/>
                <a:uLnTx/>
                <a:uFillTx/>
                <a:latin typeface="+mn-lt"/>
                <a:ea typeface="+mn-ea"/>
                <a:cs typeface="+mn-cs"/>
              </a:rPr>
              <a:t>      // </a:t>
            </a:r>
            <a:r>
              <a:rPr kumimoji="0" lang="zh-CN" altLang="en-US" sz="3200" b="0" i="0" u="none" strike="noStrike" kern="1200" cap="none" spc="0" normalizeH="0" baseline="0" noProof="0" dirty="0" smtClean="0">
                <a:ln>
                  <a:noFill/>
                </a:ln>
                <a:solidFill>
                  <a:srgbClr val="00B0F0"/>
                </a:solidFill>
                <a:effectLst/>
                <a:uLnTx/>
                <a:uFillTx/>
                <a:latin typeface="+mn-lt"/>
                <a:ea typeface="+mn-ea"/>
                <a:cs typeface="+mn-cs"/>
              </a:rPr>
              <a:t>加入一个项目</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3200" b="0" i="0" u="none" strike="noStrike" kern="1200" cap="none" spc="0" normalizeH="0" baseline="0" noProof="0" dirty="0" smtClean="0">
                <a:ln>
                  <a:noFill/>
                </a:ln>
                <a:solidFill>
                  <a:srgbClr val="00B0F0"/>
                </a:solidFill>
                <a:effectLst/>
                <a:uLnTx/>
                <a:uFillTx/>
                <a:latin typeface="+mn-lt"/>
                <a:ea typeface="+mn-ea"/>
                <a:cs typeface="+mn-cs"/>
              </a:rPr>
              <a:t>      </a:t>
            </a:r>
            <a:r>
              <a:rPr kumimoji="0" lang="en-US" altLang="zh-CN" sz="3200" b="0" i="0" u="none" strike="noStrike" kern="1200" cap="none" spc="0" normalizeH="0" baseline="0" noProof="0" dirty="0" smtClean="0">
                <a:ln>
                  <a:noFill/>
                </a:ln>
                <a:solidFill>
                  <a:srgbClr val="00B0F0"/>
                </a:solidFill>
                <a:effectLst/>
                <a:uLnTx/>
                <a:uFillTx/>
                <a:latin typeface="+mn-lt"/>
                <a:ea typeface="+mn-ea"/>
                <a:cs typeface="+mn-cs"/>
              </a:rPr>
              <a:t>void </a:t>
            </a:r>
            <a:r>
              <a:rPr kumimoji="0" lang="en-US" altLang="zh-CN" sz="3200" b="0" i="0" u="none" strike="noStrike" kern="1200" cap="none" spc="0" normalizeH="0" baseline="0" noProof="0" dirty="0" err="1" smtClean="0">
                <a:ln>
                  <a:noFill/>
                </a:ln>
                <a:solidFill>
                  <a:srgbClr val="00B0F0"/>
                </a:solidFill>
                <a:effectLst/>
                <a:uLnTx/>
                <a:uFillTx/>
                <a:latin typeface="+mn-lt"/>
                <a:ea typeface="+mn-ea"/>
                <a:cs typeface="+mn-cs"/>
              </a:rPr>
              <a:t>joinProject</a:t>
            </a:r>
            <a:r>
              <a:rPr kumimoji="0" lang="en-US" altLang="zh-CN" sz="3200" b="0" i="0" u="none" strike="noStrike" kern="1200" cap="none" spc="0" normalizeH="0" baseline="0" noProof="0" dirty="0" smtClean="0">
                <a:ln>
                  <a:noFill/>
                </a:ln>
                <a:solidFill>
                  <a:srgbClr val="00B0F0"/>
                </a:solidFill>
                <a:effectLst/>
                <a:uLnTx/>
                <a:uFillTx/>
                <a:latin typeface="+mn-lt"/>
                <a:ea typeface="+mn-ea"/>
                <a:cs typeface="+mn-cs"/>
              </a:rPr>
              <a:t>(Project </a:t>
            </a:r>
            <a:r>
              <a:rPr kumimoji="0" lang="en-US" altLang="zh-CN" sz="3200" b="0" i="0" u="none" strike="noStrike" kern="1200" cap="none" spc="0" normalizeH="0" baseline="0" noProof="0" dirty="0" err="1" smtClean="0">
                <a:ln>
                  <a:noFill/>
                </a:ln>
                <a:solidFill>
                  <a:srgbClr val="00B0F0"/>
                </a:solidFill>
                <a:effectLst/>
                <a:uLnTx/>
                <a:uFillTx/>
                <a:latin typeface="+mn-lt"/>
                <a:ea typeface="+mn-ea"/>
                <a:cs typeface="+mn-cs"/>
              </a:rPr>
              <a:t>project</a:t>
            </a:r>
            <a:r>
              <a:rPr kumimoji="0" lang="en-US" altLang="zh-CN" sz="3200" b="0" i="0" u="none" strike="noStrike" kern="1200" cap="none" spc="0" normalizeH="0" baseline="0" noProof="0" dirty="0" smtClean="0">
                <a:ln>
                  <a:noFill/>
                </a:ln>
                <a:solidFill>
                  <a:srgbClr val="00B0F0"/>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3200" b="0" i="0" u="none" strike="noStrike" kern="1200" cap="none" spc="0" normalizeH="0" baseline="0" noProof="0" dirty="0" smtClean="0">
                <a:ln>
                  <a:noFill/>
                </a:ln>
                <a:solidFill>
                  <a:srgbClr val="00B0F0"/>
                </a:solidFill>
                <a:effectLst/>
                <a:uLnTx/>
                <a:uFillTx/>
                <a:latin typeface="+mn-lt"/>
                <a:ea typeface="+mn-ea"/>
                <a:cs typeface="+mn-cs"/>
              </a:rPr>
              <a:t>      // </a:t>
            </a:r>
            <a:r>
              <a:rPr kumimoji="0" lang="zh-CN" altLang="en-US" sz="3200" b="0" i="0" u="none" strike="noStrike" kern="1200" cap="none" spc="0" normalizeH="0" baseline="0" noProof="0" dirty="0" smtClean="0">
                <a:ln>
                  <a:noFill/>
                </a:ln>
                <a:solidFill>
                  <a:srgbClr val="00B0F0"/>
                </a:solidFill>
                <a:effectLst/>
                <a:uLnTx/>
                <a:uFillTx/>
                <a:latin typeface="+mn-lt"/>
                <a:ea typeface="+mn-ea"/>
                <a:cs typeface="+mn-cs"/>
              </a:rPr>
              <a:t>接管一个项目，成为管理员</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3200" b="0" i="0" u="none" strike="noStrike" kern="1200" cap="none" spc="0" normalizeH="0" baseline="0" noProof="0" dirty="0" smtClean="0">
                <a:ln>
                  <a:noFill/>
                </a:ln>
                <a:solidFill>
                  <a:srgbClr val="00B0F0"/>
                </a:solidFill>
                <a:effectLst/>
                <a:uLnTx/>
                <a:uFillTx/>
                <a:latin typeface="+mn-lt"/>
                <a:ea typeface="+mn-ea"/>
                <a:cs typeface="+mn-cs"/>
              </a:rPr>
              <a:t>      </a:t>
            </a:r>
            <a:r>
              <a:rPr kumimoji="0" lang="en-US" altLang="zh-CN" sz="3200" b="0" i="0" u="none" strike="noStrike" kern="1200" cap="none" spc="0" normalizeH="0" baseline="0" noProof="0" dirty="0" smtClean="0">
                <a:ln>
                  <a:noFill/>
                </a:ln>
                <a:solidFill>
                  <a:srgbClr val="00B0F0"/>
                </a:solidFill>
                <a:effectLst/>
                <a:uLnTx/>
                <a:uFillTx/>
                <a:latin typeface="+mn-lt"/>
                <a:ea typeface="+mn-ea"/>
                <a:cs typeface="+mn-cs"/>
              </a:rPr>
              <a:t>void </a:t>
            </a:r>
            <a:r>
              <a:rPr kumimoji="0" lang="en-US" altLang="zh-CN" sz="3200" b="0" i="0" u="none" strike="noStrike" kern="1200" cap="none" spc="0" normalizeH="0" baseline="0" noProof="0" dirty="0" err="1" smtClean="0">
                <a:ln>
                  <a:noFill/>
                </a:ln>
                <a:solidFill>
                  <a:srgbClr val="00B0F0"/>
                </a:solidFill>
                <a:effectLst/>
                <a:uLnTx/>
                <a:uFillTx/>
                <a:latin typeface="+mn-lt"/>
                <a:ea typeface="+mn-ea"/>
                <a:cs typeface="+mn-cs"/>
              </a:rPr>
              <a:t>takeOverProject</a:t>
            </a:r>
            <a:r>
              <a:rPr kumimoji="0" lang="en-US" altLang="zh-CN" sz="3200" b="0" i="0" u="none" strike="noStrike" kern="1200" cap="none" spc="0" normalizeH="0" baseline="0" noProof="0" dirty="0" smtClean="0">
                <a:ln>
                  <a:noFill/>
                </a:ln>
                <a:solidFill>
                  <a:srgbClr val="00B0F0"/>
                </a:solidFill>
                <a:effectLst/>
                <a:uLnTx/>
                <a:uFillTx/>
                <a:latin typeface="+mn-lt"/>
                <a:ea typeface="+mn-ea"/>
                <a:cs typeface="+mn-cs"/>
              </a:rPr>
              <a:t>(Project </a:t>
            </a:r>
            <a:r>
              <a:rPr kumimoji="0" lang="en-US" altLang="zh-CN" sz="3200" b="0" i="0" u="none" strike="noStrike" kern="1200" cap="none" spc="0" normalizeH="0" baseline="0" noProof="0" dirty="0" err="1" smtClean="0">
                <a:ln>
                  <a:noFill/>
                </a:ln>
                <a:solidFill>
                  <a:srgbClr val="00B0F0"/>
                </a:solidFill>
                <a:effectLst/>
                <a:uLnTx/>
                <a:uFillTx/>
                <a:latin typeface="+mn-lt"/>
                <a:ea typeface="+mn-ea"/>
                <a:cs typeface="+mn-cs"/>
              </a:rPr>
              <a:t>project</a:t>
            </a:r>
            <a:r>
              <a:rPr kumimoji="0" lang="en-US" altLang="zh-CN" sz="3200" b="0" i="0" u="none" strike="noStrike" kern="1200" cap="none" spc="0" normalizeH="0" baseline="0" noProof="0" dirty="0" smtClean="0">
                <a:ln>
                  <a:noFill/>
                </a:ln>
                <a:solidFill>
                  <a:srgbClr val="00B0F0"/>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3200" b="0" i="0" u="none" strike="noStrike" kern="1200" cap="none" spc="0" normalizeH="0" baseline="0" noProof="0" dirty="0" smtClean="0">
                <a:ln>
                  <a:noFill/>
                </a:ln>
                <a:solidFill>
                  <a:srgbClr val="00B0F0"/>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3200" b="0" i="0" u="none" strike="noStrike" kern="1200" cap="none" spc="0" normalizeH="0" baseline="0" noProof="0" dirty="0" smtClean="0">
                <a:ln>
                  <a:noFill/>
                </a:ln>
                <a:solidFill>
                  <a:srgbClr val="00B0F0"/>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3200" b="0" i="0" u="none" strike="noStrike" kern="1200" cap="none" spc="0" normalizeH="0" baseline="0" noProof="0" dirty="0" smtClean="0">
                <a:ln>
                  <a:noFill/>
                </a:ln>
                <a:solidFill>
                  <a:srgbClr val="00B0F0"/>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关注需求：</a:t>
            </a:r>
            <a:r>
              <a:rPr lang="zh-CN" altLang="en-US" dirty="0" smtClean="0"/>
              <a:t>举例说明</a:t>
            </a:r>
            <a:endParaRPr lang="zh-CN" altLang="en-US" dirty="0"/>
          </a:p>
        </p:txBody>
      </p:sp>
      <p:sp>
        <p:nvSpPr>
          <p:cNvPr id="3" name="内容占位符 2"/>
          <p:cNvSpPr>
            <a:spLocks noGrp="1"/>
          </p:cNvSpPr>
          <p:nvPr>
            <p:ph idx="1"/>
          </p:nvPr>
        </p:nvSpPr>
        <p:spPr/>
        <p:txBody>
          <a:bodyPr>
            <a:normAutofit fontScale="47500" lnSpcReduction="20000"/>
          </a:bodyPr>
          <a:lstStyle/>
          <a:p>
            <a:r>
              <a:rPr lang="zh-CN" altLang="en-US" dirty="0" smtClean="0"/>
              <a:t>例子二</a:t>
            </a:r>
          </a:p>
          <a:p>
            <a:r>
              <a:rPr lang="en-US" altLang="zh-CN" dirty="0" smtClean="0"/>
              <a:t>```</a:t>
            </a:r>
          </a:p>
          <a:p>
            <a:r>
              <a:rPr lang="en-US" altLang="zh-CN" dirty="0" smtClean="0"/>
              <a:t>//</a:t>
            </a:r>
            <a:r>
              <a:rPr lang="zh-CN" altLang="en-US" dirty="0" smtClean="0"/>
              <a:t>一开始</a:t>
            </a:r>
          </a:p>
          <a:p>
            <a:r>
              <a:rPr lang="en-US" altLang="zh-CN" dirty="0" smtClean="0"/>
              <a:t>public class </a:t>
            </a:r>
            <a:r>
              <a:rPr lang="en-US" altLang="zh-CN" dirty="0" err="1" smtClean="0"/>
              <a:t>UserInfo</a:t>
            </a:r>
            <a:r>
              <a:rPr lang="en-US" altLang="zh-CN" dirty="0" smtClean="0"/>
              <a:t> {</a:t>
            </a:r>
          </a:p>
          <a:p>
            <a:r>
              <a:rPr lang="en-US" altLang="zh-CN" dirty="0" smtClean="0"/>
              <a:t>  private long </a:t>
            </a:r>
            <a:r>
              <a:rPr lang="en-US" altLang="zh-CN" dirty="0" err="1" smtClean="0"/>
              <a:t>userId</a:t>
            </a:r>
            <a:r>
              <a:rPr lang="en-US" altLang="zh-CN" dirty="0" smtClean="0"/>
              <a:t>;</a:t>
            </a:r>
          </a:p>
          <a:p>
            <a:r>
              <a:rPr lang="en-US" altLang="zh-CN" dirty="0" smtClean="0"/>
              <a:t>  private String username;</a:t>
            </a:r>
          </a:p>
          <a:p>
            <a:r>
              <a:rPr lang="en-US" altLang="zh-CN" dirty="0" smtClean="0"/>
              <a:t>  private String email;//</a:t>
            </a:r>
            <a:r>
              <a:rPr lang="zh-CN" altLang="en-US" dirty="0" smtClean="0"/>
              <a:t>身份认证相关</a:t>
            </a:r>
          </a:p>
          <a:p>
            <a:r>
              <a:rPr lang="zh-CN" altLang="en-US" dirty="0" smtClean="0"/>
              <a:t>  </a:t>
            </a:r>
            <a:r>
              <a:rPr lang="en-US" altLang="zh-CN" dirty="0" smtClean="0"/>
              <a:t>private String telephone;//</a:t>
            </a:r>
            <a:r>
              <a:rPr lang="zh-CN" altLang="en-US" dirty="0" smtClean="0"/>
              <a:t>身份认证相关</a:t>
            </a:r>
          </a:p>
          <a:p>
            <a:r>
              <a:rPr lang="zh-CN" altLang="en-US" dirty="0" smtClean="0"/>
              <a:t>  </a:t>
            </a:r>
            <a:r>
              <a:rPr lang="en-US" altLang="zh-CN" dirty="0" smtClean="0"/>
              <a:t>private long </a:t>
            </a:r>
            <a:r>
              <a:rPr lang="en-US" altLang="zh-CN" dirty="0" err="1" smtClean="0"/>
              <a:t>createTime</a:t>
            </a:r>
            <a:r>
              <a:rPr lang="en-US" altLang="zh-CN" dirty="0" smtClean="0"/>
              <a:t>;</a:t>
            </a:r>
          </a:p>
          <a:p>
            <a:r>
              <a:rPr lang="en-US" altLang="zh-CN" dirty="0" smtClean="0"/>
              <a:t>  private long </a:t>
            </a:r>
            <a:r>
              <a:rPr lang="en-US" altLang="zh-CN" dirty="0" err="1" smtClean="0"/>
              <a:t>lastLoginTime</a:t>
            </a:r>
            <a:r>
              <a:rPr lang="en-US" altLang="zh-CN" dirty="0" smtClean="0"/>
              <a:t>;</a:t>
            </a:r>
          </a:p>
          <a:p>
            <a:r>
              <a:rPr lang="en-US" altLang="zh-CN" dirty="0" smtClean="0"/>
              <a:t>  private String </a:t>
            </a:r>
            <a:r>
              <a:rPr lang="en-US" altLang="zh-CN" dirty="0" err="1" smtClean="0"/>
              <a:t>avatarUrl</a:t>
            </a:r>
            <a:r>
              <a:rPr lang="en-US" altLang="zh-CN" dirty="0" smtClean="0"/>
              <a:t>;</a:t>
            </a:r>
          </a:p>
          <a:p>
            <a:r>
              <a:rPr lang="en-US" altLang="zh-CN" dirty="0" smtClean="0"/>
              <a:t>  private String </a:t>
            </a:r>
            <a:r>
              <a:rPr lang="en-US" altLang="zh-CN" dirty="0" err="1" smtClean="0"/>
              <a:t>provinceOfAddress</a:t>
            </a:r>
            <a:r>
              <a:rPr lang="en-US" altLang="zh-CN" dirty="0" smtClean="0"/>
              <a:t>; // </a:t>
            </a:r>
            <a:r>
              <a:rPr lang="zh-CN" altLang="en-US" dirty="0" smtClean="0"/>
              <a:t>省</a:t>
            </a:r>
          </a:p>
          <a:p>
            <a:r>
              <a:rPr lang="zh-CN" altLang="en-US" dirty="0" smtClean="0"/>
              <a:t>  </a:t>
            </a:r>
            <a:r>
              <a:rPr lang="en-US" altLang="zh-CN" dirty="0" smtClean="0"/>
              <a:t>private String </a:t>
            </a:r>
            <a:r>
              <a:rPr lang="en-US" altLang="zh-CN" dirty="0" err="1" smtClean="0"/>
              <a:t>cityOfAddress</a:t>
            </a:r>
            <a:r>
              <a:rPr lang="en-US" altLang="zh-CN" dirty="0" smtClean="0"/>
              <a:t>; // </a:t>
            </a:r>
            <a:r>
              <a:rPr lang="zh-CN" altLang="en-US" dirty="0" smtClean="0"/>
              <a:t>市</a:t>
            </a:r>
          </a:p>
          <a:p>
            <a:r>
              <a:rPr lang="zh-CN" altLang="en-US" dirty="0" smtClean="0"/>
              <a:t>  </a:t>
            </a:r>
            <a:r>
              <a:rPr lang="en-US" altLang="zh-CN" dirty="0" smtClean="0"/>
              <a:t>private String </a:t>
            </a:r>
            <a:r>
              <a:rPr lang="en-US" altLang="zh-CN" dirty="0" err="1" smtClean="0"/>
              <a:t>regionOfAddress</a:t>
            </a:r>
            <a:r>
              <a:rPr lang="en-US" altLang="zh-CN" dirty="0" smtClean="0"/>
              <a:t>; // </a:t>
            </a:r>
            <a:r>
              <a:rPr lang="zh-CN" altLang="en-US" dirty="0" smtClean="0"/>
              <a:t>区 </a:t>
            </a:r>
          </a:p>
          <a:p>
            <a:r>
              <a:rPr lang="zh-CN" altLang="en-US" dirty="0" smtClean="0"/>
              <a:t>  </a:t>
            </a:r>
            <a:r>
              <a:rPr lang="en-US" altLang="zh-CN" dirty="0" smtClean="0"/>
              <a:t>private String </a:t>
            </a:r>
            <a:r>
              <a:rPr lang="en-US" altLang="zh-CN" dirty="0" err="1" smtClean="0"/>
              <a:t>detailedAddress</a:t>
            </a:r>
            <a:r>
              <a:rPr lang="en-US" altLang="zh-CN" dirty="0" smtClean="0"/>
              <a:t>; // </a:t>
            </a:r>
            <a:r>
              <a:rPr lang="zh-CN" altLang="en-US" dirty="0" smtClean="0"/>
              <a:t>详细地址</a:t>
            </a:r>
          </a:p>
          <a:p>
            <a:r>
              <a:rPr lang="zh-CN" altLang="en-US" dirty="0" smtClean="0"/>
              <a:t>  </a:t>
            </a:r>
            <a:r>
              <a:rPr lang="en-US" altLang="zh-CN" dirty="0" smtClean="0"/>
              <a:t>// ...</a:t>
            </a:r>
            <a:r>
              <a:rPr lang="zh-CN" altLang="en-US" dirty="0" smtClean="0"/>
              <a:t>省略其他属性和方法</a:t>
            </a:r>
            <a:r>
              <a:rPr lang="en-US" altLang="zh-CN" dirty="0" smtClean="0"/>
              <a:t>...</a:t>
            </a:r>
          </a:p>
          <a:p>
            <a:r>
              <a:rPr lang="en-US" altLang="zh-CN" dirty="0" smtClean="0"/>
              <a:t>}</a:t>
            </a:r>
          </a:p>
          <a:p>
            <a:endParaRPr lang="en-US" altLang="zh-CN" dirty="0" smtClean="0"/>
          </a:p>
          <a:p>
            <a:r>
              <a:rPr lang="en-US" altLang="zh-CN" dirty="0" smtClean="0"/>
              <a:t>```</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472" y="0"/>
            <a:ext cx="8086724" cy="928670"/>
          </a:xfrm>
        </p:spPr>
        <p:txBody>
          <a:bodyPr>
            <a:normAutofit/>
          </a:bodyPr>
          <a:lstStyle/>
          <a:p>
            <a:r>
              <a:rPr lang="zh-CN" altLang="en-US" b="1" dirty="0" smtClean="0"/>
              <a:t>开放封闭</a:t>
            </a:r>
            <a:r>
              <a:rPr lang="zh-CN" altLang="en-US" b="1" dirty="0" smtClean="0"/>
              <a:t>原则：直接举例说明</a:t>
            </a:r>
            <a:endParaRPr lang="zh-CN" altLang="en-US" dirty="0"/>
          </a:p>
        </p:txBody>
      </p:sp>
      <p:sp>
        <p:nvSpPr>
          <p:cNvPr id="3" name="内容占位符 2"/>
          <p:cNvSpPr>
            <a:spLocks noGrp="1"/>
          </p:cNvSpPr>
          <p:nvPr>
            <p:ph idx="1"/>
          </p:nvPr>
        </p:nvSpPr>
        <p:spPr>
          <a:xfrm>
            <a:off x="142844" y="1643050"/>
            <a:ext cx="4257676" cy="4525963"/>
          </a:xfrm>
        </p:spPr>
        <p:txBody>
          <a:bodyPr>
            <a:normAutofit fontScale="40000" lnSpcReduction="20000"/>
          </a:bodyPr>
          <a:lstStyle/>
          <a:p>
            <a:r>
              <a:rPr lang="en-US" altLang="zh-CN" dirty="0" smtClean="0"/>
              <a:t>```</a:t>
            </a:r>
          </a:p>
          <a:p>
            <a:r>
              <a:rPr lang="en-US" altLang="zh-CN" dirty="0" smtClean="0"/>
              <a:t>//</a:t>
            </a:r>
            <a:r>
              <a:rPr lang="zh-CN" altLang="en-US" dirty="0" smtClean="0"/>
              <a:t>计算客房价格，因为不同的顾客、不同的客房对应的价格都不同。</a:t>
            </a:r>
          </a:p>
          <a:p>
            <a:r>
              <a:rPr lang="en-US" altLang="zh-CN" dirty="0" smtClean="0"/>
              <a:t>//</a:t>
            </a:r>
            <a:r>
              <a:rPr lang="zh-CN" altLang="en-US" dirty="0" smtClean="0"/>
              <a:t>重构</a:t>
            </a:r>
            <a:r>
              <a:rPr lang="zh-CN" altLang="en-US" dirty="0" smtClean="0"/>
              <a:t>前</a:t>
            </a:r>
            <a:endParaRPr lang="zh-CN" altLang="en-US" dirty="0" smtClean="0"/>
          </a:p>
          <a:p>
            <a:r>
              <a:rPr lang="en-US" altLang="zh-CN" dirty="0" smtClean="0"/>
              <a:t>class </a:t>
            </a:r>
            <a:r>
              <a:rPr lang="en-US" altLang="zh-CN" dirty="0" err="1" smtClean="0"/>
              <a:t>HotelService</a:t>
            </a:r>
            <a:r>
              <a:rPr lang="en-US" altLang="zh-CN" dirty="0" smtClean="0"/>
              <a:t> {//</a:t>
            </a:r>
            <a:r>
              <a:rPr lang="zh-CN" altLang="en-US" dirty="0" smtClean="0"/>
              <a:t>酒店类</a:t>
            </a:r>
          </a:p>
          <a:p>
            <a:r>
              <a:rPr lang="zh-CN" altLang="en-US" dirty="0" smtClean="0"/>
              <a:t>  </a:t>
            </a:r>
            <a:r>
              <a:rPr lang="en-US" altLang="zh-CN" dirty="0" smtClean="0"/>
              <a:t>public double </a:t>
            </a:r>
            <a:r>
              <a:rPr lang="en-US" altLang="zh-CN" dirty="0" err="1" smtClean="0"/>
              <a:t>getRoomPrice</a:t>
            </a:r>
            <a:r>
              <a:rPr lang="en-US" altLang="zh-CN" dirty="0" smtClean="0"/>
              <a:t>(final User </a:t>
            </a:r>
            <a:r>
              <a:rPr lang="en-US" altLang="zh-CN" dirty="0" err="1" smtClean="0"/>
              <a:t>user</a:t>
            </a:r>
            <a:r>
              <a:rPr lang="en-US" altLang="zh-CN" dirty="0" smtClean="0"/>
              <a:t>, final Room </a:t>
            </a:r>
            <a:r>
              <a:rPr lang="en-US" altLang="zh-CN" dirty="0" err="1" smtClean="0"/>
              <a:t>room</a:t>
            </a:r>
            <a:r>
              <a:rPr lang="en-US" altLang="zh-CN" dirty="0" smtClean="0"/>
              <a:t>) {</a:t>
            </a:r>
          </a:p>
          <a:p>
            <a:r>
              <a:rPr lang="en-US" altLang="zh-CN" dirty="0" smtClean="0"/>
              <a:t>    double price = </a:t>
            </a:r>
            <a:r>
              <a:rPr lang="en-US" altLang="zh-CN" dirty="0" err="1" smtClean="0"/>
              <a:t>room.getPrice</a:t>
            </a:r>
            <a:r>
              <a:rPr lang="en-US" altLang="zh-CN" dirty="0" smtClean="0"/>
              <a:t>();</a:t>
            </a:r>
            <a:endParaRPr lang="en-US" altLang="zh-CN" dirty="0" smtClean="0"/>
          </a:p>
          <a:p>
            <a:r>
              <a:rPr lang="en-US" altLang="zh-CN" dirty="0" smtClean="0">
                <a:solidFill>
                  <a:srgbClr val="FF0000"/>
                </a:solidFill>
              </a:rPr>
              <a:t>    if (</a:t>
            </a:r>
            <a:r>
              <a:rPr lang="en-US" altLang="zh-CN" dirty="0" err="1" smtClean="0">
                <a:solidFill>
                  <a:srgbClr val="FF0000"/>
                </a:solidFill>
              </a:rPr>
              <a:t>user.getLevel</a:t>
            </a:r>
            <a:r>
              <a:rPr lang="en-US" altLang="zh-CN" dirty="0" smtClean="0">
                <a:solidFill>
                  <a:srgbClr val="FF0000"/>
                </a:solidFill>
              </a:rPr>
              <a:t>() == </a:t>
            </a:r>
            <a:r>
              <a:rPr lang="en-US" altLang="zh-CN" dirty="0" err="1" smtClean="0">
                <a:solidFill>
                  <a:srgbClr val="FF0000"/>
                </a:solidFill>
              </a:rPr>
              <a:t>Level.GOLD</a:t>
            </a:r>
            <a:r>
              <a:rPr lang="en-US" altLang="zh-CN" dirty="0" smtClean="0">
                <a:solidFill>
                  <a:srgbClr val="FF0000"/>
                </a:solidFill>
              </a:rPr>
              <a:t>) {</a:t>
            </a:r>
          </a:p>
          <a:p>
            <a:r>
              <a:rPr lang="en-US" altLang="zh-CN" dirty="0" smtClean="0">
                <a:solidFill>
                  <a:srgbClr val="FF0000"/>
                </a:solidFill>
              </a:rPr>
              <a:t>      return price * 0.8;</a:t>
            </a:r>
          </a:p>
          <a:p>
            <a:r>
              <a:rPr lang="en-US" altLang="zh-CN" dirty="0" smtClean="0">
                <a:solidFill>
                  <a:srgbClr val="FF0000"/>
                </a:solidFill>
              </a:rPr>
              <a:t>    }</a:t>
            </a:r>
          </a:p>
          <a:p>
            <a:r>
              <a:rPr lang="en-US" altLang="zh-CN" dirty="0" smtClean="0">
                <a:solidFill>
                  <a:srgbClr val="00B050"/>
                </a:solidFill>
              </a:rPr>
              <a:t>    </a:t>
            </a:r>
          </a:p>
          <a:p>
            <a:r>
              <a:rPr lang="en-US" altLang="zh-CN" dirty="0" smtClean="0">
                <a:solidFill>
                  <a:srgbClr val="00B050"/>
                </a:solidFill>
              </a:rPr>
              <a:t>    if (</a:t>
            </a:r>
            <a:r>
              <a:rPr lang="en-US" altLang="zh-CN" dirty="0" err="1" smtClean="0">
                <a:solidFill>
                  <a:srgbClr val="00B050"/>
                </a:solidFill>
              </a:rPr>
              <a:t>user.getLevel</a:t>
            </a:r>
            <a:r>
              <a:rPr lang="en-US" altLang="zh-CN" dirty="0" smtClean="0">
                <a:solidFill>
                  <a:srgbClr val="00B050"/>
                </a:solidFill>
              </a:rPr>
              <a:t>() == </a:t>
            </a:r>
            <a:r>
              <a:rPr lang="en-US" altLang="zh-CN" dirty="0" err="1" smtClean="0">
                <a:solidFill>
                  <a:srgbClr val="00B050"/>
                </a:solidFill>
              </a:rPr>
              <a:t>Level.SILVER</a:t>
            </a:r>
            <a:r>
              <a:rPr lang="en-US" altLang="zh-CN" dirty="0" smtClean="0">
                <a:solidFill>
                  <a:srgbClr val="00B050"/>
                </a:solidFill>
              </a:rPr>
              <a:t>) {</a:t>
            </a:r>
          </a:p>
          <a:p>
            <a:r>
              <a:rPr lang="en-US" altLang="zh-CN" dirty="0" smtClean="0">
                <a:solidFill>
                  <a:srgbClr val="00B050"/>
                </a:solidFill>
              </a:rPr>
              <a:t>      return price * 0.9;</a:t>
            </a:r>
          </a:p>
          <a:p>
            <a:r>
              <a:rPr lang="en-US" altLang="zh-CN" dirty="0" smtClean="0">
                <a:solidFill>
                  <a:srgbClr val="00B050"/>
                </a:solidFill>
              </a:rPr>
              <a:t>    }</a:t>
            </a:r>
          </a:p>
          <a:p>
            <a:r>
              <a:rPr lang="en-US" altLang="zh-CN" dirty="0" smtClean="0"/>
              <a:t>    </a:t>
            </a:r>
          </a:p>
          <a:p>
            <a:r>
              <a:rPr lang="en-US" altLang="zh-CN" dirty="0" smtClean="0"/>
              <a:t>    return price;</a:t>
            </a:r>
          </a:p>
          <a:p>
            <a:r>
              <a:rPr lang="en-US" altLang="zh-CN" dirty="0" smtClean="0"/>
              <a:t>  }</a:t>
            </a:r>
          </a:p>
          <a:p>
            <a:r>
              <a:rPr lang="en-US" altLang="zh-CN" dirty="0" smtClean="0"/>
              <a:t>}</a:t>
            </a:r>
          </a:p>
          <a:p>
            <a:r>
              <a:rPr lang="en-US" altLang="zh-CN" dirty="0" smtClean="0"/>
              <a:t>```</a:t>
            </a:r>
            <a:endParaRPr lang="zh-CN" altLang="en-US" dirty="0"/>
          </a:p>
        </p:txBody>
      </p:sp>
      <p:sp>
        <p:nvSpPr>
          <p:cNvPr id="4" name="内容占位符 2"/>
          <p:cNvSpPr txBox="1">
            <a:spLocks/>
          </p:cNvSpPr>
          <p:nvPr/>
        </p:nvSpPr>
        <p:spPr>
          <a:xfrm>
            <a:off x="4286248" y="714356"/>
            <a:ext cx="5614998" cy="6143644"/>
          </a:xfrm>
          <a:prstGeom prst="rect">
            <a:avLst/>
          </a:prstGeom>
        </p:spPr>
        <p:txBody>
          <a:bodyPr vert="horz" lIns="91440" tIns="45720" rIns="91440" bIns="45720" rtlCol="0">
            <a:noAutofit/>
          </a:bodyPr>
          <a:lstStyle/>
          <a:p>
            <a:pPr marL="342900" lvl="0" indent="-342900">
              <a:spcBef>
                <a:spcPct val="20000"/>
              </a:spcBef>
              <a:buFont typeface="Arial" pitchFamily="34" charset="0"/>
              <a:buChar char="•"/>
            </a:pPr>
            <a:r>
              <a:rPr lang="en-US" altLang="zh-CN" sz="1100" dirty="0" smtClean="0"/>
              <a:t>//</a:t>
            </a:r>
            <a:r>
              <a:rPr lang="zh-CN" altLang="en-US" sz="1100" dirty="0" smtClean="0"/>
              <a:t>重构后</a:t>
            </a:r>
          </a:p>
          <a:p>
            <a:pPr marL="342900" lvl="0" indent="-342900">
              <a:spcBef>
                <a:spcPct val="20000"/>
              </a:spcBef>
              <a:buFont typeface="Arial" pitchFamily="34" charset="0"/>
              <a:buChar char="•"/>
            </a:pPr>
            <a:r>
              <a:rPr lang="en-US" altLang="zh-CN" sz="1100" dirty="0" smtClean="0"/>
              <a:t>interface </a:t>
            </a:r>
            <a:r>
              <a:rPr lang="en-US" altLang="zh-CN" sz="1100" dirty="0" err="1" smtClean="0"/>
              <a:t>UserLevel</a:t>
            </a:r>
            <a:r>
              <a:rPr lang="en-US" altLang="zh-CN" sz="1100" dirty="0" smtClean="0"/>
              <a:t> {</a:t>
            </a:r>
          </a:p>
          <a:p>
            <a:pPr marL="342900" lvl="0" indent="-342900">
              <a:spcBef>
                <a:spcPct val="20000"/>
              </a:spcBef>
              <a:buFont typeface="Arial" pitchFamily="34" charset="0"/>
              <a:buChar char="•"/>
            </a:pPr>
            <a:r>
              <a:rPr lang="en-US" altLang="zh-CN" sz="1100" dirty="0" smtClean="0"/>
              <a:t>  double </a:t>
            </a:r>
            <a:r>
              <a:rPr lang="en-US" altLang="zh-CN" sz="1100" dirty="0" err="1" smtClean="0"/>
              <a:t>getRoomPrice</a:t>
            </a:r>
            <a:r>
              <a:rPr lang="en-US" altLang="zh-CN" sz="1100" dirty="0" smtClean="0"/>
              <a:t>(Room </a:t>
            </a:r>
            <a:r>
              <a:rPr lang="en-US" altLang="zh-CN" sz="1100" dirty="0" err="1" smtClean="0"/>
              <a:t>room</a:t>
            </a:r>
            <a:r>
              <a:rPr lang="en-US" altLang="zh-CN" sz="1100" dirty="0" smtClean="0"/>
              <a:t>);</a:t>
            </a:r>
          </a:p>
          <a:p>
            <a:pPr marL="342900" lvl="0" indent="-342900">
              <a:spcBef>
                <a:spcPct val="20000"/>
              </a:spcBef>
              <a:buFont typeface="Arial" pitchFamily="34" charset="0"/>
              <a:buChar char="•"/>
            </a:pPr>
            <a:r>
              <a:rPr lang="en-US" altLang="zh-CN" sz="1100" dirty="0" smtClean="0"/>
              <a:t>}</a:t>
            </a:r>
          </a:p>
          <a:p>
            <a:pPr marL="342900" lvl="0" indent="-342900">
              <a:spcBef>
                <a:spcPct val="20000"/>
              </a:spcBef>
              <a:buFont typeface="Arial" pitchFamily="34" charset="0"/>
              <a:buChar char="•"/>
            </a:pPr>
            <a:endParaRPr lang="en-US" altLang="zh-CN" sz="1100" dirty="0" smtClean="0"/>
          </a:p>
          <a:p>
            <a:pPr marL="342900" lvl="0" indent="-342900">
              <a:spcBef>
                <a:spcPct val="20000"/>
              </a:spcBef>
              <a:buFont typeface="Arial" pitchFamily="34" charset="0"/>
              <a:buChar char="•"/>
            </a:pPr>
            <a:r>
              <a:rPr lang="en-US" altLang="zh-CN" sz="1100" dirty="0" smtClean="0">
                <a:solidFill>
                  <a:srgbClr val="00B050"/>
                </a:solidFill>
              </a:rPr>
              <a:t>class </a:t>
            </a:r>
            <a:r>
              <a:rPr lang="en-US" altLang="zh-CN" sz="1100" dirty="0" err="1" smtClean="0">
                <a:solidFill>
                  <a:srgbClr val="00B050"/>
                </a:solidFill>
              </a:rPr>
              <a:t>GoldUserLevel</a:t>
            </a:r>
            <a:r>
              <a:rPr lang="en-US" altLang="zh-CN" sz="1100" dirty="0" smtClean="0">
                <a:solidFill>
                  <a:srgbClr val="00B050"/>
                </a:solidFill>
              </a:rPr>
              <a:t> implements </a:t>
            </a:r>
            <a:r>
              <a:rPr lang="en-US" altLang="zh-CN" sz="1100" dirty="0" err="1" smtClean="0">
                <a:solidFill>
                  <a:srgbClr val="00B050"/>
                </a:solidFill>
              </a:rPr>
              <a:t>UserLevel</a:t>
            </a:r>
            <a:r>
              <a:rPr lang="en-US" altLang="zh-CN" sz="1100" dirty="0" smtClean="0">
                <a:solidFill>
                  <a:srgbClr val="00B050"/>
                </a:solidFill>
              </a:rPr>
              <a:t> {//</a:t>
            </a:r>
            <a:r>
              <a:rPr lang="zh-CN" altLang="en-US" sz="1100" dirty="0" smtClean="0">
                <a:solidFill>
                  <a:srgbClr val="00B050"/>
                </a:solidFill>
              </a:rPr>
              <a:t>酒店</a:t>
            </a:r>
            <a:r>
              <a:rPr lang="en-US" altLang="zh-CN" sz="1100" dirty="0" smtClean="0">
                <a:solidFill>
                  <a:srgbClr val="00B050"/>
                </a:solidFill>
              </a:rPr>
              <a:t>SSSVIP</a:t>
            </a:r>
            <a:r>
              <a:rPr lang="zh-CN" altLang="en-US" sz="1100" dirty="0" smtClean="0">
                <a:solidFill>
                  <a:srgbClr val="00B050"/>
                </a:solidFill>
              </a:rPr>
              <a:t>接待员类</a:t>
            </a:r>
          </a:p>
          <a:p>
            <a:pPr marL="342900" lvl="0" indent="-342900">
              <a:spcBef>
                <a:spcPct val="20000"/>
              </a:spcBef>
              <a:buFont typeface="Arial" pitchFamily="34" charset="0"/>
              <a:buChar char="•"/>
            </a:pPr>
            <a:r>
              <a:rPr lang="zh-CN" altLang="en-US" sz="1100" dirty="0" smtClean="0">
                <a:solidFill>
                  <a:srgbClr val="00B050"/>
                </a:solidFill>
              </a:rPr>
              <a:t>  </a:t>
            </a:r>
            <a:r>
              <a:rPr lang="en-US" altLang="zh-CN" sz="1100" dirty="0" smtClean="0">
                <a:solidFill>
                  <a:srgbClr val="00B050"/>
                </a:solidFill>
              </a:rPr>
              <a:t>public double </a:t>
            </a:r>
            <a:r>
              <a:rPr lang="en-US" altLang="zh-CN" sz="1100" dirty="0" err="1" smtClean="0">
                <a:solidFill>
                  <a:srgbClr val="00B050"/>
                </a:solidFill>
              </a:rPr>
              <a:t>getRoomPrice</a:t>
            </a:r>
            <a:r>
              <a:rPr lang="en-US" altLang="zh-CN" sz="1100" dirty="0" smtClean="0">
                <a:solidFill>
                  <a:srgbClr val="00B050"/>
                </a:solidFill>
              </a:rPr>
              <a:t>(final Room </a:t>
            </a:r>
            <a:r>
              <a:rPr lang="en-US" altLang="zh-CN" sz="1100" dirty="0" err="1" smtClean="0">
                <a:solidFill>
                  <a:srgbClr val="00B050"/>
                </a:solidFill>
              </a:rPr>
              <a:t>room</a:t>
            </a:r>
            <a:r>
              <a:rPr lang="en-US" altLang="zh-CN" sz="1100" dirty="0" smtClean="0">
                <a:solidFill>
                  <a:srgbClr val="00B050"/>
                </a:solidFill>
              </a:rPr>
              <a:t>) {</a:t>
            </a:r>
          </a:p>
          <a:p>
            <a:pPr marL="342900" lvl="0" indent="-342900">
              <a:spcBef>
                <a:spcPct val="20000"/>
              </a:spcBef>
              <a:buFont typeface="Arial" pitchFamily="34" charset="0"/>
              <a:buChar char="•"/>
            </a:pPr>
            <a:r>
              <a:rPr lang="en-US" altLang="zh-CN" sz="1100" dirty="0" smtClean="0">
                <a:solidFill>
                  <a:srgbClr val="00B050"/>
                </a:solidFill>
              </a:rPr>
              <a:t>    return </a:t>
            </a:r>
            <a:r>
              <a:rPr lang="en-US" altLang="zh-CN" sz="1100" dirty="0" err="1" smtClean="0">
                <a:solidFill>
                  <a:srgbClr val="00B050"/>
                </a:solidFill>
              </a:rPr>
              <a:t>room.getPrice</a:t>
            </a:r>
            <a:r>
              <a:rPr lang="en-US" altLang="zh-CN" sz="1100" dirty="0" smtClean="0">
                <a:solidFill>
                  <a:srgbClr val="00B050"/>
                </a:solidFill>
              </a:rPr>
              <a:t>() * 0.8;</a:t>
            </a:r>
          </a:p>
          <a:p>
            <a:pPr marL="342900" lvl="0" indent="-342900">
              <a:spcBef>
                <a:spcPct val="20000"/>
              </a:spcBef>
              <a:buFont typeface="Arial" pitchFamily="34" charset="0"/>
              <a:buChar char="•"/>
            </a:pPr>
            <a:r>
              <a:rPr lang="en-US" altLang="zh-CN" sz="1100" dirty="0" smtClean="0">
                <a:solidFill>
                  <a:srgbClr val="00B050"/>
                </a:solidFill>
              </a:rPr>
              <a:t>  }</a:t>
            </a:r>
          </a:p>
          <a:p>
            <a:pPr marL="342900" lvl="0" indent="-342900">
              <a:spcBef>
                <a:spcPct val="20000"/>
              </a:spcBef>
              <a:buFont typeface="Arial" pitchFamily="34" charset="0"/>
              <a:buChar char="•"/>
            </a:pPr>
            <a:r>
              <a:rPr lang="en-US" altLang="zh-CN" sz="1100" dirty="0" smtClean="0">
                <a:solidFill>
                  <a:srgbClr val="00B050"/>
                </a:solidFill>
              </a:rPr>
              <a:t>}</a:t>
            </a:r>
          </a:p>
          <a:p>
            <a:pPr marL="342900" lvl="0" indent="-342900">
              <a:spcBef>
                <a:spcPct val="20000"/>
              </a:spcBef>
              <a:buFont typeface="Arial" pitchFamily="34" charset="0"/>
              <a:buChar char="•"/>
            </a:pPr>
            <a:endParaRPr lang="en-US" altLang="zh-CN" sz="1100" dirty="0" smtClean="0">
              <a:solidFill>
                <a:srgbClr val="00B050"/>
              </a:solidFill>
            </a:endParaRPr>
          </a:p>
          <a:p>
            <a:pPr marL="342900" lvl="0" indent="-342900">
              <a:spcBef>
                <a:spcPct val="20000"/>
              </a:spcBef>
              <a:buFont typeface="Arial" pitchFamily="34" charset="0"/>
              <a:buChar char="•"/>
            </a:pPr>
            <a:r>
              <a:rPr lang="en-US" altLang="zh-CN" sz="1100" dirty="0" smtClean="0">
                <a:solidFill>
                  <a:srgbClr val="00B050"/>
                </a:solidFill>
              </a:rPr>
              <a:t>class </a:t>
            </a:r>
            <a:r>
              <a:rPr lang="en-US" altLang="zh-CN" sz="1100" dirty="0" err="1" smtClean="0">
                <a:solidFill>
                  <a:srgbClr val="00B050"/>
                </a:solidFill>
              </a:rPr>
              <a:t>SilverUserLevel</a:t>
            </a:r>
            <a:r>
              <a:rPr lang="en-US" altLang="zh-CN" sz="1100" dirty="0" smtClean="0">
                <a:solidFill>
                  <a:srgbClr val="00B050"/>
                </a:solidFill>
              </a:rPr>
              <a:t> implements </a:t>
            </a:r>
            <a:r>
              <a:rPr lang="en-US" altLang="zh-CN" sz="1100" dirty="0" err="1" smtClean="0">
                <a:solidFill>
                  <a:srgbClr val="00B050"/>
                </a:solidFill>
              </a:rPr>
              <a:t>UserLevel</a:t>
            </a:r>
            <a:r>
              <a:rPr lang="en-US" altLang="zh-CN" sz="1100" dirty="0" smtClean="0">
                <a:solidFill>
                  <a:srgbClr val="00B050"/>
                </a:solidFill>
              </a:rPr>
              <a:t> {//</a:t>
            </a:r>
            <a:r>
              <a:rPr lang="zh-CN" altLang="en-US" sz="1100" dirty="0" smtClean="0">
                <a:solidFill>
                  <a:srgbClr val="00B050"/>
                </a:solidFill>
              </a:rPr>
              <a:t>酒店</a:t>
            </a:r>
            <a:r>
              <a:rPr lang="en-US" altLang="zh-CN" sz="1100" dirty="0" smtClean="0">
                <a:solidFill>
                  <a:srgbClr val="00B050"/>
                </a:solidFill>
              </a:rPr>
              <a:t>VIP</a:t>
            </a:r>
            <a:r>
              <a:rPr lang="zh-CN" altLang="en-US" sz="1100" dirty="0" smtClean="0">
                <a:solidFill>
                  <a:srgbClr val="00B050"/>
                </a:solidFill>
              </a:rPr>
              <a:t>接待员类</a:t>
            </a:r>
          </a:p>
          <a:p>
            <a:pPr marL="342900" lvl="0" indent="-342900">
              <a:spcBef>
                <a:spcPct val="20000"/>
              </a:spcBef>
              <a:buFont typeface="Arial" pitchFamily="34" charset="0"/>
              <a:buChar char="•"/>
            </a:pPr>
            <a:r>
              <a:rPr lang="zh-CN" altLang="en-US" sz="1100" dirty="0" smtClean="0">
                <a:solidFill>
                  <a:srgbClr val="00B050"/>
                </a:solidFill>
              </a:rPr>
              <a:t>  </a:t>
            </a:r>
            <a:r>
              <a:rPr lang="en-US" altLang="zh-CN" sz="1100" dirty="0" smtClean="0">
                <a:solidFill>
                  <a:srgbClr val="00B050"/>
                </a:solidFill>
              </a:rPr>
              <a:t>public double </a:t>
            </a:r>
            <a:r>
              <a:rPr lang="en-US" altLang="zh-CN" sz="1100" dirty="0" err="1" smtClean="0">
                <a:solidFill>
                  <a:srgbClr val="00B050"/>
                </a:solidFill>
              </a:rPr>
              <a:t>getRoomPrice</a:t>
            </a:r>
            <a:r>
              <a:rPr lang="en-US" altLang="zh-CN" sz="1100" dirty="0" smtClean="0">
                <a:solidFill>
                  <a:srgbClr val="00B050"/>
                </a:solidFill>
              </a:rPr>
              <a:t>(final Room </a:t>
            </a:r>
            <a:r>
              <a:rPr lang="en-US" altLang="zh-CN" sz="1100" dirty="0" err="1" smtClean="0">
                <a:solidFill>
                  <a:srgbClr val="00B050"/>
                </a:solidFill>
              </a:rPr>
              <a:t>room</a:t>
            </a:r>
            <a:r>
              <a:rPr lang="en-US" altLang="zh-CN" sz="1100" dirty="0" smtClean="0">
                <a:solidFill>
                  <a:srgbClr val="00B050"/>
                </a:solidFill>
              </a:rPr>
              <a:t>) {</a:t>
            </a:r>
          </a:p>
          <a:p>
            <a:pPr marL="342900" lvl="0" indent="-342900">
              <a:spcBef>
                <a:spcPct val="20000"/>
              </a:spcBef>
              <a:buFont typeface="Arial" pitchFamily="34" charset="0"/>
              <a:buChar char="•"/>
            </a:pPr>
            <a:r>
              <a:rPr lang="en-US" altLang="zh-CN" sz="1100" dirty="0" smtClean="0">
                <a:solidFill>
                  <a:srgbClr val="00B050"/>
                </a:solidFill>
              </a:rPr>
              <a:t>    return </a:t>
            </a:r>
            <a:r>
              <a:rPr lang="en-US" altLang="zh-CN" sz="1100" dirty="0" err="1" smtClean="0">
                <a:solidFill>
                  <a:srgbClr val="00B050"/>
                </a:solidFill>
              </a:rPr>
              <a:t>room.getPrice</a:t>
            </a:r>
            <a:r>
              <a:rPr lang="en-US" altLang="zh-CN" sz="1100" dirty="0" smtClean="0">
                <a:solidFill>
                  <a:srgbClr val="00B050"/>
                </a:solidFill>
              </a:rPr>
              <a:t>() * 0.9;</a:t>
            </a:r>
          </a:p>
          <a:p>
            <a:pPr marL="342900" lvl="0" indent="-342900">
              <a:spcBef>
                <a:spcPct val="20000"/>
              </a:spcBef>
              <a:buFont typeface="Arial" pitchFamily="34" charset="0"/>
              <a:buChar char="•"/>
            </a:pPr>
            <a:r>
              <a:rPr lang="en-US" altLang="zh-CN" sz="1100" dirty="0" smtClean="0">
                <a:solidFill>
                  <a:srgbClr val="00B050"/>
                </a:solidFill>
              </a:rPr>
              <a:t>  }</a:t>
            </a:r>
          </a:p>
          <a:p>
            <a:pPr marL="342900" lvl="0" indent="-342900">
              <a:spcBef>
                <a:spcPct val="20000"/>
              </a:spcBef>
              <a:buFont typeface="Arial" pitchFamily="34" charset="0"/>
              <a:buChar char="•"/>
            </a:pPr>
            <a:r>
              <a:rPr lang="en-US" altLang="zh-CN" sz="1100" dirty="0" smtClean="0">
                <a:solidFill>
                  <a:srgbClr val="00B050"/>
                </a:solidFill>
              </a:rPr>
              <a:t>}</a:t>
            </a:r>
          </a:p>
          <a:p>
            <a:pPr marL="342900" lvl="0" indent="-342900">
              <a:spcBef>
                <a:spcPct val="20000"/>
              </a:spcBef>
              <a:buFont typeface="Arial" pitchFamily="34" charset="0"/>
              <a:buChar char="•"/>
            </a:pPr>
            <a:endParaRPr lang="en-US" altLang="zh-CN" sz="1100" dirty="0" smtClean="0"/>
          </a:p>
          <a:p>
            <a:pPr marL="342900" lvl="0" indent="-342900">
              <a:spcBef>
                <a:spcPct val="20000"/>
              </a:spcBef>
              <a:buFont typeface="Arial" pitchFamily="34" charset="0"/>
              <a:buChar char="•"/>
            </a:pPr>
            <a:endParaRPr lang="en-US" altLang="zh-CN" sz="1100" dirty="0" smtClean="0"/>
          </a:p>
          <a:p>
            <a:pPr marL="342900" lvl="0" indent="-342900">
              <a:spcBef>
                <a:spcPct val="20000"/>
              </a:spcBef>
              <a:buFont typeface="Arial" pitchFamily="34" charset="0"/>
              <a:buChar char="•"/>
            </a:pPr>
            <a:r>
              <a:rPr lang="en-US" altLang="zh-CN" sz="1100" dirty="0" smtClean="0">
                <a:solidFill>
                  <a:srgbClr val="7030A0"/>
                </a:solidFill>
              </a:rPr>
              <a:t>class </a:t>
            </a:r>
            <a:r>
              <a:rPr lang="en-US" altLang="zh-CN" sz="1100" dirty="0" err="1" smtClean="0">
                <a:solidFill>
                  <a:srgbClr val="7030A0"/>
                </a:solidFill>
              </a:rPr>
              <a:t>HotelService</a:t>
            </a:r>
            <a:r>
              <a:rPr lang="en-US" altLang="zh-CN" sz="1100" dirty="0" smtClean="0">
                <a:solidFill>
                  <a:srgbClr val="7030A0"/>
                </a:solidFill>
              </a:rPr>
              <a:t> {//</a:t>
            </a:r>
            <a:r>
              <a:rPr lang="zh-CN" altLang="en-US" sz="1100" dirty="0" smtClean="0">
                <a:solidFill>
                  <a:srgbClr val="7030A0"/>
                </a:solidFill>
              </a:rPr>
              <a:t>酒店类</a:t>
            </a:r>
          </a:p>
          <a:p>
            <a:pPr marL="342900" lvl="0" indent="-342900">
              <a:spcBef>
                <a:spcPct val="20000"/>
              </a:spcBef>
              <a:buFont typeface="Arial" pitchFamily="34" charset="0"/>
              <a:buChar char="•"/>
            </a:pPr>
            <a:r>
              <a:rPr lang="zh-CN" altLang="en-US" sz="1100" dirty="0" smtClean="0">
                <a:solidFill>
                  <a:srgbClr val="7030A0"/>
                </a:solidFill>
              </a:rPr>
              <a:t>  </a:t>
            </a:r>
            <a:r>
              <a:rPr lang="en-US" altLang="zh-CN" sz="1100" dirty="0" smtClean="0">
                <a:solidFill>
                  <a:srgbClr val="7030A0"/>
                </a:solidFill>
              </a:rPr>
              <a:t>public double </a:t>
            </a:r>
            <a:r>
              <a:rPr lang="en-US" altLang="zh-CN" sz="1100" dirty="0" err="1" smtClean="0">
                <a:solidFill>
                  <a:srgbClr val="7030A0"/>
                </a:solidFill>
              </a:rPr>
              <a:t>getRoomPrice</a:t>
            </a:r>
            <a:r>
              <a:rPr lang="en-US" altLang="zh-CN" sz="1100" dirty="0" smtClean="0">
                <a:solidFill>
                  <a:srgbClr val="7030A0"/>
                </a:solidFill>
              </a:rPr>
              <a:t>(final User </a:t>
            </a:r>
            <a:r>
              <a:rPr lang="en-US" altLang="zh-CN" sz="1100" dirty="0" err="1" smtClean="0">
                <a:solidFill>
                  <a:srgbClr val="7030A0"/>
                </a:solidFill>
              </a:rPr>
              <a:t>user</a:t>
            </a:r>
            <a:r>
              <a:rPr lang="en-US" altLang="zh-CN" sz="1100" dirty="0" smtClean="0">
                <a:solidFill>
                  <a:srgbClr val="7030A0"/>
                </a:solidFill>
              </a:rPr>
              <a:t>, final Room </a:t>
            </a:r>
            <a:r>
              <a:rPr lang="en-US" altLang="zh-CN" sz="1100" dirty="0" err="1" smtClean="0">
                <a:solidFill>
                  <a:srgbClr val="7030A0"/>
                </a:solidFill>
              </a:rPr>
              <a:t>room</a:t>
            </a:r>
            <a:r>
              <a:rPr lang="en-US" altLang="zh-CN" sz="1100" dirty="0" smtClean="0">
                <a:solidFill>
                  <a:srgbClr val="7030A0"/>
                </a:solidFill>
              </a:rPr>
              <a:t>) {</a:t>
            </a:r>
          </a:p>
          <a:p>
            <a:pPr marL="342900" lvl="0" indent="-342900">
              <a:spcBef>
                <a:spcPct val="20000"/>
              </a:spcBef>
              <a:buFont typeface="Arial" pitchFamily="34" charset="0"/>
              <a:buChar char="•"/>
            </a:pPr>
            <a:r>
              <a:rPr lang="en-US" altLang="zh-CN" sz="1100" dirty="0" smtClean="0">
                <a:solidFill>
                  <a:srgbClr val="7030A0"/>
                </a:solidFill>
              </a:rPr>
              <a:t>    return </a:t>
            </a:r>
            <a:r>
              <a:rPr lang="en-US" altLang="zh-CN" sz="1100" dirty="0" err="1" smtClean="0">
                <a:solidFill>
                  <a:srgbClr val="7030A0"/>
                </a:solidFill>
              </a:rPr>
              <a:t>user.getRoomPrice</a:t>
            </a:r>
            <a:r>
              <a:rPr lang="en-US" altLang="zh-CN" sz="1100" dirty="0" smtClean="0">
                <a:solidFill>
                  <a:srgbClr val="7030A0"/>
                </a:solidFill>
              </a:rPr>
              <a:t>(room);</a:t>
            </a:r>
          </a:p>
          <a:p>
            <a:pPr marL="342900" lvl="0" indent="-342900">
              <a:spcBef>
                <a:spcPct val="20000"/>
              </a:spcBef>
              <a:buFont typeface="Arial" pitchFamily="34" charset="0"/>
              <a:buChar char="•"/>
            </a:pPr>
            <a:r>
              <a:rPr lang="en-US" altLang="zh-CN" sz="1100" dirty="0" smtClean="0">
                <a:solidFill>
                  <a:srgbClr val="7030A0"/>
                </a:solidFill>
              </a:rPr>
              <a:t>  }</a:t>
            </a:r>
          </a:p>
          <a:p>
            <a:pPr marL="342900" lvl="0" indent="-342900">
              <a:spcBef>
                <a:spcPct val="20000"/>
              </a:spcBef>
              <a:buFont typeface="Arial" pitchFamily="34" charset="0"/>
              <a:buChar char="•"/>
            </a:pPr>
            <a:r>
              <a:rPr lang="en-US" altLang="zh-CN" sz="1100" dirty="0" smtClean="0">
                <a:solidFill>
                  <a:srgbClr val="7030A0"/>
                </a:solidFill>
              </a:rPr>
              <a:t>}</a:t>
            </a:r>
          </a:p>
          <a:p>
            <a:pPr marL="342900" lvl="0" indent="-342900">
              <a:spcBef>
                <a:spcPct val="20000"/>
              </a:spcBef>
              <a:buFont typeface="Arial" pitchFamily="34" charset="0"/>
              <a:buChar char="•"/>
            </a:pPr>
            <a:endParaRPr lang="en-US" altLang="zh-CN" sz="1100" dirty="0" smtClean="0"/>
          </a:p>
          <a:p>
            <a:pPr marL="342900" lvl="0" indent="-342900">
              <a:spcBef>
                <a:spcPct val="20000"/>
              </a:spcBef>
              <a:buFont typeface="Arial" pitchFamily="34" charset="0"/>
              <a:buChar char="•"/>
            </a:pPr>
            <a:r>
              <a:rPr lang="en-US" altLang="zh-CN" sz="1100" dirty="0" smtClean="0">
                <a:solidFill>
                  <a:srgbClr val="00B0F0"/>
                </a:solidFill>
              </a:rPr>
              <a:t>class User {//</a:t>
            </a:r>
            <a:r>
              <a:rPr lang="zh-CN" altLang="en-US" sz="1100" dirty="0" smtClean="0">
                <a:solidFill>
                  <a:srgbClr val="00B0F0"/>
                </a:solidFill>
              </a:rPr>
              <a:t>顾客类</a:t>
            </a:r>
          </a:p>
          <a:p>
            <a:pPr marL="342900" lvl="0" indent="-342900">
              <a:spcBef>
                <a:spcPct val="20000"/>
              </a:spcBef>
              <a:buFont typeface="Arial" pitchFamily="34" charset="0"/>
              <a:buChar char="•"/>
            </a:pPr>
            <a:r>
              <a:rPr lang="zh-CN" altLang="en-US" sz="1100" dirty="0" smtClean="0">
                <a:solidFill>
                  <a:srgbClr val="00B0F0"/>
                </a:solidFill>
              </a:rPr>
              <a:t>  </a:t>
            </a:r>
            <a:r>
              <a:rPr lang="en-US" altLang="zh-CN" sz="1100" dirty="0" smtClean="0">
                <a:solidFill>
                  <a:srgbClr val="00B0F0"/>
                </a:solidFill>
              </a:rPr>
              <a:t>private </a:t>
            </a:r>
            <a:r>
              <a:rPr lang="en-US" altLang="zh-CN" sz="1100" dirty="0" err="1" smtClean="0">
                <a:solidFill>
                  <a:srgbClr val="00B0F0"/>
                </a:solidFill>
              </a:rPr>
              <a:t>UserLevel</a:t>
            </a:r>
            <a:r>
              <a:rPr lang="en-US" altLang="zh-CN" sz="1100" dirty="0" smtClean="0">
                <a:solidFill>
                  <a:srgbClr val="00B0F0"/>
                </a:solidFill>
              </a:rPr>
              <a:t> level;</a:t>
            </a:r>
          </a:p>
          <a:p>
            <a:pPr marL="342900" lvl="0" indent="-342900">
              <a:spcBef>
                <a:spcPct val="20000"/>
              </a:spcBef>
              <a:buFont typeface="Arial" pitchFamily="34" charset="0"/>
              <a:buChar char="•"/>
            </a:pPr>
            <a:r>
              <a:rPr lang="en-US" altLang="zh-CN" sz="1100" dirty="0" smtClean="0">
                <a:solidFill>
                  <a:srgbClr val="00B0F0"/>
                </a:solidFill>
              </a:rPr>
              <a:t>  ...</a:t>
            </a:r>
          </a:p>
          <a:p>
            <a:pPr marL="342900" lvl="0" indent="-342900">
              <a:spcBef>
                <a:spcPct val="20000"/>
              </a:spcBef>
              <a:buFont typeface="Arial" pitchFamily="34" charset="0"/>
              <a:buChar char="•"/>
            </a:pPr>
            <a:r>
              <a:rPr lang="en-US" altLang="zh-CN" sz="1100" dirty="0" smtClean="0">
                <a:solidFill>
                  <a:srgbClr val="00B0F0"/>
                </a:solidFill>
              </a:rPr>
              <a:t>  </a:t>
            </a:r>
          </a:p>
          <a:p>
            <a:pPr marL="342900" lvl="0" indent="-342900">
              <a:spcBef>
                <a:spcPct val="20000"/>
              </a:spcBef>
              <a:buFont typeface="Arial" pitchFamily="34" charset="0"/>
              <a:buChar char="•"/>
            </a:pPr>
            <a:r>
              <a:rPr lang="en-US" altLang="zh-CN" sz="1100" dirty="0" smtClean="0">
                <a:solidFill>
                  <a:srgbClr val="00B0F0"/>
                </a:solidFill>
              </a:rPr>
              <a:t>  public double </a:t>
            </a:r>
            <a:r>
              <a:rPr lang="en-US" altLang="zh-CN" sz="1100" dirty="0" err="1" smtClean="0">
                <a:solidFill>
                  <a:srgbClr val="00B0F0"/>
                </a:solidFill>
              </a:rPr>
              <a:t>getRoomPrice</a:t>
            </a:r>
            <a:r>
              <a:rPr lang="en-US" altLang="zh-CN" sz="1100" dirty="0" smtClean="0">
                <a:solidFill>
                  <a:srgbClr val="00B0F0"/>
                </a:solidFill>
              </a:rPr>
              <a:t>(final Room </a:t>
            </a:r>
            <a:r>
              <a:rPr lang="en-US" altLang="zh-CN" sz="1100" dirty="0" err="1" smtClean="0">
                <a:solidFill>
                  <a:srgbClr val="00B0F0"/>
                </a:solidFill>
              </a:rPr>
              <a:t>room</a:t>
            </a:r>
            <a:r>
              <a:rPr lang="en-US" altLang="zh-CN" sz="1100" dirty="0" smtClean="0">
                <a:solidFill>
                  <a:srgbClr val="00B0F0"/>
                </a:solidFill>
              </a:rPr>
              <a:t>) {</a:t>
            </a:r>
          </a:p>
          <a:p>
            <a:pPr marL="342900" lvl="0" indent="-342900">
              <a:spcBef>
                <a:spcPct val="20000"/>
              </a:spcBef>
              <a:buFont typeface="Arial" pitchFamily="34" charset="0"/>
              <a:buChar char="•"/>
            </a:pPr>
            <a:r>
              <a:rPr lang="en-US" altLang="zh-CN" sz="1100" dirty="0" smtClean="0">
                <a:solidFill>
                  <a:srgbClr val="00B0F0"/>
                </a:solidFill>
              </a:rPr>
              <a:t>    return </a:t>
            </a:r>
            <a:r>
              <a:rPr lang="en-US" altLang="zh-CN" sz="1100" dirty="0" err="1" smtClean="0">
                <a:solidFill>
                  <a:srgbClr val="00B0F0"/>
                </a:solidFill>
              </a:rPr>
              <a:t>level.getRoomPrice</a:t>
            </a:r>
            <a:r>
              <a:rPr lang="en-US" altLang="zh-CN" sz="1100" dirty="0" smtClean="0">
                <a:solidFill>
                  <a:srgbClr val="00B0F0"/>
                </a:solidFill>
              </a:rPr>
              <a:t>(room);</a:t>
            </a:r>
          </a:p>
          <a:p>
            <a:pPr marL="342900" lvl="0" indent="-342900">
              <a:spcBef>
                <a:spcPct val="20000"/>
              </a:spcBef>
              <a:buFont typeface="Arial" pitchFamily="34" charset="0"/>
              <a:buChar char="•"/>
            </a:pPr>
            <a:r>
              <a:rPr lang="en-US" altLang="zh-CN" sz="1100" dirty="0" smtClean="0">
                <a:solidFill>
                  <a:srgbClr val="00B0F0"/>
                </a:solidFill>
              </a:rPr>
              <a:t>  }</a:t>
            </a:r>
          </a:p>
          <a:p>
            <a:pPr marL="342900" lvl="0" indent="-342900">
              <a:spcBef>
                <a:spcPct val="20000"/>
              </a:spcBef>
              <a:buFont typeface="Arial" pitchFamily="34" charset="0"/>
              <a:buChar char="•"/>
            </a:pPr>
            <a:r>
              <a:rPr lang="en-US" altLang="zh-CN" sz="1100" dirty="0" smtClean="0">
                <a:solidFill>
                  <a:srgbClr val="00B0F0"/>
                </a:solidFill>
              </a:rPr>
              <a:t>}</a:t>
            </a:r>
            <a:endParaRPr lang="en-US" altLang="zh-CN" sz="1100" dirty="0" smtClean="0">
              <a:solidFill>
                <a:srgbClr val="00B0F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dirty="0" smtClean="0"/>
              <a:t>Q:</a:t>
            </a:r>
            <a:r>
              <a:rPr lang="zh-CN" altLang="en-US" dirty="0" smtClean="0"/>
              <a:t>为什么把计算客房价格</a:t>
            </a:r>
            <a:r>
              <a:rPr lang="zh-CN" altLang="en-US" dirty="0" smtClean="0"/>
              <a:t>的需求交给</a:t>
            </a:r>
            <a:r>
              <a:rPr lang="zh-CN" altLang="en-US" dirty="0" smtClean="0"/>
              <a:t>酒店类有判断逻辑，而把计算客房价格</a:t>
            </a:r>
            <a:r>
              <a:rPr lang="zh-CN" altLang="en-US" dirty="0" smtClean="0"/>
              <a:t>的需求交给</a:t>
            </a:r>
            <a:r>
              <a:rPr lang="zh-CN" altLang="en-US" dirty="0" smtClean="0"/>
              <a:t>顾客类就没有判断逻辑</a:t>
            </a:r>
            <a:r>
              <a:rPr lang="zh-CN" altLang="en-US" dirty="0" smtClean="0"/>
              <a:t>？</a:t>
            </a:r>
            <a:endParaRPr lang="en-US" altLang="zh-CN" dirty="0" smtClean="0"/>
          </a:p>
          <a:p>
            <a:r>
              <a:rPr lang="zh-CN" altLang="en-US" dirty="0" smtClean="0"/>
              <a:t> </a:t>
            </a:r>
            <a:r>
              <a:rPr lang="en-US" altLang="zh-CN" dirty="0" smtClean="0"/>
              <a:t>A:</a:t>
            </a:r>
            <a:r>
              <a:rPr lang="zh-CN" altLang="en-US" dirty="0" smtClean="0"/>
              <a:t>其实宏观世界也是这样。只是宏观世界不敢让顾客自己算房价。</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维稳是第一位的</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Q:</a:t>
            </a:r>
            <a:r>
              <a:rPr lang="zh-CN" altLang="en-US" dirty="0" smtClean="0"/>
              <a:t>说实话，原本酒店类自己就能完成的活</a:t>
            </a:r>
            <a:r>
              <a:rPr lang="en-US" altLang="zh-CN" dirty="0" smtClean="0"/>
              <a:t>(</a:t>
            </a:r>
            <a:r>
              <a:rPr lang="zh-CN" altLang="en-US" dirty="0" smtClean="0"/>
              <a:t>计算房价</a:t>
            </a:r>
            <a:r>
              <a:rPr lang="en-US" altLang="zh-CN" dirty="0" smtClean="0"/>
              <a:t>)</a:t>
            </a:r>
            <a:r>
              <a:rPr lang="zh-CN" altLang="en-US" dirty="0" smtClean="0"/>
              <a:t>，依据开闭原则重构之后，变成了酒店问顾客，顾客问接待员一大串流程，颇有官僚衙门之风气，衙门给出这样做的理由是什么？</a:t>
            </a:r>
          </a:p>
          <a:p>
            <a:r>
              <a:rPr lang="en-US" altLang="zh-CN" dirty="0" smtClean="0"/>
              <a:t>A:</a:t>
            </a:r>
            <a:r>
              <a:rPr lang="zh-CN" altLang="en-US" dirty="0" smtClean="0"/>
              <a:t>对官僚衙门来说</a:t>
            </a:r>
            <a:r>
              <a:rPr lang="zh-CN" altLang="en-US" b="1" dirty="0" smtClean="0"/>
              <a:t>维稳是第一位的</a:t>
            </a:r>
            <a:r>
              <a:rPr lang="zh-CN" altLang="en-US" dirty="0" smtClean="0"/>
              <a:t>，重构后，再增加新的顾客等级，酒店类、顾客类都稳定、不用动，酒店类找顾客类，</a:t>
            </a:r>
            <a:r>
              <a:rPr lang="zh-CN" altLang="en-US" dirty="0" smtClean="0">
                <a:solidFill>
                  <a:srgbClr val="FF0000"/>
                </a:solidFill>
              </a:rPr>
              <a:t>顾客类找新聘的接待员</a:t>
            </a:r>
            <a:r>
              <a:rPr lang="zh-CN" altLang="en-US" dirty="0" smtClean="0"/>
              <a:t>。</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开放封闭原则</a:t>
            </a:r>
            <a:r>
              <a:rPr lang="zh-CN" altLang="en-US" b="1" dirty="0" smtClean="0"/>
              <a:t>：例子二</a:t>
            </a:r>
            <a:endParaRPr lang="zh-CN" altLang="en-US" dirty="0"/>
          </a:p>
        </p:txBody>
      </p:sp>
      <p:sp>
        <p:nvSpPr>
          <p:cNvPr id="3" name="内容占位符 2"/>
          <p:cNvSpPr>
            <a:spLocks noGrp="1"/>
          </p:cNvSpPr>
          <p:nvPr>
            <p:ph idx="1"/>
          </p:nvPr>
        </p:nvSpPr>
        <p:spPr>
          <a:xfrm>
            <a:off x="0" y="1714488"/>
            <a:ext cx="6115064" cy="4525963"/>
          </a:xfrm>
        </p:spPr>
        <p:txBody>
          <a:bodyPr>
            <a:normAutofit fontScale="55000" lnSpcReduction="20000"/>
          </a:bodyPr>
          <a:lstStyle/>
          <a:p>
            <a:r>
              <a:rPr lang="en-US" altLang="zh-CN" dirty="0" smtClean="0"/>
              <a:t>```</a:t>
            </a:r>
          </a:p>
          <a:p>
            <a:r>
              <a:rPr lang="en-US" altLang="zh-CN" dirty="0" smtClean="0"/>
              <a:t>//</a:t>
            </a:r>
            <a:r>
              <a:rPr lang="zh-CN" altLang="en-US" dirty="0" smtClean="0"/>
              <a:t>重构前</a:t>
            </a:r>
          </a:p>
          <a:p>
            <a:r>
              <a:rPr lang="en-US" altLang="zh-CN" dirty="0" smtClean="0"/>
              <a:t>class </a:t>
            </a:r>
            <a:r>
              <a:rPr lang="en-US" altLang="zh-CN" dirty="0" err="1" smtClean="0"/>
              <a:t>ReportService</a:t>
            </a:r>
            <a:r>
              <a:rPr lang="en-US" altLang="zh-CN" dirty="0" smtClean="0"/>
              <a:t> {</a:t>
            </a:r>
          </a:p>
          <a:p>
            <a:r>
              <a:rPr lang="en-US" altLang="zh-CN" dirty="0" smtClean="0"/>
              <a:t>  public void process() {</a:t>
            </a:r>
          </a:p>
          <a:p>
            <a:r>
              <a:rPr lang="en-US" altLang="zh-CN" dirty="0" smtClean="0"/>
              <a:t>    // </a:t>
            </a:r>
            <a:r>
              <a:rPr lang="zh-CN" altLang="en-US" dirty="0" smtClean="0"/>
              <a:t>获取当天的订单</a:t>
            </a:r>
          </a:p>
          <a:p>
            <a:r>
              <a:rPr lang="zh-CN" altLang="en-US" dirty="0" smtClean="0"/>
              <a:t>    </a:t>
            </a:r>
            <a:r>
              <a:rPr lang="en-US" altLang="zh-CN" dirty="0" smtClean="0"/>
              <a:t>List&lt;Order&gt; orders = </a:t>
            </a:r>
            <a:r>
              <a:rPr lang="en-US" altLang="zh-CN" dirty="0" err="1" smtClean="0"/>
              <a:t>fetchDailyOrders</a:t>
            </a:r>
            <a:r>
              <a:rPr lang="en-US" altLang="zh-CN" dirty="0" smtClean="0"/>
              <a:t>();</a:t>
            </a:r>
          </a:p>
          <a:p>
            <a:r>
              <a:rPr lang="en-US" altLang="zh-CN" dirty="0" smtClean="0"/>
              <a:t>    // </a:t>
            </a:r>
            <a:r>
              <a:rPr lang="zh-CN" altLang="en-US" dirty="0" smtClean="0"/>
              <a:t>生成统计信息</a:t>
            </a:r>
          </a:p>
          <a:p>
            <a:r>
              <a:rPr lang="zh-CN" altLang="en-US" dirty="0" smtClean="0"/>
              <a:t>    </a:t>
            </a:r>
            <a:r>
              <a:rPr lang="en-US" altLang="zh-CN" dirty="0" err="1" smtClean="0"/>
              <a:t>OrderStatistics</a:t>
            </a:r>
            <a:r>
              <a:rPr lang="en-US" altLang="zh-CN" dirty="0" smtClean="0"/>
              <a:t> statistics = </a:t>
            </a:r>
            <a:r>
              <a:rPr lang="en-US" altLang="zh-CN" dirty="0" err="1" smtClean="0"/>
              <a:t>generateOrderStatistics</a:t>
            </a:r>
            <a:r>
              <a:rPr lang="en-US" altLang="zh-CN" dirty="0" smtClean="0"/>
              <a:t>(orders);</a:t>
            </a:r>
          </a:p>
          <a:p>
            <a:r>
              <a:rPr lang="en-US" altLang="zh-CN" dirty="0" smtClean="0">
                <a:solidFill>
                  <a:srgbClr val="FF0000"/>
                </a:solidFill>
              </a:rPr>
              <a:t>    // </a:t>
            </a:r>
            <a:r>
              <a:rPr lang="zh-CN" altLang="en-US" dirty="0" smtClean="0">
                <a:solidFill>
                  <a:srgbClr val="FF0000"/>
                </a:solidFill>
              </a:rPr>
              <a:t>生成统计报表</a:t>
            </a:r>
          </a:p>
          <a:p>
            <a:r>
              <a:rPr lang="zh-CN" altLang="en-US" dirty="0" smtClean="0">
                <a:solidFill>
                  <a:srgbClr val="FF0000"/>
                </a:solidFill>
              </a:rPr>
              <a:t>    </a:t>
            </a:r>
            <a:r>
              <a:rPr lang="en-US" altLang="zh-CN" dirty="0" err="1" smtClean="0">
                <a:solidFill>
                  <a:srgbClr val="FF0000"/>
                </a:solidFill>
              </a:rPr>
              <a:t>generateStatisticsReport</a:t>
            </a:r>
            <a:r>
              <a:rPr lang="en-US" altLang="zh-CN" dirty="0" smtClean="0">
                <a:solidFill>
                  <a:srgbClr val="FF0000"/>
                </a:solidFill>
              </a:rPr>
              <a:t>(statistics);</a:t>
            </a:r>
          </a:p>
          <a:p>
            <a:r>
              <a:rPr lang="en-US" altLang="zh-CN" dirty="0" smtClean="0">
                <a:solidFill>
                  <a:srgbClr val="FF0000"/>
                </a:solidFill>
              </a:rPr>
              <a:t>    // </a:t>
            </a:r>
            <a:r>
              <a:rPr lang="zh-CN" altLang="en-US" dirty="0" smtClean="0">
                <a:solidFill>
                  <a:srgbClr val="FF0000"/>
                </a:solidFill>
              </a:rPr>
              <a:t>发送统计邮件</a:t>
            </a:r>
          </a:p>
          <a:p>
            <a:r>
              <a:rPr lang="zh-CN" altLang="en-US" dirty="0" smtClean="0">
                <a:solidFill>
                  <a:srgbClr val="FF0000"/>
                </a:solidFill>
              </a:rPr>
              <a:t>    </a:t>
            </a:r>
            <a:r>
              <a:rPr lang="en-US" altLang="zh-CN" dirty="0" err="1" smtClean="0">
                <a:solidFill>
                  <a:srgbClr val="FF0000"/>
                </a:solidFill>
              </a:rPr>
              <a:t>sendStatisticsByMail</a:t>
            </a:r>
            <a:r>
              <a:rPr lang="en-US" altLang="zh-CN" dirty="0" smtClean="0">
                <a:solidFill>
                  <a:srgbClr val="FF0000"/>
                </a:solidFill>
              </a:rPr>
              <a:t>(statistics);</a:t>
            </a:r>
          </a:p>
          <a:p>
            <a:r>
              <a:rPr lang="en-US" altLang="zh-CN" dirty="0" smtClean="0"/>
              <a:t>  }</a:t>
            </a:r>
          </a:p>
          <a:p>
            <a:r>
              <a:rPr lang="en-US" altLang="zh-CN" dirty="0" smtClean="0"/>
              <a:t>}</a:t>
            </a:r>
          </a:p>
          <a:p>
            <a:r>
              <a:rPr lang="en-US" altLang="zh-CN" dirty="0" smtClean="0"/>
              <a:t>```</a:t>
            </a:r>
            <a:endParaRPr lang="zh-CN" altLang="en-US" dirty="0"/>
          </a:p>
        </p:txBody>
      </p:sp>
      <p:sp>
        <p:nvSpPr>
          <p:cNvPr id="4" name="内容占位符 2"/>
          <p:cNvSpPr txBox="1">
            <a:spLocks/>
          </p:cNvSpPr>
          <p:nvPr/>
        </p:nvSpPr>
        <p:spPr>
          <a:xfrm>
            <a:off x="5500694" y="1214422"/>
            <a:ext cx="4043362" cy="5829328"/>
          </a:xfrm>
          <a:prstGeom prst="rect">
            <a:avLst/>
          </a:prstGeom>
        </p:spPr>
        <p:txBody>
          <a:bodyPr vert="horz" lIns="91440" tIns="45720" rIns="91440" bIns="45720" rtlCol="0">
            <a:normAutofit fontScale="32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重构后</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interface </a:t>
            </a:r>
            <a:r>
              <a:rPr kumimoji="0" lang="en-US" altLang="zh-CN" sz="3200" b="0" i="0" u="none" strike="noStrike" kern="1200" cap="none" spc="0" normalizeH="0" baseline="0" noProof="0" dirty="0" err="1" smtClean="0">
                <a:ln>
                  <a:noFill/>
                </a:ln>
                <a:solidFill>
                  <a:schemeClr val="tx1"/>
                </a:solidFill>
                <a:effectLst/>
                <a:uLnTx/>
                <a:uFillTx/>
                <a:latin typeface="+mn-lt"/>
                <a:ea typeface="+mn-ea"/>
                <a:cs typeface="+mn-cs"/>
              </a:rPr>
              <a:t>OrderStatisticsConsumer</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  void consume(</a:t>
            </a:r>
            <a:r>
              <a:rPr kumimoji="0" lang="en-US" altLang="zh-CN" sz="3200" b="0" i="0" u="none" strike="noStrike" kern="1200" cap="none" spc="0" normalizeH="0" baseline="0" noProof="0" dirty="0" err="1" smtClean="0">
                <a:ln>
                  <a:noFill/>
                </a:ln>
                <a:solidFill>
                  <a:schemeClr val="tx1"/>
                </a:solidFill>
                <a:effectLst/>
                <a:uLnTx/>
                <a:uFillTx/>
                <a:latin typeface="+mn-lt"/>
                <a:ea typeface="+mn-ea"/>
                <a:cs typeface="+mn-cs"/>
              </a:rPr>
              <a:t>OrderStatistics</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 statistics);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3200" b="0" i="0" u="none" strike="noStrike" kern="1200" cap="none" spc="0" normalizeH="0" baseline="0" noProof="0" dirty="0" smtClean="0">
                <a:ln>
                  <a:noFill/>
                </a:ln>
                <a:solidFill>
                  <a:srgbClr val="7030A0"/>
                </a:solidFill>
                <a:effectLst/>
                <a:uLnTx/>
                <a:uFillTx/>
                <a:latin typeface="+mn-lt"/>
                <a:ea typeface="+mn-ea"/>
                <a:cs typeface="+mn-cs"/>
              </a:rPr>
              <a:t>class </a:t>
            </a:r>
            <a:r>
              <a:rPr kumimoji="0" lang="en-US" altLang="zh-CN" sz="3200" b="0" i="0" u="none" strike="noStrike" kern="1200" cap="none" spc="0" normalizeH="0" baseline="0" noProof="0" dirty="0" err="1" smtClean="0">
                <a:ln>
                  <a:noFill/>
                </a:ln>
                <a:solidFill>
                  <a:srgbClr val="7030A0"/>
                </a:solidFill>
                <a:effectLst/>
                <a:uLnTx/>
                <a:uFillTx/>
                <a:latin typeface="+mn-lt"/>
                <a:ea typeface="+mn-ea"/>
                <a:cs typeface="+mn-cs"/>
              </a:rPr>
              <a:t>StatisticsReporter</a:t>
            </a:r>
            <a:r>
              <a:rPr kumimoji="0" lang="en-US" altLang="zh-CN" sz="3200" b="0" i="0" u="none" strike="noStrike" kern="1200" cap="none" spc="0" normalizeH="0" baseline="0" noProof="0" dirty="0" smtClean="0">
                <a:ln>
                  <a:noFill/>
                </a:ln>
                <a:solidFill>
                  <a:srgbClr val="7030A0"/>
                </a:solidFill>
                <a:effectLst/>
                <a:uLnTx/>
                <a:uFillTx/>
                <a:latin typeface="+mn-lt"/>
                <a:ea typeface="+mn-ea"/>
                <a:cs typeface="+mn-cs"/>
              </a:rPr>
              <a:t> implements </a:t>
            </a:r>
            <a:r>
              <a:rPr kumimoji="0" lang="en-US" altLang="zh-CN" sz="3200" b="0" i="0" u="none" strike="noStrike" kern="1200" cap="none" spc="0" normalizeH="0" baseline="0" noProof="0" dirty="0" err="1" smtClean="0">
                <a:ln>
                  <a:noFill/>
                </a:ln>
                <a:solidFill>
                  <a:srgbClr val="7030A0"/>
                </a:solidFill>
                <a:effectLst/>
                <a:uLnTx/>
                <a:uFillTx/>
                <a:latin typeface="+mn-lt"/>
                <a:ea typeface="+mn-ea"/>
                <a:cs typeface="+mn-cs"/>
              </a:rPr>
              <a:t>OrderStatisticsConsumer</a:t>
            </a:r>
            <a:r>
              <a:rPr kumimoji="0" lang="en-US" altLang="zh-CN" sz="3200" b="0" i="0" u="none" strike="noStrike" kern="1200" cap="none" spc="0" normalizeH="0" baseline="0" noProof="0" dirty="0" smtClean="0">
                <a:ln>
                  <a:noFill/>
                </a:ln>
                <a:solidFill>
                  <a:srgbClr val="7030A0"/>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3200" b="0" i="0" u="none" strike="noStrike" kern="1200" cap="none" spc="0" normalizeH="0" baseline="0" noProof="0" dirty="0" smtClean="0">
                <a:ln>
                  <a:noFill/>
                </a:ln>
                <a:solidFill>
                  <a:srgbClr val="7030A0"/>
                </a:solidFill>
                <a:effectLst/>
                <a:uLnTx/>
                <a:uFillTx/>
                <a:latin typeface="+mn-lt"/>
                <a:ea typeface="+mn-ea"/>
                <a:cs typeface="+mn-cs"/>
              </a:rPr>
              <a:t>  public void consume(</a:t>
            </a:r>
            <a:r>
              <a:rPr kumimoji="0" lang="en-US" altLang="zh-CN" sz="3200" b="0" i="0" u="none" strike="noStrike" kern="1200" cap="none" spc="0" normalizeH="0" baseline="0" noProof="0" dirty="0" err="1" smtClean="0">
                <a:ln>
                  <a:noFill/>
                </a:ln>
                <a:solidFill>
                  <a:srgbClr val="7030A0"/>
                </a:solidFill>
                <a:effectLst/>
                <a:uLnTx/>
                <a:uFillTx/>
                <a:latin typeface="+mn-lt"/>
                <a:ea typeface="+mn-ea"/>
                <a:cs typeface="+mn-cs"/>
              </a:rPr>
              <a:t>OrderStatistics</a:t>
            </a:r>
            <a:r>
              <a:rPr kumimoji="0" lang="en-US" altLang="zh-CN" sz="3200" b="0" i="0" u="none" strike="noStrike" kern="1200" cap="none" spc="0" normalizeH="0" baseline="0" noProof="0" dirty="0" smtClean="0">
                <a:ln>
                  <a:noFill/>
                </a:ln>
                <a:solidFill>
                  <a:srgbClr val="7030A0"/>
                </a:solidFill>
                <a:effectLst/>
                <a:uLnTx/>
                <a:uFillTx/>
                <a:latin typeface="+mn-lt"/>
                <a:ea typeface="+mn-ea"/>
                <a:cs typeface="+mn-cs"/>
              </a:rPr>
              <a:t> statistics)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3200" b="0" i="0" u="none" strike="noStrike" kern="1200" cap="none" spc="0" normalizeH="0" baseline="0" noProof="0" dirty="0" smtClean="0">
                <a:ln>
                  <a:noFill/>
                </a:ln>
                <a:solidFill>
                  <a:srgbClr val="7030A0"/>
                </a:solidFill>
                <a:effectLst/>
                <a:uLnTx/>
                <a:uFillTx/>
                <a:latin typeface="+mn-lt"/>
                <a:ea typeface="+mn-ea"/>
                <a:cs typeface="+mn-cs"/>
              </a:rPr>
              <a:t>    </a:t>
            </a:r>
            <a:r>
              <a:rPr kumimoji="0" lang="en-US" altLang="zh-CN" sz="3200" b="0" i="0" u="none" strike="noStrike" kern="1200" cap="none" spc="0" normalizeH="0" baseline="0" noProof="0" dirty="0" err="1" smtClean="0">
                <a:ln>
                  <a:noFill/>
                </a:ln>
                <a:solidFill>
                  <a:srgbClr val="7030A0"/>
                </a:solidFill>
                <a:effectLst/>
                <a:uLnTx/>
                <a:uFillTx/>
                <a:latin typeface="+mn-lt"/>
                <a:ea typeface="+mn-ea"/>
                <a:cs typeface="+mn-cs"/>
              </a:rPr>
              <a:t>generateStatisticsReport</a:t>
            </a:r>
            <a:r>
              <a:rPr kumimoji="0" lang="en-US" altLang="zh-CN" sz="3200" b="0" i="0" u="none" strike="noStrike" kern="1200" cap="none" spc="0" normalizeH="0" baseline="0" noProof="0" dirty="0" smtClean="0">
                <a:ln>
                  <a:noFill/>
                </a:ln>
                <a:solidFill>
                  <a:srgbClr val="7030A0"/>
                </a:solidFill>
                <a:effectLst/>
                <a:uLnTx/>
                <a:uFillTx/>
                <a:latin typeface="+mn-lt"/>
                <a:ea typeface="+mn-ea"/>
                <a:cs typeface="+mn-cs"/>
              </a:rPr>
              <a:t>(statistics);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3200" b="0" i="0" u="none" strike="noStrike" kern="1200" cap="none" spc="0" normalizeH="0" baseline="0" noProof="0" dirty="0" smtClean="0">
                <a:ln>
                  <a:noFill/>
                </a:ln>
                <a:solidFill>
                  <a:srgbClr val="7030A0"/>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3200" b="0" i="0" u="none" strike="noStrike" kern="1200" cap="none" spc="0" normalizeH="0" baseline="0" noProof="0" dirty="0" smtClean="0">
                <a:ln>
                  <a:noFill/>
                </a:ln>
                <a:solidFill>
                  <a:srgbClr val="7030A0"/>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zh-CN" sz="3200" b="0" i="0" u="none" strike="noStrike" kern="1200" cap="none" spc="0" normalizeH="0" baseline="0" noProof="0" dirty="0" smtClean="0">
              <a:ln>
                <a:noFill/>
              </a:ln>
              <a:solidFill>
                <a:srgbClr val="7030A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3200" b="0" i="0" u="none" strike="noStrike" kern="1200" cap="none" spc="0" normalizeH="0" baseline="0" noProof="0" dirty="0" smtClean="0">
                <a:ln>
                  <a:noFill/>
                </a:ln>
                <a:solidFill>
                  <a:srgbClr val="7030A0"/>
                </a:solidFill>
                <a:effectLst/>
                <a:uLnTx/>
                <a:uFillTx/>
                <a:latin typeface="+mn-lt"/>
                <a:ea typeface="+mn-ea"/>
                <a:cs typeface="+mn-cs"/>
              </a:rPr>
              <a:t>class </a:t>
            </a:r>
            <a:r>
              <a:rPr kumimoji="0" lang="en-US" altLang="zh-CN" sz="3200" b="0" i="0" u="none" strike="noStrike" kern="1200" cap="none" spc="0" normalizeH="0" baseline="0" noProof="0" dirty="0" err="1" smtClean="0">
                <a:ln>
                  <a:noFill/>
                </a:ln>
                <a:solidFill>
                  <a:srgbClr val="7030A0"/>
                </a:solidFill>
                <a:effectLst/>
                <a:uLnTx/>
                <a:uFillTx/>
                <a:latin typeface="+mn-lt"/>
                <a:ea typeface="+mn-ea"/>
                <a:cs typeface="+mn-cs"/>
              </a:rPr>
              <a:t>StatisticsByMailer</a:t>
            </a:r>
            <a:r>
              <a:rPr kumimoji="0" lang="en-US" altLang="zh-CN" sz="3200" b="0" i="0" u="none" strike="noStrike" kern="1200" cap="none" spc="0" normalizeH="0" baseline="0" noProof="0" dirty="0" smtClean="0">
                <a:ln>
                  <a:noFill/>
                </a:ln>
                <a:solidFill>
                  <a:srgbClr val="7030A0"/>
                </a:solidFill>
                <a:effectLst/>
                <a:uLnTx/>
                <a:uFillTx/>
                <a:latin typeface="+mn-lt"/>
                <a:ea typeface="+mn-ea"/>
                <a:cs typeface="+mn-cs"/>
              </a:rPr>
              <a:t> implements </a:t>
            </a:r>
            <a:r>
              <a:rPr kumimoji="0" lang="en-US" altLang="zh-CN" sz="3200" b="0" i="0" u="none" strike="noStrike" kern="1200" cap="none" spc="0" normalizeH="0" baseline="0" noProof="0" dirty="0" err="1" smtClean="0">
                <a:ln>
                  <a:noFill/>
                </a:ln>
                <a:solidFill>
                  <a:srgbClr val="7030A0"/>
                </a:solidFill>
                <a:effectLst/>
                <a:uLnTx/>
                <a:uFillTx/>
                <a:latin typeface="+mn-lt"/>
                <a:ea typeface="+mn-ea"/>
                <a:cs typeface="+mn-cs"/>
              </a:rPr>
              <a:t>OrderStatisticsConsumer</a:t>
            </a:r>
            <a:r>
              <a:rPr kumimoji="0" lang="en-US" altLang="zh-CN" sz="3200" b="0" i="0" u="none" strike="noStrike" kern="1200" cap="none" spc="0" normalizeH="0" baseline="0" noProof="0" dirty="0" smtClean="0">
                <a:ln>
                  <a:noFill/>
                </a:ln>
                <a:solidFill>
                  <a:srgbClr val="7030A0"/>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3200" b="0" i="0" u="none" strike="noStrike" kern="1200" cap="none" spc="0" normalizeH="0" baseline="0" noProof="0" dirty="0" smtClean="0">
                <a:ln>
                  <a:noFill/>
                </a:ln>
                <a:solidFill>
                  <a:srgbClr val="7030A0"/>
                </a:solidFill>
                <a:effectLst/>
                <a:uLnTx/>
                <a:uFillTx/>
                <a:latin typeface="+mn-lt"/>
                <a:ea typeface="+mn-ea"/>
                <a:cs typeface="+mn-cs"/>
              </a:rPr>
              <a:t>  public void consume(</a:t>
            </a:r>
            <a:r>
              <a:rPr kumimoji="0" lang="en-US" altLang="zh-CN" sz="3200" b="0" i="0" u="none" strike="noStrike" kern="1200" cap="none" spc="0" normalizeH="0" baseline="0" noProof="0" dirty="0" err="1" smtClean="0">
                <a:ln>
                  <a:noFill/>
                </a:ln>
                <a:solidFill>
                  <a:srgbClr val="7030A0"/>
                </a:solidFill>
                <a:effectLst/>
                <a:uLnTx/>
                <a:uFillTx/>
                <a:latin typeface="+mn-lt"/>
                <a:ea typeface="+mn-ea"/>
                <a:cs typeface="+mn-cs"/>
              </a:rPr>
              <a:t>OrderStatistics</a:t>
            </a:r>
            <a:r>
              <a:rPr kumimoji="0" lang="en-US" altLang="zh-CN" sz="3200" b="0" i="0" u="none" strike="noStrike" kern="1200" cap="none" spc="0" normalizeH="0" baseline="0" noProof="0" dirty="0" smtClean="0">
                <a:ln>
                  <a:noFill/>
                </a:ln>
                <a:solidFill>
                  <a:srgbClr val="7030A0"/>
                </a:solidFill>
                <a:effectLst/>
                <a:uLnTx/>
                <a:uFillTx/>
                <a:latin typeface="+mn-lt"/>
                <a:ea typeface="+mn-ea"/>
                <a:cs typeface="+mn-cs"/>
              </a:rPr>
              <a:t> statistics)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3200" b="0" i="0" u="none" strike="noStrike" kern="1200" cap="none" spc="0" normalizeH="0" baseline="0" noProof="0" dirty="0" smtClean="0">
                <a:ln>
                  <a:noFill/>
                </a:ln>
                <a:solidFill>
                  <a:srgbClr val="7030A0"/>
                </a:solidFill>
                <a:effectLst/>
                <a:uLnTx/>
                <a:uFillTx/>
                <a:latin typeface="+mn-lt"/>
                <a:ea typeface="+mn-ea"/>
                <a:cs typeface="+mn-cs"/>
              </a:rPr>
              <a:t>    </a:t>
            </a:r>
            <a:r>
              <a:rPr kumimoji="0" lang="en-US" altLang="zh-CN" sz="3200" b="0" i="0" u="none" strike="noStrike" kern="1200" cap="none" spc="0" normalizeH="0" baseline="0" noProof="0" dirty="0" err="1" smtClean="0">
                <a:ln>
                  <a:noFill/>
                </a:ln>
                <a:solidFill>
                  <a:srgbClr val="7030A0"/>
                </a:solidFill>
                <a:effectLst/>
                <a:uLnTx/>
                <a:uFillTx/>
                <a:latin typeface="+mn-lt"/>
                <a:ea typeface="+mn-ea"/>
                <a:cs typeface="+mn-cs"/>
              </a:rPr>
              <a:t>sendStatisticsByMail</a:t>
            </a:r>
            <a:r>
              <a:rPr kumimoji="0" lang="en-US" altLang="zh-CN" sz="3200" b="0" i="0" u="none" strike="noStrike" kern="1200" cap="none" spc="0" normalizeH="0" baseline="0" noProof="0" dirty="0" smtClean="0">
                <a:ln>
                  <a:noFill/>
                </a:ln>
                <a:solidFill>
                  <a:srgbClr val="7030A0"/>
                </a:solidFill>
                <a:effectLst/>
                <a:uLnTx/>
                <a:uFillTx/>
                <a:latin typeface="+mn-lt"/>
                <a:ea typeface="+mn-ea"/>
                <a:cs typeface="+mn-cs"/>
              </a:rPr>
              <a:t>(statistics);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3200" b="0" i="0" u="none" strike="noStrike" kern="1200" cap="none" spc="0" normalizeH="0" baseline="0" noProof="0" dirty="0" smtClean="0">
                <a:ln>
                  <a:noFill/>
                </a:ln>
                <a:solidFill>
                  <a:srgbClr val="7030A0"/>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class </a:t>
            </a:r>
            <a:r>
              <a:rPr kumimoji="0" lang="en-US" altLang="zh-CN" sz="3200" b="0" i="0" u="none" strike="noStrike" kern="1200" cap="none" spc="0" normalizeH="0" baseline="0" noProof="0" dirty="0" err="1" smtClean="0">
                <a:ln>
                  <a:noFill/>
                </a:ln>
                <a:solidFill>
                  <a:schemeClr val="tx1"/>
                </a:solidFill>
                <a:effectLst/>
                <a:uLnTx/>
                <a:uFillTx/>
                <a:latin typeface="+mn-lt"/>
                <a:ea typeface="+mn-ea"/>
                <a:cs typeface="+mn-cs"/>
              </a:rPr>
              <a:t>ReportService</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  private List&lt;</a:t>
            </a:r>
            <a:r>
              <a:rPr kumimoji="0" lang="en-US" altLang="zh-CN" sz="3200" b="0" i="0" u="none" strike="noStrike" kern="1200" cap="none" spc="0" normalizeH="0" baseline="0" noProof="0" dirty="0" err="1" smtClean="0">
                <a:ln>
                  <a:noFill/>
                </a:ln>
                <a:solidFill>
                  <a:schemeClr val="tx1"/>
                </a:solidFill>
                <a:effectLst/>
                <a:uLnTx/>
                <a:uFillTx/>
                <a:latin typeface="+mn-lt"/>
                <a:ea typeface="+mn-ea"/>
                <a:cs typeface="+mn-cs"/>
              </a:rPr>
              <a:t>OrderStatisticsConsumer</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&gt; consumers;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  void process()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    // </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获取当天的订单</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List&lt;Order&gt; orders = </a:t>
            </a:r>
            <a:r>
              <a:rPr kumimoji="0" lang="en-US" altLang="zh-CN" sz="3200" b="0" i="0" u="none" strike="noStrike" kern="1200" cap="none" spc="0" normalizeH="0" baseline="0" noProof="0" dirty="0" err="1" smtClean="0">
                <a:ln>
                  <a:noFill/>
                </a:ln>
                <a:solidFill>
                  <a:schemeClr val="tx1"/>
                </a:solidFill>
                <a:effectLst/>
                <a:uLnTx/>
                <a:uFillTx/>
                <a:latin typeface="+mn-lt"/>
                <a:ea typeface="+mn-ea"/>
                <a:cs typeface="+mn-cs"/>
              </a:rPr>
              <a:t>fetchDailyOrders</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    // </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生成统计信息</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3200" b="0" i="0" u="none" strike="noStrike" kern="1200" cap="none" spc="0" normalizeH="0" baseline="0" noProof="0" dirty="0" err="1" smtClean="0">
                <a:ln>
                  <a:noFill/>
                </a:ln>
                <a:solidFill>
                  <a:schemeClr val="tx1"/>
                </a:solidFill>
                <a:effectLst/>
                <a:uLnTx/>
                <a:uFillTx/>
                <a:latin typeface="+mn-lt"/>
                <a:ea typeface="+mn-ea"/>
                <a:cs typeface="+mn-cs"/>
              </a:rPr>
              <a:t>OrderStatistics</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 statistics = </a:t>
            </a:r>
            <a:r>
              <a:rPr kumimoji="0" lang="en-US" altLang="zh-CN" sz="3200" b="0" i="0" u="none" strike="noStrike" kern="1200" cap="none" spc="0" normalizeH="0" baseline="0" noProof="0" dirty="0" err="1" smtClean="0">
                <a:ln>
                  <a:noFill/>
                </a:ln>
                <a:solidFill>
                  <a:schemeClr val="tx1"/>
                </a:solidFill>
                <a:effectLst/>
                <a:uLnTx/>
                <a:uFillTx/>
                <a:latin typeface="+mn-lt"/>
                <a:ea typeface="+mn-ea"/>
                <a:cs typeface="+mn-cs"/>
              </a:rPr>
              <a:t>generateOrderStatistics</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(orders);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3200" b="0" i="0" u="none" strike="noStrike" kern="1200" cap="none" spc="0" normalizeH="0" baseline="0" noProof="0" dirty="0" smtClean="0">
                <a:ln>
                  <a:noFill/>
                </a:ln>
                <a:solidFill>
                  <a:srgbClr val="00B050"/>
                </a:solidFill>
                <a:effectLst/>
                <a:uLnTx/>
                <a:uFillTx/>
                <a:latin typeface="+mn-lt"/>
                <a:ea typeface="+mn-ea"/>
                <a:cs typeface="+mn-cs"/>
              </a:rPr>
              <a:t>    for (</a:t>
            </a:r>
            <a:r>
              <a:rPr kumimoji="0" lang="en-US" altLang="zh-CN" sz="3200" b="0" i="0" u="none" strike="noStrike" kern="1200" cap="none" spc="0" normalizeH="0" baseline="0" noProof="0" dirty="0" err="1" smtClean="0">
                <a:ln>
                  <a:noFill/>
                </a:ln>
                <a:solidFill>
                  <a:srgbClr val="00B050"/>
                </a:solidFill>
                <a:effectLst/>
                <a:uLnTx/>
                <a:uFillTx/>
                <a:latin typeface="+mn-lt"/>
                <a:ea typeface="+mn-ea"/>
                <a:cs typeface="+mn-cs"/>
              </a:rPr>
              <a:t>OrderStatisticsConsumer</a:t>
            </a:r>
            <a:r>
              <a:rPr kumimoji="0" lang="en-US" altLang="zh-CN" sz="3200" b="0" i="0" u="none" strike="noStrike" kern="1200" cap="none" spc="0" normalizeH="0" baseline="0" noProof="0" dirty="0" smtClean="0">
                <a:ln>
                  <a:noFill/>
                </a:ln>
                <a:solidFill>
                  <a:srgbClr val="00B050"/>
                </a:solidFill>
                <a:effectLst/>
                <a:uLnTx/>
                <a:uFillTx/>
                <a:latin typeface="+mn-lt"/>
                <a:ea typeface="+mn-ea"/>
                <a:cs typeface="+mn-cs"/>
              </a:rPr>
              <a:t> consumer: consumers)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3200" b="0" i="0" u="none" strike="noStrike" kern="1200" cap="none" spc="0" normalizeH="0" baseline="0" noProof="0" dirty="0" smtClean="0">
                <a:ln>
                  <a:noFill/>
                </a:ln>
                <a:solidFill>
                  <a:srgbClr val="00B050"/>
                </a:solidFill>
                <a:effectLst/>
                <a:uLnTx/>
                <a:uFillTx/>
                <a:latin typeface="+mn-lt"/>
                <a:ea typeface="+mn-ea"/>
                <a:cs typeface="+mn-cs"/>
              </a:rPr>
              <a:t>        </a:t>
            </a:r>
            <a:r>
              <a:rPr kumimoji="0" lang="en-US" altLang="zh-CN" sz="3200" b="0" i="0" u="none" strike="noStrike" kern="1200" cap="none" spc="0" normalizeH="0" baseline="0" noProof="0" dirty="0" err="1" smtClean="0">
                <a:ln>
                  <a:noFill/>
                </a:ln>
                <a:solidFill>
                  <a:srgbClr val="00B050"/>
                </a:solidFill>
                <a:effectLst/>
                <a:uLnTx/>
                <a:uFillTx/>
                <a:latin typeface="+mn-lt"/>
                <a:ea typeface="+mn-ea"/>
                <a:cs typeface="+mn-cs"/>
              </a:rPr>
              <a:t>consumer.consume</a:t>
            </a:r>
            <a:r>
              <a:rPr kumimoji="0" lang="en-US" altLang="zh-CN" sz="3200" b="0" i="0" u="none" strike="noStrike" kern="1200" cap="none" spc="0" normalizeH="0" baseline="0" noProof="0" dirty="0" smtClean="0">
                <a:ln>
                  <a:noFill/>
                </a:ln>
                <a:solidFill>
                  <a:srgbClr val="00B050"/>
                </a:solidFill>
                <a:effectLst/>
                <a:uLnTx/>
                <a:uFillTx/>
                <a:latin typeface="+mn-lt"/>
                <a:ea typeface="+mn-ea"/>
                <a:cs typeface="+mn-cs"/>
              </a:rPr>
              <a:t>(statistics);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3200" b="0" i="0" u="none" strike="noStrike" kern="1200" cap="none" spc="0" normalizeH="0" baseline="0" noProof="0" dirty="0" smtClean="0">
                <a:ln>
                  <a:noFill/>
                </a:ln>
                <a:solidFill>
                  <a:srgbClr val="00B050"/>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a:t>
            </a: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Liskov</a:t>
            </a:r>
            <a:r>
              <a:rPr lang="zh-CN" altLang="en-US" dirty="0" smtClean="0"/>
              <a:t>替换</a:t>
            </a:r>
            <a:r>
              <a:rPr lang="zh-CN" altLang="en-US" dirty="0" smtClean="0"/>
              <a:t>原则</a:t>
            </a:r>
            <a:endParaRPr lang="zh-CN" altLang="en-US" dirty="0"/>
          </a:p>
        </p:txBody>
      </p:sp>
      <p:sp>
        <p:nvSpPr>
          <p:cNvPr id="4" name="内容占位符 3"/>
          <p:cNvSpPr>
            <a:spLocks noGrp="1"/>
          </p:cNvSpPr>
          <p:nvPr>
            <p:ph idx="1"/>
          </p:nvPr>
        </p:nvSpPr>
        <p:spPr/>
        <p:txBody>
          <a:bodyPr/>
          <a:lstStyle/>
          <a:p>
            <a:r>
              <a:rPr lang="en-US" altLang="zh-CN" dirty="0" smtClean="0"/>
              <a:t>LSP</a:t>
            </a:r>
            <a:r>
              <a:rPr lang="zh-CN" altLang="en-US" dirty="0" smtClean="0"/>
              <a:t>替换原则和继承、多态的概念高度相关。</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继承</a:t>
            </a:r>
            <a:endParaRPr lang="zh-CN" altLang="en-US" dirty="0"/>
          </a:p>
        </p:txBody>
      </p:sp>
      <p:sp>
        <p:nvSpPr>
          <p:cNvPr id="3" name="内容占位符 2"/>
          <p:cNvSpPr>
            <a:spLocks noGrp="1"/>
          </p:cNvSpPr>
          <p:nvPr>
            <p:ph idx="1"/>
          </p:nvPr>
        </p:nvSpPr>
        <p:spPr/>
        <p:txBody>
          <a:bodyPr>
            <a:normAutofit/>
          </a:bodyPr>
          <a:lstStyle/>
          <a:p>
            <a:r>
              <a:rPr lang="en-US" altLang="zh-CN" dirty="0" smtClean="0"/>
              <a:t>Q:</a:t>
            </a:r>
            <a:r>
              <a:rPr lang="zh-CN" altLang="en-US" dirty="0" smtClean="0"/>
              <a:t>子类继承父类。子类复用父类的代码，还</a:t>
            </a:r>
            <a:r>
              <a:rPr lang="zh-CN" altLang="en-US" dirty="0" smtClean="0"/>
              <a:t>继承得到</a:t>
            </a:r>
            <a:r>
              <a:rPr lang="zh-CN" altLang="en-US" dirty="0" smtClean="0"/>
              <a:t>什么？</a:t>
            </a:r>
          </a:p>
          <a:p>
            <a:r>
              <a:rPr lang="en-US" altLang="zh-CN" dirty="0" smtClean="0"/>
              <a:t>A:</a:t>
            </a:r>
            <a:r>
              <a:rPr lang="zh-CN" altLang="en-US" dirty="0" smtClean="0">
                <a:solidFill>
                  <a:srgbClr val="FF0000"/>
                </a:solidFill>
              </a:rPr>
              <a:t>子类还</a:t>
            </a:r>
            <a:r>
              <a:rPr lang="zh-CN" altLang="en-US" dirty="0" smtClean="0">
                <a:solidFill>
                  <a:srgbClr val="FF0000"/>
                </a:solidFill>
              </a:rPr>
              <a:t>继承</a:t>
            </a:r>
            <a:r>
              <a:rPr lang="zh-CN" altLang="en-US" dirty="0" smtClean="0">
                <a:solidFill>
                  <a:srgbClr val="FF0000"/>
                </a:solidFill>
              </a:rPr>
              <a:t>得</a:t>
            </a:r>
            <a:r>
              <a:rPr lang="zh-CN" altLang="en-US" dirty="0" smtClean="0">
                <a:solidFill>
                  <a:srgbClr val="FF0000"/>
                </a:solidFill>
              </a:rPr>
              <a:t>到</a:t>
            </a:r>
            <a:r>
              <a:rPr lang="zh-CN" altLang="en-US" dirty="0" smtClean="0">
                <a:solidFill>
                  <a:srgbClr val="FF0000"/>
                </a:solidFill>
              </a:rPr>
              <a:t>接口。</a:t>
            </a:r>
            <a:r>
              <a:rPr lang="zh-CN" altLang="en-US" dirty="0" smtClean="0"/>
              <a:t>子类对继承到的函数方法进行</a:t>
            </a:r>
            <a:r>
              <a:rPr lang="en-US" altLang="zh-CN" dirty="0" smtClean="0"/>
              <a:t>override</a:t>
            </a:r>
            <a:r>
              <a:rPr lang="zh-CN" altLang="en-US" dirty="0" smtClean="0"/>
              <a:t>，实质是在继承父类接口</a:t>
            </a:r>
            <a:r>
              <a:rPr lang="zh-CN" altLang="en-US" dirty="0" smtClean="0"/>
              <a:t>。</a:t>
            </a:r>
            <a:endParaRPr lang="en-US" altLang="zh-CN" dirty="0" smtClean="0"/>
          </a:p>
          <a:p>
            <a:r>
              <a:rPr lang="zh-CN" altLang="en-US" b="1" dirty="0" smtClean="0"/>
              <a:t>所以，我们可以把继承分为两类：继承实现的代码复用和继承接口的多态。</a:t>
            </a:r>
            <a:endParaRPr lang="en-US" altLang="zh-CN" b="1"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单一职责</a:t>
            </a:r>
            <a:r>
              <a:rPr lang="zh-CN" altLang="en-US" dirty="0" smtClean="0"/>
              <a:t>原则：关于</a:t>
            </a:r>
            <a:r>
              <a:rPr lang="zh-CN" altLang="en-US" dirty="0" smtClean="0"/>
              <a:t>职责</a:t>
            </a:r>
            <a:endParaRPr lang="zh-CN" altLang="en-US" dirty="0"/>
          </a:p>
        </p:txBody>
      </p:sp>
      <p:sp>
        <p:nvSpPr>
          <p:cNvPr id="3" name="内容占位符 2"/>
          <p:cNvSpPr>
            <a:spLocks noGrp="1"/>
          </p:cNvSpPr>
          <p:nvPr>
            <p:ph idx="1"/>
          </p:nvPr>
        </p:nvSpPr>
        <p:spPr/>
        <p:txBody>
          <a:bodyPr>
            <a:normAutofit/>
          </a:bodyPr>
          <a:lstStyle/>
          <a:p>
            <a:r>
              <a:rPr lang="zh-CN" altLang="en-US" u="sng" dirty="0" smtClean="0"/>
              <a:t>类</a:t>
            </a:r>
            <a:r>
              <a:rPr lang="zh-CN" altLang="en-US" u="sng" dirty="0" smtClean="0"/>
              <a:t>的职责</a:t>
            </a:r>
            <a:r>
              <a:rPr lang="zh-CN" altLang="en-US" u="sng" dirty="0" smtClean="0"/>
              <a:t>是完成需求</a:t>
            </a:r>
            <a:r>
              <a:rPr lang="zh-CN" altLang="en-US" dirty="0" smtClean="0"/>
              <a:t>。</a:t>
            </a:r>
            <a:endParaRPr lang="en-US" altLang="zh-CN" dirty="0" smtClean="0"/>
          </a:p>
          <a:p>
            <a:r>
              <a:rPr lang="en-US" altLang="zh-CN" dirty="0" smtClean="0"/>
              <a:t>Q:</a:t>
            </a:r>
            <a:r>
              <a:rPr lang="zh-CN" altLang="en-US" dirty="0" smtClean="0"/>
              <a:t>类的职责</a:t>
            </a:r>
            <a:r>
              <a:rPr lang="zh-CN" altLang="en-US" dirty="0" smtClean="0"/>
              <a:t>是</a:t>
            </a:r>
            <a:r>
              <a:rPr lang="zh-CN" altLang="en-US" u="sng" dirty="0" smtClean="0"/>
              <a:t>完成</a:t>
            </a:r>
            <a:r>
              <a:rPr lang="zh-CN" altLang="en-US" u="sng" dirty="0" smtClean="0"/>
              <a:t>需求，</a:t>
            </a:r>
            <a:r>
              <a:rPr lang="zh-CN" altLang="en-US" dirty="0" smtClean="0"/>
              <a:t>为</a:t>
            </a:r>
            <a:r>
              <a:rPr lang="zh-CN" altLang="en-US" dirty="0" smtClean="0"/>
              <a:t>需求提供解决方案，这意味着什么？</a:t>
            </a:r>
          </a:p>
          <a:p>
            <a:r>
              <a:rPr lang="en-US" altLang="zh-CN" dirty="0" smtClean="0"/>
              <a:t>A:</a:t>
            </a:r>
            <a:r>
              <a:rPr lang="zh-CN" altLang="en-US" dirty="0" smtClean="0"/>
              <a:t>这意味着在一个类的</a:t>
            </a:r>
            <a:r>
              <a:rPr lang="zh-CN" altLang="en-US" dirty="0" smtClean="0"/>
              <a:t>内部，函数</a:t>
            </a:r>
            <a:r>
              <a:rPr lang="zh-CN" altLang="en-US" dirty="0" smtClean="0"/>
              <a:t>方法的地位高于成员变量</a:t>
            </a:r>
            <a:r>
              <a:rPr lang="zh-CN" altLang="en-US" dirty="0" smtClean="0"/>
              <a:t>。</a:t>
            </a:r>
            <a:endParaRPr lang="en-US" altLang="zh-CN"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单继承的</a:t>
            </a:r>
            <a:r>
              <a:rPr lang="en-US" altLang="zh-CN" dirty="0" smtClean="0"/>
              <a:t>Java</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dirty="0" smtClean="0"/>
              <a:t>Q</a:t>
            </a:r>
            <a:r>
              <a:rPr lang="zh-CN" altLang="en-US" dirty="0" smtClean="0"/>
              <a:t>：</a:t>
            </a:r>
            <a:r>
              <a:rPr lang="zh-CN" altLang="en-US" dirty="0" smtClean="0"/>
              <a:t>继承只能一次</a:t>
            </a:r>
            <a:r>
              <a:rPr lang="zh-CN" altLang="en-US" dirty="0" smtClean="0"/>
              <a:t>，往往你</a:t>
            </a:r>
            <a:r>
              <a:rPr lang="zh-CN" altLang="en-US" dirty="0" smtClean="0"/>
              <a:t>让继承实现了代码复用就放弃了用继承实现</a:t>
            </a:r>
            <a:r>
              <a:rPr lang="zh-CN" altLang="en-US" dirty="0" smtClean="0"/>
              <a:t>多态，你是代码复用还是多态？</a:t>
            </a:r>
            <a:endParaRPr lang="en-US" altLang="zh-CN" dirty="0" smtClean="0"/>
          </a:p>
          <a:p>
            <a:r>
              <a:rPr lang="en-US" altLang="zh-CN" dirty="0" smtClean="0"/>
              <a:t>A:</a:t>
            </a:r>
            <a:r>
              <a:rPr lang="zh-CN" altLang="en-US" dirty="0" smtClean="0"/>
              <a:t>前者在一些教科书</a:t>
            </a:r>
            <a:r>
              <a:rPr lang="zh-CN" altLang="en-US" dirty="0" smtClean="0"/>
              <a:t>中被认为是一种反模式，他们认为应极力避免用继承进行代码复用，原因是，包括</a:t>
            </a:r>
            <a:r>
              <a:rPr lang="en-US" altLang="zh-CN" dirty="0" smtClean="0"/>
              <a:t>Java</a:t>
            </a:r>
            <a:r>
              <a:rPr lang="zh-CN" altLang="en-US" dirty="0" smtClean="0"/>
              <a:t>在内的许多语言，继承只能一次，你让继承实现了代码</a:t>
            </a:r>
            <a:r>
              <a:rPr lang="zh-CN" altLang="en-US" dirty="0" smtClean="0"/>
              <a:t>复用往往就</a:t>
            </a:r>
            <a:r>
              <a:rPr lang="zh-CN" altLang="en-US" dirty="0" smtClean="0"/>
              <a:t>放弃了用继承实现多态，这是二选一的问题。</a:t>
            </a:r>
            <a:r>
              <a:rPr lang="zh-CN" altLang="en-US" b="1" dirty="0" smtClean="0"/>
              <a:t>因为代码复用完全可以用组合实现，还比继承实现起来方便</a:t>
            </a:r>
            <a:r>
              <a:rPr lang="zh-CN" altLang="en-US" dirty="0" smtClean="0"/>
              <a:t>。</a:t>
            </a:r>
            <a:r>
              <a:rPr lang="zh-CN" altLang="en-US" dirty="0" smtClean="0">
                <a:solidFill>
                  <a:srgbClr val="FF0000"/>
                </a:solidFill>
              </a:rPr>
              <a:t>而多态又如此重要，赋予程序可拓展性的能力。所以推荐模式是多态用继承，代码复用用组合。</a:t>
            </a:r>
          </a:p>
          <a:p>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多态</a:t>
            </a:r>
            <a:endParaRPr lang="zh-CN" altLang="en-US" dirty="0"/>
          </a:p>
        </p:txBody>
      </p:sp>
      <p:sp>
        <p:nvSpPr>
          <p:cNvPr id="3" name="内容占位符 2"/>
          <p:cNvSpPr>
            <a:spLocks noGrp="1"/>
          </p:cNvSpPr>
          <p:nvPr>
            <p:ph idx="1"/>
          </p:nvPr>
        </p:nvSpPr>
        <p:spPr/>
        <p:txBody>
          <a:bodyPr/>
          <a:lstStyle/>
          <a:p>
            <a:r>
              <a:rPr lang="zh-CN" altLang="en-US" dirty="0" smtClean="0"/>
              <a:t>一个接口，多种</a:t>
            </a:r>
            <a:r>
              <a:rPr lang="en-US" altLang="zh-CN" dirty="0" smtClean="0"/>
              <a:t>(</a:t>
            </a:r>
            <a:r>
              <a:rPr lang="zh-CN" altLang="en-US" dirty="0" smtClean="0"/>
              <a:t>实现</a:t>
            </a:r>
            <a:r>
              <a:rPr lang="en-US" altLang="zh-CN" dirty="0" smtClean="0"/>
              <a:t>)</a:t>
            </a:r>
            <a:r>
              <a:rPr lang="zh-CN" altLang="en-US" dirty="0" smtClean="0"/>
              <a:t>形态。接口的</a:t>
            </a:r>
            <a:r>
              <a:rPr lang="zh-CN" altLang="en-US" dirty="0" smtClean="0"/>
              <a:t>定义是，</a:t>
            </a:r>
            <a:r>
              <a:rPr lang="en-US" altLang="zh-CN" dirty="0" smtClean="0"/>
              <a:t>public</a:t>
            </a:r>
            <a:r>
              <a:rPr lang="zh-CN" altLang="en-US" dirty="0" smtClean="0"/>
              <a:t>方法</a:t>
            </a:r>
            <a:r>
              <a:rPr lang="zh-CN" altLang="en-US" dirty="0" smtClean="0"/>
              <a:t>。</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多态表现为对函数输入不同的对象而调用不同的函数</a:t>
            </a:r>
            <a:r>
              <a:rPr lang="zh-CN" altLang="en-US" dirty="0" smtClean="0"/>
              <a:t>方法：举例</a:t>
            </a:r>
            <a:endParaRPr lang="zh-CN" altLang="en-US" dirty="0"/>
          </a:p>
        </p:txBody>
      </p:sp>
      <p:sp>
        <p:nvSpPr>
          <p:cNvPr id="3" name="内容占位符 2"/>
          <p:cNvSpPr>
            <a:spLocks noGrp="1"/>
          </p:cNvSpPr>
          <p:nvPr>
            <p:ph idx="1"/>
          </p:nvPr>
        </p:nvSpPr>
        <p:spPr>
          <a:xfrm>
            <a:off x="457200" y="1600200"/>
            <a:ext cx="8229600" cy="5257800"/>
          </a:xfrm>
        </p:spPr>
        <p:txBody>
          <a:bodyPr>
            <a:normAutofit fontScale="47500" lnSpcReduction="20000"/>
          </a:bodyPr>
          <a:lstStyle/>
          <a:p>
            <a:r>
              <a:rPr lang="zh-CN" altLang="en-US" b="1" dirty="0" smtClean="0"/>
              <a:t>传</a:t>
            </a:r>
            <a:r>
              <a:rPr lang="zh-CN" altLang="en-US" b="1" dirty="0" smtClean="0"/>
              <a:t>对象，其实是在传函数：</a:t>
            </a:r>
          </a:p>
          <a:p>
            <a:r>
              <a:rPr lang="en-US" altLang="zh-CN" dirty="0" smtClean="0"/>
              <a:t>```</a:t>
            </a:r>
          </a:p>
          <a:p>
            <a:r>
              <a:rPr lang="en-US" altLang="zh-CN" dirty="0" smtClean="0"/>
              <a:t>class Logger:</a:t>
            </a:r>
          </a:p>
          <a:p>
            <a:r>
              <a:rPr lang="en-US" altLang="zh-CN" dirty="0" smtClean="0">
                <a:solidFill>
                  <a:srgbClr val="00B050"/>
                </a:solidFill>
              </a:rPr>
              <a:t>    def record(self):</a:t>
            </a:r>
          </a:p>
          <a:p>
            <a:r>
              <a:rPr lang="en-US" altLang="zh-CN" dirty="0" smtClean="0"/>
              <a:t>        print(“I write a log into file.”)</a:t>
            </a:r>
          </a:p>
          <a:p>
            <a:r>
              <a:rPr lang="en-US" altLang="zh-CN" dirty="0" smtClean="0"/>
              <a:t>        </a:t>
            </a:r>
          </a:p>
          <a:p>
            <a:r>
              <a:rPr lang="en-US" altLang="zh-CN" dirty="0" smtClean="0"/>
              <a:t>class DB:</a:t>
            </a:r>
          </a:p>
          <a:p>
            <a:r>
              <a:rPr lang="en-US" altLang="zh-CN" dirty="0" smtClean="0">
                <a:solidFill>
                  <a:srgbClr val="00B050"/>
                </a:solidFill>
              </a:rPr>
              <a:t>    def record(self):</a:t>
            </a:r>
          </a:p>
          <a:p>
            <a:r>
              <a:rPr lang="en-US" altLang="zh-CN" dirty="0" smtClean="0"/>
              <a:t>        print(“I insert data into db. ”)</a:t>
            </a:r>
          </a:p>
          <a:p>
            <a:r>
              <a:rPr lang="en-US" altLang="zh-CN" dirty="0" smtClean="0"/>
              <a:t>        </a:t>
            </a:r>
          </a:p>
          <a:p>
            <a:r>
              <a:rPr lang="en-US" altLang="zh-CN" dirty="0" smtClean="0"/>
              <a:t>def test(recorder):</a:t>
            </a:r>
          </a:p>
          <a:p>
            <a:r>
              <a:rPr lang="en-US" altLang="zh-CN" dirty="0" smtClean="0">
                <a:solidFill>
                  <a:srgbClr val="FF0000"/>
                </a:solidFill>
              </a:rPr>
              <a:t>    </a:t>
            </a:r>
            <a:r>
              <a:rPr lang="en-US" altLang="zh-CN" dirty="0" err="1" smtClean="0">
                <a:solidFill>
                  <a:srgbClr val="FF0000"/>
                </a:solidFill>
              </a:rPr>
              <a:t>recorder.record</a:t>
            </a:r>
            <a:r>
              <a:rPr lang="en-US" altLang="zh-CN" dirty="0" smtClean="0">
                <a:solidFill>
                  <a:srgbClr val="FF0000"/>
                </a:solidFill>
              </a:rPr>
              <a:t>()</a:t>
            </a:r>
          </a:p>
          <a:p>
            <a:endParaRPr lang="en-US" altLang="zh-CN" dirty="0" smtClean="0"/>
          </a:p>
          <a:p>
            <a:r>
              <a:rPr lang="en-US" altLang="zh-CN" dirty="0" smtClean="0"/>
              <a:t>def demo():</a:t>
            </a:r>
          </a:p>
          <a:p>
            <a:r>
              <a:rPr lang="en-US" altLang="zh-CN" dirty="0" smtClean="0"/>
              <a:t>    logger = Logger()</a:t>
            </a:r>
          </a:p>
          <a:p>
            <a:r>
              <a:rPr lang="en-US" altLang="zh-CN" dirty="0" smtClean="0"/>
              <a:t>    db = DB()</a:t>
            </a:r>
          </a:p>
          <a:p>
            <a:r>
              <a:rPr lang="en-US" altLang="zh-CN" dirty="0" smtClean="0"/>
              <a:t>    test(logger)</a:t>
            </a:r>
          </a:p>
          <a:p>
            <a:r>
              <a:rPr lang="en-US" altLang="zh-CN" dirty="0" smtClean="0"/>
              <a:t>    test(db)</a:t>
            </a:r>
          </a:p>
          <a:p>
            <a:r>
              <a:rPr lang="en-US" altLang="zh-CN" dirty="0" smtClean="0"/>
              <a:t>    </a:t>
            </a:r>
          </a:p>
          <a:p>
            <a:r>
              <a:rPr lang="en-US" altLang="zh-CN" dirty="0" smtClean="0"/>
              <a:t>```</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强类型的</a:t>
            </a:r>
            <a:r>
              <a:rPr lang="en-US" altLang="zh-CN" dirty="0" smtClean="0"/>
              <a:t>Java</a:t>
            </a:r>
            <a:endParaRPr lang="zh-CN" altLang="en-US" dirty="0"/>
          </a:p>
        </p:txBody>
      </p:sp>
      <p:sp>
        <p:nvSpPr>
          <p:cNvPr id="3" name="内容占位符 2"/>
          <p:cNvSpPr>
            <a:spLocks noGrp="1"/>
          </p:cNvSpPr>
          <p:nvPr>
            <p:ph idx="1"/>
          </p:nvPr>
        </p:nvSpPr>
        <p:spPr/>
        <p:txBody>
          <a:bodyPr/>
          <a:lstStyle/>
          <a:p>
            <a:r>
              <a:rPr lang="zh-CN" altLang="en-US" dirty="0" smtClean="0"/>
              <a:t>在</a:t>
            </a:r>
            <a:r>
              <a:rPr lang="en-US" altLang="zh-CN" dirty="0" smtClean="0"/>
              <a:t>Java</a:t>
            </a:r>
            <a:r>
              <a:rPr lang="zh-CN" altLang="en-US" dirty="0" smtClean="0"/>
              <a:t>中，因为</a:t>
            </a:r>
            <a:r>
              <a:rPr lang="en-US" altLang="zh-CN" dirty="0" smtClean="0"/>
              <a:t>Java</a:t>
            </a:r>
            <a:r>
              <a:rPr lang="zh-CN" altLang="en-US" dirty="0" smtClean="0"/>
              <a:t>是强类型语言，有严格类型限制，如果输入类型是限定类型及其子类型，才能被传入，</a:t>
            </a:r>
            <a:r>
              <a:rPr lang="zh-CN" altLang="en-US" b="1" dirty="0" smtClean="0">
                <a:solidFill>
                  <a:srgbClr val="FF0000"/>
                </a:solidFill>
              </a:rPr>
              <a:t>使得多态只能发生在具有父子关系</a:t>
            </a:r>
            <a:r>
              <a:rPr lang="en-US" altLang="zh-CN" b="1" dirty="0" smtClean="0">
                <a:solidFill>
                  <a:srgbClr val="FF0000"/>
                </a:solidFill>
              </a:rPr>
              <a:t>(</a:t>
            </a:r>
            <a:r>
              <a:rPr lang="zh-CN" altLang="en-US" b="1" dirty="0" smtClean="0">
                <a:solidFill>
                  <a:srgbClr val="FF0000"/>
                </a:solidFill>
              </a:rPr>
              <a:t>继承</a:t>
            </a:r>
            <a:r>
              <a:rPr lang="en-US" altLang="zh-CN" b="1" dirty="0" smtClean="0">
                <a:solidFill>
                  <a:srgbClr val="FF0000"/>
                </a:solidFill>
              </a:rPr>
              <a:t>/</a:t>
            </a:r>
            <a:r>
              <a:rPr lang="zh-CN" altLang="en-US" b="1" dirty="0" smtClean="0">
                <a:solidFill>
                  <a:srgbClr val="FF0000"/>
                </a:solidFill>
              </a:rPr>
              <a:t>实现</a:t>
            </a:r>
            <a:r>
              <a:rPr lang="en-US" altLang="zh-CN" b="1" dirty="0" smtClean="0">
                <a:solidFill>
                  <a:srgbClr val="FF0000"/>
                </a:solidFill>
              </a:rPr>
              <a:t>)</a:t>
            </a:r>
            <a:r>
              <a:rPr lang="zh-CN" altLang="en-US" b="1" dirty="0" smtClean="0">
                <a:solidFill>
                  <a:srgbClr val="FF0000"/>
                </a:solidFill>
              </a:rPr>
              <a:t>的类型之间。</a:t>
            </a:r>
            <a:endParaRPr lang="zh-CN" altLang="en-US" b="1" dirty="0">
              <a:solidFill>
                <a:srgbClr val="FF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多态面前：父</a:t>
            </a:r>
            <a:r>
              <a:rPr lang="zh-CN" altLang="en-US" dirty="0" smtClean="0"/>
              <a:t>类的</a:t>
            </a:r>
            <a:r>
              <a:rPr lang="zh-CN" altLang="en-US" dirty="0" smtClean="0"/>
              <a:t>概念等价等价于接口</a:t>
            </a:r>
            <a:endParaRPr lang="zh-CN" altLang="en-US" dirty="0"/>
          </a:p>
        </p:txBody>
      </p:sp>
      <p:sp>
        <p:nvSpPr>
          <p:cNvPr id="3" name="内容占位符 2"/>
          <p:cNvSpPr>
            <a:spLocks noGrp="1"/>
          </p:cNvSpPr>
          <p:nvPr>
            <p:ph idx="1"/>
          </p:nvPr>
        </p:nvSpPr>
        <p:spPr/>
        <p:txBody>
          <a:bodyPr/>
          <a:lstStyle/>
          <a:p>
            <a:r>
              <a:rPr lang="zh-CN" altLang="en-US" dirty="0" smtClean="0"/>
              <a:t>当一个软件程序中，所有的代码复用都由组合完成，父类只提供接口不提供代码</a:t>
            </a:r>
            <a:r>
              <a:rPr lang="zh-CN" altLang="en-US" dirty="0" smtClean="0"/>
              <a:t>，造成事实上父类充当的是接口</a:t>
            </a:r>
            <a:r>
              <a:rPr lang="zh-CN" altLang="en-US" dirty="0" smtClean="0"/>
              <a:t>，</a:t>
            </a:r>
            <a:r>
              <a:rPr lang="en-US" altLang="zh-CN" dirty="0" smtClean="0"/>
              <a:t>extends </a:t>
            </a:r>
            <a:r>
              <a:rPr lang="en-US" altLang="zh-CN" dirty="0" err="1" smtClean="0"/>
              <a:t>ParentClass</a:t>
            </a:r>
            <a:r>
              <a:rPr lang="zh-CN" altLang="en-US" dirty="0" smtClean="0"/>
              <a:t>和</a:t>
            </a:r>
            <a:r>
              <a:rPr lang="en-US" altLang="zh-CN" dirty="0" smtClean="0"/>
              <a:t>implement Interface</a:t>
            </a:r>
            <a:r>
              <a:rPr lang="zh-CN" altLang="en-US" dirty="0" smtClean="0"/>
              <a:t>没差别。也就是说，接口、父类的概念是等价的，为了叙述方便，可以统称为接口。</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err="1" smtClean="0"/>
              <a:t>Liskov</a:t>
            </a:r>
            <a:r>
              <a:rPr lang="zh-CN" altLang="en-US" dirty="0" smtClean="0"/>
              <a:t>替换</a:t>
            </a:r>
            <a:r>
              <a:rPr lang="zh-CN" altLang="en-US" dirty="0" smtClean="0"/>
              <a:t>原则：重新定义了继承，重新</a:t>
            </a:r>
            <a:r>
              <a:rPr lang="zh-CN" altLang="en-US" dirty="0" smtClean="0"/>
              <a:t>定义了</a:t>
            </a:r>
            <a:r>
              <a:rPr lang="en-US" altLang="zh-CN" dirty="0" smtClean="0"/>
              <a:t>is-a</a:t>
            </a:r>
            <a:endParaRPr lang="zh-CN" altLang="en-US" dirty="0"/>
          </a:p>
        </p:txBody>
      </p:sp>
      <p:sp>
        <p:nvSpPr>
          <p:cNvPr id="3" name="内容占位符 2"/>
          <p:cNvSpPr>
            <a:spLocks noGrp="1"/>
          </p:cNvSpPr>
          <p:nvPr>
            <p:ph idx="1"/>
          </p:nvPr>
        </p:nvSpPr>
        <p:spPr/>
        <p:txBody>
          <a:bodyPr/>
          <a:lstStyle/>
          <a:p>
            <a:r>
              <a:rPr lang="en-US" altLang="zh-CN" dirty="0" err="1" smtClean="0"/>
              <a:t>Liskov</a:t>
            </a:r>
            <a:r>
              <a:rPr lang="zh-CN" altLang="en-US" dirty="0" smtClean="0"/>
              <a:t>替换</a:t>
            </a:r>
            <a:r>
              <a:rPr lang="zh-CN" altLang="en-US" dirty="0" smtClean="0"/>
              <a:t>原则就是再一次强调，把父类当成接口去继承，否则不要去继承。</a:t>
            </a:r>
            <a:endParaRPr lang="en-US" altLang="zh-CN" dirty="0" smtClean="0"/>
          </a:p>
          <a:p>
            <a:r>
              <a:rPr lang="en-US" altLang="zh-CN" dirty="0" err="1" smtClean="0"/>
              <a:t>Liskov</a:t>
            </a:r>
            <a:r>
              <a:rPr lang="zh-CN" altLang="en-US" dirty="0" smtClean="0"/>
              <a:t>替换</a:t>
            </a:r>
            <a:r>
              <a:rPr lang="zh-CN" altLang="en-US" dirty="0" smtClean="0"/>
              <a:t>原则把两个类的可替换性关系，才认定为继承关系。</a:t>
            </a:r>
            <a:endParaRPr lang="en-US" altLang="zh-CN" dirty="0" smtClean="0"/>
          </a:p>
          <a:p>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600200"/>
            <a:ext cx="2686040" cy="4525963"/>
          </a:xfrm>
        </p:spPr>
        <p:txBody>
          <a:bodyPr>
            <a:normAutofit fontScale="40000" lnSpcReduction="20000"/>
          </a:bodyPr>
          <a:lstStyle/>
          <a:p>
            <a:r>
              <a:rPr lang="en-US" altLang="zh-CN" dirty="0" smtClean="0"/>
              <a:t>```</a:t>
            </a:r>
          </a:p>
          <a:p>
            <a:r>
              <a:rPr lang="en-US" altLang="zh-CN" dirty="0" smtClean="0">
                <a:solidFill>
                  <a:srgbClr val="FF0000"/>
                </a:solidFill>
              </a:rPr>
              <a:t>class Rectangle {</a:t>
            </a:r>
          </a:p>
          <a:p>
            <a:r>
              <a:rPr lang="en-US" altLang="zh-CN" dirty="0" smtClean="0"/>
              <a:t>  private </a:t>
            </a:r>
            <a:r>
              <a:rPr lang="en-US" altLang="zh-CN" dirty="0" err="1" smtClean="0"/>
              <a:t>int</a:t>
            </a:r>
            <a:r>
              <a:rPr lang="en-US" altLang="zh-CN" dirty="0" smtClean="0"/>
              <a:t> height;</a:t>
            </a:r>
          </a:p>
          <a:p>
            <a:r>
              <a:rPr lang="en-US" altLang="zh-CN" dirty="0" smtClean="0"/>
              <a:t>  private </a:t>
            </a:r>
            <a:r>
              <a:rPr lang="en-US" altLang="zh-CN" dirty="0" err="1" smtClean="0"/>
              <a:t>int</a:t>
            </a:r>
            <a:r>
              <a:rPr lang="en-US" altLang="zh-CN" dirty="0" smtClean="0"/>
              <a:t> width;</a:t>
            </a:r>
          </a:p>
          <a:p>
            <a:r>
              <a:rPr lang="en-US" altLang="zh-CN" dirty="0" smtClean="0"/>
              <a:t>  </a:t>
            </a:r>
          </a:p>
          <a:p>
            <a:r>
              <a:rPr lang="en-US" altLang="zh-CN" dirty="0" smtClean="0">
                <a:solidFill>
                  <a:srgbClr val="00B050"/>
                </a:solidFill>
              </a:rPr>
              <a:t>  // </a:t>
            </a:r>
            <a:r>
              <a:rPr lang="zh-CN" altLang="en-US" dirty="0" smtClean="0">
                <a:solidFill>
                  <a:srgbClr val="00B050"/>
                </a:solidFill>
              </a:rPr>
              <a:t>设置长度</a:t>
            </a:r>
          </a:p>
          <a:p>
            <a:r>
              <a:rPr lang="zh-CN" altLang="en-US" dirty="0" smtClean="0">
                <a:solidFill>
                  <a:srgbClr val="00B050"/>
                </a:solidFill>
              </a:rPr>
              <a:t>  </a:t>
            </a:r>
            <a:r>
              <a:rPr lang="en-US" altLang="zh-CN" dirty="0" smtClean="0">
                <a:solidFill>
                  <a:srgbClr val="00B050"/>
                </a:solidFill>
              </a:rPr>
              <a:t>public void </a:t>
            </a:r>
            <a:r>
              <a:rPr lang="en-US" altLang="zh-CN" dirty="0" err="1" smtClean="0">
                <a:solidFill>
                  <a:srgbClr val="00B050"/>
                </a:solidFill>
              </a:rPr>
              <a:t>setHeight</a:t>
            </a:r>
            <a:r>
              <a:rPr lang="en-US" altLang="zh-CN" dirty="0" smtClean="0">
                <a:solidFill>
                  <a:srgbClr val="00B050"/>
                </a:solidFill>
              </a:rPr>
              <a:t>(</a:t>
            </a:r>
            <a:r>
              <a:rPr lang="en-US" altLang="zh-CN" dirty="0" err="1" smtClean="0">
                <a:solidFill>
                  <a:srgbClr val="00B050"/>
                </a:solidFill>
              </a:rPr>
              <a:t>int</a:t>
            </a:r>
            <a:r>
              <a:rPr lang="en-US" altLang="zh-CN" dirty="0" smtClean="0">
                <a:solidFill>
                  <a:srgbClr val="00B050"/>
                </a:solidFill>
              </a:rPr>
              <a:t> height) {</a:t>
            </a:r>
          </a:p>
          <a:p>
            <a:r>
              <a:rPr lang="en-US" altLang="zh-CN" dirty="0" smtClean="0">
                <a:solidFill>
                  <a:srgbClr val="00B050"/>
                </a:solidFill>
              </a:rPr>
              <a:t>    </a:t>
            </a:r>
            <a:r>
              <a:rPr lang="en-US" altLang="zh-CN" dirty="0" err="1" smtClean="0">
                <a:solidFill>
                  <a:srgbClr val="00B050"/>
                </a:solidFill>
              </a:rPr>
              <a:t>this.height</a:t>
            </a:r>
            <a:r>
              <a:rPr lang="en-US" altLang="zh-CN" dirty="0" smtClean="0">
                <a:solidFill>
                  <a:srgbClr val="00B050"/>
                </a:solidFill>
              </a:rPr>
              <a:t> = height;</a:t>
            </a:r>
          </a:p>
          <a:p>
            <a:r>
              <a:rPr lang="en-US" altLang="zh-CN" dirty="0" smtClean="0">
                <a:solidFill>
                  <a:srgbClr val="00B050"/>
                </a:solidFill>
              </a:rPr>
              <a:t>  }</a:t>
            </a:r>
          </a:p>
          <a:p>
            <a:r>
              <a:rPr lang="en-US" altLang="zh-CN" dirty="0" smtClean="0">
                <a:solidFill>
                  <a:srgbClr val="00B050"/>
                </a:solidFill>
              </a:rPr>
              <a:t>  </a:t>
            </a:r>
          </a:p>
          <a:p>
            <a:r>
              <a:rPr lang="en-US" altLang="zh-CN" dirty="0" smtClean="0">
                <a:solidFill>
                  <a:srgbClr val="00B050"/>
                </a:solidFill>
              </a:rPr>
              <a:t>  // </a:t>
            </a:r>
            <a:r>
              <a:rPr lang="zh-CN" altLang="en-US" dirty="0" smtClean="0">
                <a:solidFill>
                  <a:srgbClr val="00B050"/>
                </a:solidFill>
              </a:rPr>
              <a:t>设置宽度</a:t>
            </a:r>
          </a:p>
          <a:p>
            <a:r>
              <a:rPr lang="zh-CN" altLang="en-US" dirty="0" smtClean="0">
                <a:solidFill>
                  <a:srgbClr val="00B050"/>
                </a:solidFill>
              </a:rPr>
              <a:t>  </a:t>
            </a:r>
            <a:r>
              <a:rPr lang="en-US" altLang="zh-CN" dirty="0" smtClean="0">
                <a:solidFill>
                  <a:srgbClr val="00B050"/>
                </a:solidFill>
              </a:rPr>
              <a:t>public void </a:t>
            </a:r>
            <a:r>
              <a:rPr lang="en-US" altLang="zh-CN" dirty="0" err="1" smtClean="0">
                <a:solidFill>
                  <a:srgbClr val="00B050"/>
                </a:solidFill>
              </a:rPr>
              <a:t>setWidth</a:t>
            </a:r>
            <a:r>
              <a:rPr lang="en-US" altLang="zh-CN" dirty="0" smtClean="0">
                <a:solidFill>
                  <a:srgbClr val="00B050"/>
                </a:solidFill>
              </a:rPr>
              <a:t>(</a:t>
            </a:r>
            <a:r>
              <a:rPr lang="en-US" altLang="zh-CN" dirty="0" err="1" smtClean="0">
                <a:solidFill>
                  <a:srgbClr val="00B050"/>
                </a:solidFill>
              </a:rPr>
              <a:t>int</a:t>
            </a:r>
            <a:r>
              <a:rPr lang="en-US" altLang="zh-CN" dirty="0" smtClean="0">
                <a:solidFill>
                  <a:srgbClr val="00B050"/>
                </a:solidFill>
              </a:rPr>
              <a:t> width) {</a:t>
            </a:r>
          </a:p>
          <a:p>
            <a:r>
              <a:rPr lang="en-US" altLang="zh-CN" dirty="0" smtClean="0">
                <a:solidFill>
                  <a:srgbClr val="00B050"/>
                </a:solidFill>
              </a:rPr>
              <a:t>    </a:t>
            </a:r>
            <a:r>
              <a:rPr lang="en-US" altLang="zh-CN" dirty="0" err="1" smtClean="0">
                <a:solidFill>
                  <a:srgbClr val="00B050"/>
                </a:solidFill>
              </a:rPr>
              <a:t>this.width</a:t>
            </a:r>
            <a:r>
              <a:rPr lang="en-US" altLang="zh-CN" dirty="0" smtClean="0">
                <a:solidFill>
                  <a:srgbClr val="00B050"/>
                </a:solidFill>
              </a:rPr>
              <a:t> = width;</a:t>
            </a:r>
          </a:p>
          <a:p>
            <a:r>
              <a:rPr lang="en-US" altLang="zh-CN" dirty="0" smtClean="0">
                <a:solidFill>
                  <a:srgbClr val="00B050"/>
                </a:solidFill>
              </a:rPr>
              <a:t>  }</a:t>
            </a:r>
          </a:p>
          <a:p>
            <a:r>
              <a:rPr lang="en-US" altLang="zh-CN" dirty="0" smtClean="0"/>
              <a:t>  </a:t>
            </a:r>
          </a:p>
          <a:p>
            <a:r>
              <a:rPr lang="en-US" altLang="zh-CN" dirty="0" smtClean="0"/>
              <a:t>  //</a:t>
            </a:r>
          </a:p>
          <a:p>
            <a:r>
              <a:rPr lang="en-US" altLang="zh-CN" dirty="0" smtClean="0"/>
              <a:t>  public void area() {</a:t>
            </a:r>
          </a:p>
          <a:p>
            <a:r>
              <a:rPr lang="en-US" altLang="zh-CN" dirty="0" smtClean="0"/>
              <a:t>    return </a:t>
            </a:r>
            <a:r>
              <a:rPr lang="en-US" altLang="zh-CN" dirty="0" err="1" smtClean="0"/>
              <a:t>this.height</a:t>
            </a:r>
            <a:r>
              <a:rPr lang="en-US" altLang="zh-CN" dirty="0" smtClean="0"/>
              <a:t> * </a:t>
            </a:r>
            <a:r>
              <a:rPr lang="en-US" altLang="zh-CN" dirty="0" err="1" smtClean="0"/>
              <a:t>this.width</a:t>
            </a:r>
            <a:r>
              <a:rPr lang="en-US" altLang="zh-CN" dirty="0" smtClean="0"/>
              <a:t>;</a:t>
            </a:r>
          </a:p>
          <a:p>
            <a:r>
              <a:rPr lang="en-US" altLang="zh-CN" dirty="0" smtClean="0"/>
              <a:t>  }</a:t>
            </a:r>
          </a:p>
          <a:p>
            <a:r>
              <a:rPr lang="en-US" altLang="zh-CN" dirty="0" smtClean="0"/>
              <a:t>}</a:t>
            </a:r>
            <a:endParaRPr lang="en-US" altLang="zh-CN" dirty="0" smtClean="0"/>
          </a:p>
        </p:txBody>
      </p:sp>
      <p:sp>
        <p:nvSpPr>
          <p:cNvPr id="4" name="内容占位符 2"/>
          <p:cNvSpPr txBox="1">
            <a:spLocks/>
          </p:cNvSpPr>
          <p:nvPr/>
        </p:nvSpPr>
        <p:spPr>
          <a:xfrm>
            <a:off x="3214678" y="1785926"/>
            <a:ext cx="2686040" cy="4525963"/>
          </a:xfrm>
          <a:prstGeom prst="rect">
            <a:avLst/>
          </a:prstGeom>
        </p:spPr>
        <p:txBody>
          <a:bodyPr vert="horz" lIns="91440" tIns="45720" rIns="91440" bIns="45720" rtlCol="0">
            <a:normAutofit fontScale="40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zh-CN" sz="3200" b="0"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3200" b="0" i="0" u="none" strike="noStrike" kern="1200" cap="none" spc="0" normalizeH="0" baseline="0" noProof="0" dirty="0" smtClean="0">
                <a:ln>
                  <a:noFill/>
                </a:ln>
                <a:solidFill>
                  <a:srgbClr val="FF0000"/>
                </a:solidFill>
                <a:effectLst/>
                <a:uLnTx/>
                <a:uFillTx/>
                <a:latin typeface="+mn-lt"/>
                <a:ea typeface="+mn-ea"/>
                <a:cs typeface="+mn-cs"/>
              </a:rPr>
              <a:t>class Square </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extends Rectangle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  // </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设置边长</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public void </a:t>
            </a:r>
            <a:r>
              <a:rPr kumimoji="0" lang="en-US" altLang="zh-CN" sz="3200" b="0" i="0" u="none" strike="noStrike" kern="1200" cap="none" spc="0" normalizeH="0" baseline="0" noProof="0" dirty="0" err="1" smtClean="0">
                <a:ln>
                  <a:noFill/>
                </a:ln>
                <a:solidFill>
                  <a:schemeClr val="tx1"/>
                </a:solidFill>
                <a:effectLst/>
                <a:uLnTx/>
                <a:uFillTx/>
                <a:latin typeface="+mn-lt"/>
                <a:ea typeface="+mn-ea"/>
                <a:cs typeface="+mn-cs"/>
              </a:rPr>
              <a:t>setSide</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32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 side)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3200" b="0" i="0" u="none" strike="noStrike" kern="1200" cap="none" spc="0" normalizeH="0" baseline="0" noProof="0" dirty="0" err="1" smtClean="0">
                <a:ln>
                  <a:noFill/>
                </a:ln>
                <a:solidFill>
                  <a:schemeClr val="tx1"/>
                </a:solidFill>
                <a:effectLst/>
                <a:uLnTx/>
                <a:uFillTx/>
                <a:latin typeface="+mn-lt"/>
                <a:ea typeface="+mn-ea"/>
                <a:cs typeface="+mn-cs"/>
              </a:rPr>
              <a:t>this.setHeight</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(side);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3200" b="0" i="0" u="none" strike="noStrike" kern="1200" cap="none" spc="0" normalizeH="0" baseline="0" noProof="0" dirty="0" err="1" smtClean="0">
                <a:ln>
                  <a:noFill/>
                </a:ln>
                <a:solidFill>
                  <a:schemeClr val="tx1"/>
                </a:solidFill>
                <a:effectLst/>
                <a:uLnTx/>
                <a:uFillTx/>
                <a:latin typeface="+mn-lt"/>
                <a:ea typeface="+mn-ea"/>
                <a:cs typeface="+mn-cs"/>
              </a:rPr>
              <a:t>this.setWidth</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(side);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3200" b="0" i="0" u="none" strike="noStrike" kern="1200" cap="none" spc="0" normalizeH="0" baseline="0" noProof="0" dirty="0" smtClean="0">
                <a:ln>
                  <a:noFill/>
                </a:ln>
                <a:solidFill>
                  <a:srgbClr val="00B050"/>
                </a:solidFill>
                <a:effectLst/>
                <a:uLnTx/>
                <a:uFillTx/>
                <a:latin typeface="+mn-lt"/>
                <a:ea typeface="+mn-ea"/>
                <a:cs typeface="+mn-cs"/>
              </a:rPr>
              <a:t>  @Override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3200" b="0" i="0" u="none" strike="noStrike" kern="1200" cap="none" spc="0" normalizeH="0" baseline="0" noProof="0" dirty="0" smtClean="0">
                <a:ln>
                  <a:noFill/>
                </a:ln>
                <a:solidFill>
                  <a:srgbClr val="00B050"/>
                </a:solidFill>
                <a:effectLst/>
                <a:uLnTx/>
                <a:uFillTx/>
                <a:latin typeface="+mn-lt"/>
                <a:ea typeface="+mn-ea"/>
                <a:cs typeface="+mn-cs"/>
              </a:rPr>
              <a:t>  public void </a:t>
            </a:r>
            <a:r>
              <a:rPr kumimoji="0" lang="en-US" altLang="zh-CN" sz="3200" b="0" i="0" u="none" strike="noStrike" kern="1200" cap="none" spc="0" normalizeH="0" baseline="0" noProof="0" dirty="0" err="1" smtClean="0">
                <a:ln>
                  <a:noFill/>
                </a:ln>
                <a:solidFill>
                  <a:srgbClr val="00B050"/>
                </a:solidFill>
                <a:effectLst/>
                <a:uLnTx/>
                <a:uFillTx/>
                <a:latin typeface="+mn-lt"/>
                <a:ea typeface="+mn-ea"/>
                <a:cs typeface="+mn-cs"/>
              </a:rPr>
              <a:t>setHeight</a:t>
            </a:r>
            <a:r>
              <a:rPr kumimoji="0" lang="en-US" altLang="zh-CN" sz="3200" b="0" i="0" u="none" strike="noStrike" kern="1200" cap="none" spc="0" normalizeH="0" baseline="0" noProof="0" dirty="0" smtClean="0">
                <a:ln>
                  <a:noFill/>
                </a:ln>
                <a:solidFill>
                  <a:srgbClr val="00B050"/>
                </a:solidFill>
                <a:effectLst/>
                <a:uLnTx/>
                <a:uFillTx/>
                <a:latin typeface="+mn-lt"/>
                <a:ea typeface="+mn-ea"/>
                <a:cs typeface="+mn-cs"/>
              </a:rPr>
              <a:t>(</a:t>
            </a:r>
            <a:r>
              <a:rPr kumimoji="0" lang="en-US" altLang="zh-CN" sz="3200" b="0" i="0" u="none" strike="noStrike" kern="1200" cap="none" spc="0" normalizeH="0" baseline="0" noProof="0" dirty="0" err="1" smtClean="0">
                <a:ln>
                  <a:noFill/>
                </a:ln>
                <a:solidFill>
                  <a:srgbClr val="00B050"/>
                </a:solidFill>
                <a:effectLst/>
                <a:uLnTx/>
                <a:uFillTx/>
                <a:latin typeface="+mn-lt"/>
                <a:ea typeface="+mn-ea"/>
                <a:cs typeface="+mn-cs"/>
              </a:rPr>
              <a:t>int</a:t>
            </a:r>
            <a:r>
              <a:rPr kumimoji="0" lang="en-US" altLang="zh-CN" sz="3200" b="0" i="0" u="none" strike="noStrike" kern="1200" cap="none" spc="0" normalizeH="0" baseline="0" noProof="0" dirty="0" smtClean="0">
                <a:ln>
                  <a:noFill/>
                </a:ln>
                <a:solidFill>
                  <a:srgbClr val="00B050"/>
                </a:solidFill>
                <a:effectLst/>
                <a:uLnTx/>
                <a:uFillTx/>
                <a:latin typeface="+mn-lt"/>
                <a:ea typeface="+mn-ea"/>
                <a:cs typeface="+mn-cs"/>
              </a:rPr>
              <a:t> height)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3200" b="0" i="0" u="none" strike="noStrike" kern="1200" cap="none" spc="0" normalizeH="0" baseline="0" noProof="0" dirty="0" smtClean="0">
                <a:ln>
                  <a:noFill/>
                </a:ln>
                <a:solidFill>
                  <a:srgbClr val="00B050"/>
                </a:solidFill>
                <a:effectLst/>
                <a:uLnTx/>
                <a:uFillTx/>
                <a:latin typeface="+mn-lt"/>
                <a:ea typeface="+mn-ea"/>
                <a:cs typeface="+mn-cs"/>
              </a:rPr>
              <a:t>    </a:t>
            </a:r>
            <a:r>
              <a:rPr kumimoji="0" lang="en-US" altLang="zh-CN" sz="3200" b="0" i="0" u="none" strike="noStrike" kern="1200" cap="none" spc="0" normalizeH="0" baseline="0" noProof="0" dirty="0" err="1" smtClean="0">
                <a:ln>
                  <a:noFill/>
                </a:ln>
                <a:solidFill>
                  <a:srgbClr val="00B050"/>
                </a:solidFill>
                <a:effectLst/>
                <a:uLnTx/>
                <a:uFillTx/>
                <a:latin typeface="+mn-lt"/>
                <a:ea typeface="+mn-ea"/>
                <a:cs typeface="+mn-cs"/>
              </a:rPr>
              <a:t>this.setSide</a:t>
            </a:r>
            <a:r>
              <a:rPr kumimoji="0" lang="en-US" altLang="zh-CN" sz="3200" b="0" i="0" u="none" strike="noStrike" kern="1200" cap="none" spc="0" normalizeH="0" baseline="0" noProof="0" dirty="0" smtClean="0">
                <a:ln>
                  <a:noFill/>
                </a:ln>
                <a:solidFill>
                  <a:srgbClr val="00B050"/>
                </a:solidFill>
                <a:effectLst/>
                <a:uLnTx/>
                <a:uFillTx/>
                <a:latin typeface="+mn-lt"/>
                <a:ea typeface="+mn-ea"/>
                <a:cs typeface="+mn-cs"/>
              </a:rPr>
              <a:t>(height);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3200" b="0" i="0" u="none" strike="noStrike" kern="1200" cap="none" spc="0" normalizeH="0" baseline="0" noProof="0" dirty="0" smtClean="0">
                <a:ln>
                  <a:noFill/>
                </a:ln>
                <a:solidFill>
                  <a:srgbClr val="00B050"/>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zh-CN" sz="3200" b="0" i="0" u="none" strike="noStrike" kern="1200" cap="none" spc="0" normalizeH="0" baseline="0" noProof="0" dirty="0" smtClean="0">
              <a:ln>
                <a:noFill/>
              </a:ln>
              <a:solidFill>
                <a:srgbClr val="00B05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3200" b="0" i="0" u="none" strike="noStrike" kern="1200" cap="none" spc="0" normalizeH="0" baseline="0" noProof="0" dirty="0" smtClean="0">
                <a:ln>
                  <a:noFill/>
                </a:ln>
                <a:solidFill>
                  <a:srgbClr val="00B050"/>
                </a:solidFill>
                <a:effectLst/>
                <a:uLnTx/>
                <a:uFillTx/>
                <a:latin typeface="+mn-lt"/>
                <a:ea typeface="+mn-ea"/>
                <a:cs typeface="+mn-cs"/>
              </a:rPr>
              <a:t>  @Override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3200" b="0" i="0" u="none" strike="noStrike" kern="1200" cap="none" spc="0" normalizeH="0" baseline="0" noProof="0" dirty="0" smtClean="0">
                <a:ln>
                  <a:noFill/>
                </a:ln>
                <a:solidFill>
                  <a:srgbClr val="00B050"/>
                </a:solidFill>
                <a:effectLst/>
                <a:uLnTx/>
                <a:uFillTx/>
                <a:latin typeface="+mn-lt"/>
                <a:ea typeface="+mn-ea"/>
                <a:cs typeface="+mn-cs"/>
              </a:rPr>
              <a:t>  public void </a:t>
            </a:r>
            <a:r>
              <a:rPr kumimoji="0" lang="en-US" altLang="zh-CN" sz="3200" b="0" i="0" u="none" strike="noStrike" kern="1200" cap="none" spc="0" normalizeH="0" baseline="0" noProof="0" dirty="0" err="1" smtClean="0">
                <a:ln>
                  <a:noFill/>
                </a:ln>
                <a:solidFill>
                  <a:srgbClr val="00B050"/>
                </a:solidFill>
                <a:effectLst/>
                <a:uLnTx/>
                <a:uFillTx/>
                <a:latin typeface="+mn-lt"/>
                <a:ea typeface="+mn-ea"/>
                <a:cs typeface="+mn-cs"/>
              </a:rPr>
              <a:t>setWidth</a:t>
            </a:r>
            <a:r>
              <a:rPr kumimoji="0" lang="en-US" altLang="zh-CN" sz="3200" b="0" i="0" u="none" strike="noStrike" kern="1200" cap="none" spc="0" normalizeH="0" baseline="0" noProof="0" dirty="0" smtClean="0">
                <a:ln>
                  <a:noFill/>
                </a:ln>
                <a:solidFill>
                  <a:srgbClr val="00B050"/>
                </a:solidFill>
                <a:effectLst/>
                <a:uLnTx/>
                <a:uFillTx/>
                <a:latin typeface="+mn-lt"/>
                <a:ea typeface="+mn-ea"/>
                <a:cs typeface="+mn-cs"/>
              </a:rPr>
              <a:t>(</a:t>
            </a:r>
            <a:r>
              <a:rPr kumimoji="0" lang="en-US" altLang="zh-CN" sz="3200" b="0" i="0" u="none" strike="noStrike" kern="1200" cap="none" spc="0" normalizeH="0" baseline="0" noProof="0" dirty="0" err="1" smtClean="0">
                <a:ln>
                  <a:noFill/>
                </a:ln>
                <a:solidFill>
                  <a:srgbClr val="00B050"/>
                </a:solidFill>
                <a:effectLst/>
                <a:uLnTx/>
                <a:uFillTx/>
                <a:latin typeface="+mn-lt"/>
                <a:ea typeface="+mn-ea"/>
                <a:cs typeface="+mn-cs"/>
              </a:rPr>
              <a:t>int</a:t>
            </a:r>
            <a:r>
              <a:rPr kumimoji="0" lang="en-US" altLang="zh-CN" sz="3200" b="0" i="0" u="none" strike="noStrike" kern="1200" cap="none" spc="0" normalizeH="0" baseline="0" noProof="0" dirty="0" smtClean="0">
                <a:ln>
                  <a:noFill/>
                </a:ln>
                <a:solidFill>
                  <a:srgbClr val="00B050"/>
                </a:solidFill>
                <a:effectLst/>
                <a:uLnTx/>
                <a:uFillTx/>
                <a:latin typeface="+mn-lt"/>
                <a:ea typeface="+mn-ea"/>
                <a:cs typeface="+mn-cs"/>
              </a:rPr>
              <a:t> width)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3200" b="0" i="0" u="none" strike="noStrike" kern="1200" cap="none" spc="0" normalizeH="0" baseline="0" noProof="0" dirty="0" smtClean="0">
                <a:ln>
                  <a:noFill/>
                </a:ln>
                <a:solidFill>
                  <a:srgbClr val="00B050"/>
                </a:solidFill>
                <a:effectLst/>
                <a:uLnTx/>
                <a:uFillTx/>
                <a:latin typeface="+mn-lt"/>
                <a:ea typeface="+mn-ea"/>
                <a:cs typeface="+mn-cs"/>
              </a:rPr>
              <a:t>    </a:t>
            </a:r>
            <a:r>
              <a:rPr kumimoji="0" lang="en-US" altLang="zh-CN" sz="3200" b="0" i="0" u="none" strike="noStrike" kern="1200" cap="none" spc="0" normalizeH="0" baseline="0" noProof="0" dirty="0" err="1" smtClean="0">
                <a:ln>
                  <a:noFill/>
                </a:ln>
                <a:solidFill>
                  <a:srgbClr val="00B050"/>
                </a:solidFill>
                <a:effectLst/>
                <a:uLnTx/>
                <a:uFillTx/>
                <a:latin typeface="+mn-lt"/>
                <a:ea typeface="+mn-ea"/>
                <a:cs typeface="+mn-cs"/>
              </a:rPr>
              <a:t>this.setSide</a:t>
            </a:r>
            <a:r>
              <a:rPr kumimoji="0" lang="en-US" altLang="zh-CN" sz="3200" b="0" i="0" u="none" strike="noStrike" kern="1200" cap="none" spc="0" normalizeH="0" baseline="0" noProof="0" dirty="0" smtClean="0">
                <a:ln>
                  <a:noFill/>
                </a:ln>
                <a:solidFill>
                  <a:srgbClr val="00B050"/>
                </a:solidFill>
                <a:effectLst/>
                <a:uLnTx/>
                <a:uFillTx/>
                <a:latin typeface="+mn-lt"/>
                <a:ea typeface="+mn-ea"/>
                <a:cs typeface="+mn-cs"/>
              </a:rPr>
              <a:t>(width);</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3200" b="0" i="0" u="none" strike="noStrike" kern="1200" cap="none" spc="0" normalizeH="0" baseline="0" noProof="0" dirty="0" smtClean="0">
                <a:ln>
                  <a:noFill/>
                </a:ln>
                <a:solidFill>
                  <a:srgbClr val="00B050"/>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内容占位符 2"/>
          <p:cNvSpPr txBox="1">
            <a:spLocks/>
          </p:cNvSpPr>
          <p:nvPr/>
        </p:nvSpPr>
        <p:spPr>
          <a:xfrm>
            <a:off x="5857884" y="3143248"/>
            <a:ext cx="3286116" cy="3168641"/>
          </a:xfrm>
          <a:prstGeom prst="rect">
            <a:avLst/>
          </a:prstGeom>
        </p:spPr>
        <p:txBody>
          <a:bodyPr vert="horz" lIns="91440" tIns="45720" rIns="91440" bIns="45720" rtlCol="0">
            <a:normAutofit fontScale="70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Rectangle </a:t>
            </a:r>
            <a:r>
              <a:rPr kumimoji="0" lang="en-US" altLang="zh-CN" sz="3200" b="0" i="0" u="none" strike="noStrike" kern="1200" cap="none" spc="0" normalizeH="0" baseline="0" noProof="0" dirty="0" err="1" smtClean="0">
                <a:ln>
                  <a:noFill/>
                </a:ln>
                <a:solidFill>
                  <a:schemeClr val="tx1"/>
                </a:solidFill>
                <a:effectLst/>
                <a:uLnTx/>
                <a:uFillTx/>
                <a:latin typeface="+mn-lt"/>
                <a:ea typeface="+mn-ea"/>
                <a:cs typeface="+mn-cs"/>
              </a:rPr>
              <a:t>rect</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 = new Square();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3200" b="0" i="0" u="none" strike="noStrike" kern="1200" cap="none" spc="0" normalizeH="0" baseline="0" noProof="0" dirty="0" err="1" smtClean="0">
                <a:ln>
                  <a:noFill/>
                </a:ln>
                <a:solidFill>
                  <a:schemeClr val="tx1"/>
                </a:solidFill>
                <a:effectLst/>
                <a:uLnTx/>
                <a:uFillTx/>
                <a:latin typeface="+mn-lt"/>
                <a:ea typeface="+mn-ea"/>
                <a:cs typeface="+mn-cs"/>
              </a:rPr>
              <a:t>rect.setHeight</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(4); // </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设长</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3200" b="0" i="0" u="none" strike="noStrike" kern="1200" cap="none" spc="0" normalizeH="0" baseline="0" noProof="0" dirty="0" err="1" smtClean="0">
                <a:ln>
                  <a:noFill/>
                </a:ln>
                <a:solidFill>
                  <a:schemeClr val="tx1"/>
                </a:solidFill>
                <a:effectLst/>
                <a:uLnTx/>
                <a:uFillTx/>
                <a:latin typeface="+mn-lt"/>
                <a:ea typeface="+mn-ea"/>
                <a:cs typeface="+mn-cs"/>
              </a:rPr>
              <a:t>rect.setWidth</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(5);  // </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设宽</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3200" b="0" i="0" u="none" strike="noStrike" kern="1200" cap="none" spc="0" normalizeH="0" baseline="0" noProof="0" dirty="0" err="1" smtClean="0">
                <a:ln>
                  <a:noFill/>
                </a:ln>
                <a:solidFill>
                  <a:schemeClr val="tx1"/>
                </a:solidFill>
                <a:effectLst/>
                <a:uLnTx/>
                <a:uFillTx/>
                <a:latin typeface="+mn-lt"/>
                <a:ea typeface="+mn-ea"/>
                <a:cs typeface="+mn-cs"/>
              </a:rPr>
              <a:t>assertThat</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3200" b="0" i="0" u="none" strike="noStrike" kern="1200" cap="none" spc="0" normalizeH="0" baseline="0" noProof="0" dirty="0" err="1" smtClean="0">
                <a:ln>
                  <a:noFill/>
                </a:ln>
                <a:solidFill>
                  <a:schemeClr val="tx1"/>
                </a:solidFill>
                <a:effectLst/>
                <a:uLnTx/>
                <a:uFillTx/>
                <a:latin typeface="+mn-lt"/>
                <a:ea typeface="+mn-ea"/>
                <a:cs typeface="+mn-cs"/>
              </a:rPr>
              <a:t>rect.area</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 is(20)); // </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断言</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a:t>
            </a: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为什么正方形、长方形互不可替代？</a:t>
            </a:r>
            <a:br>
              <a:rPr lang="zh-CN" altLang="en-US" dirty="0" smtClean="0"/>
            </a:b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en-US" dirty="0" smtClean="0"/>
              <a:t>正方形是特殊的长方形，正方形是一种长方形，照这个道理说长方形、正方形满足</a:t>
            </a:r>
            <a:r>
              <a:rPr lang="en-US" altLang="zh-CN" dirty="0" smtClean="0"/>
              <a:t>is-a</a:t>
            </a:r>
            <a:r>
              <a:rPr lang="zh-CN" altLang="en-US" dirty="0" smtClean="0"/>
              <a:t>语义，可以构成继承关系。但程序设计关注的是使用上的可替代性，</a:t>
            </a:r>
            <a:r>
              <a:rPr lang="zh-CN" altLang="en-US" dirty="0" smtClean="0">
                <a:solidFill>
                  <a:srgbClr val="FF0000"/>
                </a:solidFill>
              </a:rPr>
              <a:t>在宏观世界，正方形、长方形本身就不具有可替换性，</a:t>
            </a:r>
            <a:r>
              <a:rPr lang="zh-CN" altLang="en-US" dirty="0" smtClean="0"/>
              <a:t>所以正方形、长方形不构成继承关系。在程序领域，</a:t>
            </a:r>
            <a:r>
              <a:rPr lang="en-US" altLang="zh-CN" dirty="0" smtClean="0"/>
              <a:t>is-a</a:t>
            </a:r>
            <a:r>
              <a:rPr lang="zh-CN" altLang="en-US" dirty="0" smtClean="0"/>
              <a:t>关系是专有名词，</a:t>
            </a:r>
            <a:r>
              <a:rPr lang="en-US" altLang="zh-CN" dirty="0" smtClean="0"/>
              <a:t>is-a</a:t>
            </a:r>
            <a:r>
              <a:rPr lang="zh-CN" altLang="en-US" dirty="0" smtClean="0"/>
              <a:t>指的是双方互可替代。</a:t>
            </a:r>
          </a:p>
          <a:p>
            <a:endParaRPr lang="zh-CN" altLang="en-US" dirty="0" smtClean="0"/>
          </a:p>
          <a:p>
            <a:r>
              <a:rPr lang="zh-CN" altLang="en-US" dirty="0" smtClean="0"/>
              <a:t>为什么正方形、长方形互不可替代？</a:t>
            </a:r>
          </a:p>
          <a:p>
            <a:r>
              <a:rPr lang="zh-CN" altLang="en-US" dirty="0" smtClean="0"/>
              <a:t>因为正方形的特殊性，给自己加了父类不拥有的特殊行为，篡改了父类的语义。父类是长方形，</a:t>
            </a:r>
            <a:r>
              <a:rPr lang="zh-CN" altLang="en-US" dirty="0" smtClean="0">
                <a:solidFill>
                  <a:srgbClr val="FF0000"/>
                </a:solidFill>
              </a:rPr>
              <a:t>子类却限制不能单独设置长和宽，明显违反可替换性。</a:t>
            </a:r>
          </a:p>
          <a:p>
            <a:endParaRPr lang="zh-CN" altLang="en-US" dirty="0" smtClean="0"/>
          </a:p>
          <a:p>
            <a:r>
              <a:rPr lang="zh-CN" altLang="en-US" b="1" dirty="0" smtClean="0"/>
              <a:t>我们希望程序具有拓展性，而拓展性要求两个类的可替换性，所以才会把强调可替换性的</a:t>
            </a:r>
            <a:r>
              <a:rPr lang="en-US" altLang="zh-CN" b="1" dirty="0" smtClean="0"/>
              <a:t>LSP</a:t>
            </a:r>
            <a:r>
              <a:rPr lang="zh-CN" altLang="en-US" b="1" dirty="0" smtClean="0"/>
              <a:t>原则列为设计原则。</a:t>
            </a:r>
            <a:r>
              <a:rPr lang="en-US" altLang="zh-CN" dirty="0" smtClean="0"/>
              <a:t>LSP</a:t>
            </a:r>
            <a:r>
              <a:rPr lang="zh-CN" altLang="en-US" dirty="0" smtClean="0"/>
              <a:t>原则下，父类提供接口及其语义，子类必须在符合父类语义的前提下提供实现方法。</a:t>
            </a:r>
            <a:r>
              <a:rPr lang="en-US" altLang="zh-CN" dirty="0" smtClean="0"/>
              <a:t>LSP</a:t>
            </a:r>
            <a:r>
              <a:rPr lang="zh-CN" altLang="en-US" dirty="0" smtClean="0"/>
              <a:t>原则还提醒</a:t>
            </a:r>
            <a:r>
              <a:rPr lang="zh-CN" altLang="en-US" dirty="0" smtClean="0"/>
              <a:t>程序员不要记了接口忘了语义。</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en-US" altLang="zh-CN" dirty="0" smtClean="0"/>
              <a:t>```</a:t>
            </a:r>
          </a:p>
          <a:p>
            <a:endParaRPr lang="en-US" altLang="zh-CN" dirty="0" smtClean="0"/>
          </a:p>
          <a:p>
            <a:r>
              <a:rPr lang="en-US" altLang="zh-CN" dirty="0" smtClean="0"/>
              <a:t>class Students extends </a:t>
            </a:r>
            <a:r>
              <a:rPr lang="en-US" altLang="zh-CN" dirty="0" err="1" smtClean="0"/>
              <a:t>ArrayList</a:t>
            </a:r>
            <a:r>
              <a:rPr lang="en-US" altLang="zh-CN" dirty="0" smtClean="0"/>
              <a:t>&lt;Student&gt; {</a:t>
            </a:r>
          </a:p>
          <a:p>
            <a:r>
              <a:rPr lang="en-US" altLang="zh-CN" dirty="0" smtClean="0"/>
              <a:t>  ...</a:t>
            </a:r>
          </a:p>
          <a:p>
            <a:r>
              <a:rPr lang="en-US" altLang="zh-CN" dirty="0" smtClean="0"/>
              <a:t>}</a:t>
            </a:r>
          </a:p>
          <a:p>
            <a:endParaRPr lang="en-US" altLang="zh-CN" dirty="0" smtClean="0"/>
          </a:p>
          <a:p>
            <a:r>
              <a:rPr lang="en-US" altLang="zh-CN" dirty="0" smtClean="0"/>
              <a:t>```</a:t>
            </a:r>
          </a:p>
          <a:p>
            <a:r>
              <a:rPr lang="zh-CN" altLang="en-US" dirty="0" smtClean="0"/>
              <a:t>显然糟糕透了。</a:t>
            </a:r>
            <a:r>
              <a:rPr lang="en-US" altLang="zh-CN" dirty="0" smtClean="0"/>
              <a:t>Students</a:t>
            </a:r>
            <a:r>
              <a:rPr lang="zh-CN" altLang="en-US" dirty="0" smtClean="0"/>
              <a:t>和</a:t>
            </a:r>
            <a:r>
              <a:rPr lang="en-US" altLang="zh-CN" dirty="0" err="1" smtClean="0"/>
              <a:t>ArrayList</a:t>
            </a:r>
            <a:r>
              <a:rPr lang="en-US" altLang="zh-CN" dirty="0" smtClean="0"/>
              <a:t>&lt;Student&gt;</a:t>
            </a:r>
            <a:r>
              <a:rPr lang="zh-CN" altLang="en-US" dirty="0" smtClean="0"/>
              <a:t>语义上风马牛不像及。</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函数方法的地位高于成员变量</a:t>
            </a:r>
            <a:endParaRPr lang="zh-CN" altLang="en-US" dirty="0"/>
          </a:p>
        </p:txBody>
      </p:sp>
      <p:sp>
        <p:nvSpPr>
          <p:cNvPr id="3" name="内容占位符 2"/>
          <p:cNvSpPr>
            <a:spLocks noGrp="1"/>
          </p:cNvSpPr>
          <p:nvPr>
            <p:ph idx="1"/>
          </p:nvPr>
        </p:nvSpPr>
        <p:spPr/>
        <p:txBody>
          <a:bodyPr>
            <a:normAutofit/>
          </a:bodyPr>
          <a:lstStyle/>
          <a:p>
            <a:r>
              <a:rPr lang="zh-CN" altLang="en-US" dirty="0" smtClean="0"/>
              <a:t>这牵涉到编写一个类的时候，先确定成员变量，还是先确定函数方法。说实话，我之前编程的时候就是先给类加成员变量。</a:t>
            </a:r>
            <a:r>
              <a:rPr lang="zh-CN" altLang="en-US" b="1" dirty="0" smtClean="0"/>
              <a:t>但其实如果把解决需求为第一要务，肯定是先要考虑他的需求应该提供哪些行为。然后，我们根据这些行为提供对应的函数方法，最后才是考虑实现这些方法要有哪些成员变量</a:t>
            </a:r>
            <a:r>
              <a:rPr lang="zh-CN" altLang="en-US" b="1" dirty="0" smtClean="0"/>
              <a:t>。</a:t>
            </a:r>
            <a:endParaRPr lang="zh-CN" altLang="en-US" dirty="0" smtClean="0">
              <a:solidFill>
                <a:srgbClr val="FF0000"/>
              </a:solidFill>
            </a:endParaRPr>
          </a:p>
          <a:p>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函数方法的地位高于成员</a:t>
            </a:r>
            <a:r>
              <a:rPr lang="zh-CN" altLang="en-US" dirty="0" smtClean="0"/>
              <a:t>变量的推论</a:t>
            </a:r>
            <a:endParaRPr lang="zh-CN" altLang="en-US" dirty="0"/>
          </a:p>
        </p:txBody>
      </p:sp>
      <p:sp>
        <p:nvSpPr>
          <p:cNvPr id="3" name="内容占位符 2"/>
          <p:cNvSpPr>
            <a:spLocks noGrp="1"/>
          </p:cNvSpPr>
          <p:nvPr>
            <p:ph idx="1"/>
          </p:nvPr>
        </p:nvSpPr>
        <p:spPr/>
        <p:txBody>
          <a:bodyPr/>
          <a:lstStyle/>
          <a:p>
            <a:r>
              <a:rPr lang="zh-CN" altLang="en-US" dirty="0" smtClean="0">
                <a:solidFill>
                  <a:srgbClr val="FF0000"/>
                </a:solidFill>
              </a:rPr>
              <a:t>所以，这也是在许多编程语言中</a:t>
            </a:r>
            <a:r>
              <a:rPr lang="en-US" altLang="zh-CN" dirty="0" smtClean="0">
                <a:solidFill>
                  <a:srgbClr val="FF0000"/>
                </a:solidFill>
              </a:rPr>
              <a:t>interface</a:t>
            </a:r>
            <a:r>
              <a:rPr lang="zh-CN" altLang="en-US" dirty="0" smtClean="0">
                <a:solidFill>
                  <a:srgbClr val="FF0000"/>
                </a:solidFill>
              </a:rPr>
              <a:t>语法里只有方法签名，没有变量定义的原因，成员更多的是作为一种内部实现，设为</a:t>
            </a:r>
            <a:r>
              <a:rPr lang="en-US" altLang="zh-CN" dirty="0" smtClean="0">
                <a:solidFill>
                  <a:srgbClr val="FF0000"/>
                </a:solidFill>
              </a:rPr>
              <a:t>private</a:t>
            </a:r>
            <a:r>
              <a:rPr lang="zh-CN" altLang="en-US" dirty="0" smtClean="0">
                <a:solidFill>
                  <a:srgbClr val="FF0000"/>
                </a:solidFill>
              </a:rPr>
              <a:t>。</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Q:</a:t>
            </a:r>
            <a:r>
              <a:rPr lang="zh-CN" altLang="en-US" dirty="0" smtClean="0"/>
              <a:t>类的职责是为需求提供解决方案，还意味着什么？</a:t>
            </a:r>
          </a:p>
          <a:p>
            <a:r>
              <a:rPr lang="en-US" altLang="zh-CN" dirty="0" smtClean="0"/>
              <a:t>A:user.changePassword()</a:t>
            </a:r>
            <a:r>
              <a:rPr lang="zh-CN" altLang="en-US" dirty="0" smtClean="0"/>
              <a:t> </a:t>
            </a:r>
            <a:r>
              <a:rPr lang="zh-CN" altLang="en-US" dirty="0" smtClean="0"/>
              <a:t>是比</a:t>
            </a:r>
            <a:r>
              <a:rPr lang="en-US" altLang="zh-CN" dirty="0" smtClean="0"/>
              <a:t> </a:t>
            </a:r>
            <a:r>
              <a:rPr lang="en-US" altLang="zh-CN" dirty="0" err="1" smtClean="0"/>
              <a:t>user.</a:t>
            </a:r>
            <a:r>
              <a:rPr lang="en-US" altLang="zh-CN" dirty="0" err="1" smtClean="0"/>
              <a:t>setPassword</a:t>
            </a:r>
            <a:r>
              <a:rPr lang="en-US" altLang="zh-CN" dirty="0" smtClean="0"/>
              <a:t>()</a:t>
            </a:r>
            <a:r>
              <a:rPr lang="zh-CN" altLang="en-US" dirty="0" smtClean="0"/>
              <a:t>更好</a:t>
            </a:r>
            <a:r>
              <a:rPr lang="zh-CN" altLang="en-US" dirty="0" smtClean="0"/>
              <a:t>的命名</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err="1" smtClean="0"/>
              <a:t>u</a:t>
            </a:r>
            <a:r>
              <a:rPr lang="en-US" altLang="zh-CN" dirty="0" err="1" smtClean="0"/>
              <a:t>ser.changePassword</a:t>
            </a:r>
            <a:r>
              <a:rPr lang="en-US" altLang="zh-CN" dirty="0" smtClean="0"/>
              <a:t>()</a:t>
            </a:r>
            <a:r>
              <a:rPr lang="zh-CN" altLang="en-US" dirty="0" smtClean="0"/>
              <a:t> 是比</a:t>
            </a:r>
            <a:r>
              <a:rPr lang="en-US" altLang="zh-CN" dirty="0" smtClean="0"/>
              <a:t> </a:t>
            </a:r>
            <a:r>
              <a:rPr lang="en-US" altLang="zh-CN" dirty="0" err="1" smtClean="0"/>
              <a:t>user.</a:t>
            </a:r>
            <a:r>
              <a:rPr lang="en-US" altLang="zh-CN" dirty="0" err="1" smtClean="0"/>
              <a:t>setPassword</a:t>
            </a:r>
            <a:r>
              <a:rPr lang="en-US" altLang="zh-CN" dirty="0" smtClean="0"/>
              <a:t>()</a:t>
            </a:r>
            <a:r>
              <a:rPr lang="zh-CN" altLang="en-US" dirty="0" smtClean="0"/>
              <a:t>更好的命名</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在</a:t>
            </a:r>
            <a:r>
              <a:rPr lang="zh-CN" altLang="en-US" dirty="0" smtClean="0"/>
              <a:t>教课</a:t>
            </a:r>
            <a:r>
              <a:rPr lang="zh-CN" altLang="en-US" dirty="0" smtClean="0"/>
              <a:t>书中</a:t>
            </a:r>
            <a:r>
              <a:rPr lang="zh-CN" altLang="en-US" dirty="0" smtClean="0"/>
              <a:t>，形如</a:t>
            </a:r>
            <a:r>
              <a:rPr lang="en-US" altLang="zh-CN" dirty="0" err="1" smtClean="0"/>
              <a:t>recevier.message</a:t>
            </a:r>
            <a:r>
              <a:rPr lang="en-US" altLang="zh-CN" dirty="0" smtClean="0"/>
              <a:t>()</a:t>
            </a:r>
            <a:r>
              <a:rPr lang="zh-CN" altLang="en-US" dirty="0" smtClean="0"/>
              <a:t>的</a:t>
            </a:r>
            <a:r>
              <a:rPr lang="zh-CN" altLang="en-US" dirty="0" smtClean="0"/>
              <a:t>调用方式，称之为消息传递，点操作符左边的</a:t>
            </a:r>
            <a:r>
              <a:rPr lang="en-US" altLang="zh-CN" dirty="0" smtClean="0"/>
              <a:t>receiver</a:t>
            </a:r>
            <a:r>
              <a:rPr lang="zh-CN" altLang="en-US" dirty="0" smtClean="0"/>
              <a:t>是接收者，右边的部分被称为消息</a:t>
            </a:r>
            <a:r>
              <a:rPr lang="zh-CN" altLang="en-US" dirty="0" smtClean="0"/>
              <a:t>。</a:t>
            </a:r>
            <a:endParaRPr lang="en-US" altLang="zh-CN" dirty="0" smtClean="0"/>
          </a:p>
          <a:p>
            <a:r>
              <a:rPr lang="zh-CN" altLang="en-US" dirty="0" smtClean="0"/>
              <a:t>类</a:t>
            </a:r>
            <a:r>
              <a:rPr lang="zh-CN" altLang="en-US" dirty="0" smtClean="0"/>
              <a:t>的职责是需求，那么这个</a:t>
            </a:r>
            <a:r>
              <a:rPr lang="zh-CN" altLang="en-US" dirty="0" smtClean="0"/>
              <a:t>消息</a:t>
            </a:r>
            <a:r>
              <a:rPr lang="zh-CN" altLang="en-US" dirty="0" smtClean="0"/>
              <a:t>，就是</a:t>
            </a:r>
            <a:r>
              <a:rPr lang="zh-CN" altLang="en-US" dirty="0" smtClean="0"/>
              <a:t>需求</a:t>
            </a:r>
            <a:r>
              <a:rPr lang="zh-CN" altLang="en-US" dirty="0" smtClean="0"/>
              <a:t>。类与类交互传递处理的是需求</a:t>
            </a:r>
            <a:r>
              <a:rPr lang="zh-CN" altLang="en-US" dirty="0" smtClean="0">
                <a:solidFill>
                  <a:srgbClr val="FF0000"/>
                </a:solidFill>
              </a:rPr>
              <a:t>，</a:t>
            </a:r>
            <a:r>
              <a:rPr lang="zh-CN" altLang="en-US" dirty="0" smtClean="0">
                <a:solidFill>
                  <a:srgbClr val="FF0000"/>
                </a:solidFill>
              </a:rPr>
              <a:t>根据设计，有的类不直接处理这个</a:t>
            </a:r>
            <a:r>
              <a:rPr lang="zh-CN" altLang="en-US" dirty="0" smtClean="0">
                <a:solidFill>
                  <a:srgbClr val="FF0000"/>
                </a:solidFill>
              </a:rPr>
              <a:t>需求</a:t>
            </a:r>
            <a:r>
              <a:rPr lang="en-US" altLang="zh-CN" dirty="0" smtClean="0">
                <a:solidFill>
                  <a:srgbClr val="FF0000"/>
                </a:solidFill>
              </a:rPr>
              <a:t>(</a:t>
            </a:r>
            <a:r>
              <a:rPr lang="zh-CN" altLang="en-US" dirty="0" smtClean="0">
                <a:solidFill>
                  <a:srgbClr val="FF0000"/>
                </a:solidFill>
              </a:rPr>
              <a:t>把这个需求继续传递下去</a:t>
            </a:r>
            <a:r>
              <a:rPr lang="en-US" altLang="zh-CN" dirty="0" smtClean="0">
                <a:solidFill>
                  <a:srgbClr val="FF0000"/>
                </a:solidFill>
              </a:rPr>
              <a:t>)</a:t>
            </a:r>
            <a:r>
              <a:rPr lang="zh-CN" altLang="en-US" dirty="0" smtClean="0">
                <a:solidFill>
                  <a:srgbClr val="FF0000"/>
                </a:solidFill>
              </a:rPr>
              <a:t>，</a:t>
            </a:r>
            <a:r>
              <a:rPr lang="zh-CN" altLang="en-US" dirty="0" smtClean="0">
                <a:solidFill>
                  <a:srgbClr val="FF0000"/>
                </a:solidFill>
              </a:rPr>
              <a:t>有的类则完成这个需求</a:t>
            </a:r>
            <a:r>
              <a:rPr lang="zh-CN" altLang="en-US" dirty="0" smtClean="0">
                <a:solidFill>
                  <a:srgbClr val="FF0000"/>
                </a:solidFill>
              </a:rPr>
              <a:t>。</a:t>
            </a:r>
            <a:r>
              <a:rPr lang="zh-CN" altLang="en-US" u="sng" dirty="0" smtClean="0"/>
              <a:t>无论如何</a:t>
            </a:r>
            <a:r>
              <a:rPr lang="zh-CN" altLang="en-US" u="sng" dirty="0" smtClean="0"/>
              <a:t>，</a:t>
            </a:r>
            <a:r>
              <a:rPr lang="zh-CN" altLang="en-US" u="sng" dirty="0" smtClean="0"/>
              <a:t>类的函数方法的命名应该明确表达自己提供的</a:t>
            </a:r>
            <a:r>
              <a:rPr lang="zh-CN" altLang="en-US" u="sng" dirty="0" smtClean="0"/>
              <a:t>需求。</a:t>
            </a:r>
            <a:endParaRPr lang="zh-CN" altLang="en-US" u="sng" dirty="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类的函数方法的命名应该明确表达自己提供的需求。</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比如上层类通过</a:t>
            </a:r>
            <a:r>
              <a:rPr lang="en-US" altLang="zh-CN" dirty="0" err="1" smtClean="0"/>
              <a:t>user.changePassword</a:t>
            </a:r>
            <a:r>
              <a:rPr lang="en-US" altLang="zh-CN" dirty="0" smtClean="0"/>
              <a:t>()</a:t>
            </a:r>
            <a:r>
              <a:rPr lang="zh-CN" altLang="en-US" dirty="0" smtClean="0"/>
              <a:t>表达他的需求</a:t>
            </a:r>
            <a:r>
              <a:rPr lang="zh-CN" altLang="en-US" dirty="0" smtClean="0"/>
              <a:t>。</a:t>
            </a:r>
            <a:r>
              <a:rPr lang="en-US" altLang="zh-CN" dirty="0" smtClean="0"/>
              <a:t>User</a:t>
            </a:r>
            <a:r>
              <a:rPr lang="zh-CN" altLang="en-US" dirty="0" smtClean="0"/>
              <a:t>作为他的下层类接收</a:t>
            </a:r>
            <a:r>
              <a:rPr lang="zh-CN" altLang="en-US" dirty="0" smtClean="0"/>
              <a:t>完成这个</a:t>
            </a:r>
            <a:r>
              <a:rPr lang="zh-CN" altLang="en-US" dirty="0" smtClean="0"/>
              <a:t>需求。</a:t>
            </a:r>
            <a:endParaRPr lang="en-US" altLang="zh-CN" dirty="0" smtClean="0"/>
          </a:p>
          <a:p>
            <a:r>
              <a:rPr lang="zh-CN" altLang="en-US" dirty="0" smtClean="0"/>
              <a:t>是</a:t>
            </a:r>
            <a:r>
              <a:rPr lang="en-US" altLang="zh-CN" dirty="0" err="1" smtClean="0"/>
              <a:t>setPassword</a:t>
            </a:r>
            <a:r>
              <a:rPr lang="en-US" altLang="zh-CN" dirty="0" smtClean="0"/>
              <a:t>()</a:t>
            </a:r>
            <a:r>
              <a:rPr lang="zh-CN" altLang="en-US" dirty="0" smtClean="0"/>
              <a:t>更好还是</a:t>
            </a:r>
            <a:r>
              <a:rPr lang="en-US" altLang="zh-CN" dirty="0" err="1" smtClean="0"/>
              <a:t>changePassword</a:t>
            </a:r>
            <a:r>
              <a:rPr lang="en-US" altLang="zh-CN" dirty="0" smtClean="0"/>
              <a:t>()</a:t>
            </a:r>
            <a:r>
              <a:rPr lang="zh-CN" altLang="en-US" dirty="0" smtClean="0"/>
              <a:t>更好，我之前觉得这两个命名大差不差没有太大的区分度让我觉得那个更好一些，最多</a:t>
            </a:r>
            <a:r>
              <a:rPr lang="en-US" altLang="zh-CN" dirty="0" err="1" smtClean="0"/>
              <a:t>setPassword</a:t>
            </a:r>
            <a:r>
              <a:rPr lang="en-US" altLang="zh-CN" dirty="0" smtClean="0"/>
              <a:t>()</a:t>
            </a:r>
            <a:r>
              <a:rPr lang="zh-CN" altLang="en-US" dirty="0" smtClean="0"/>
              <a:t>更程序员语言一点，</a:t>
            </a:r>
            <a:r>
              <a:rPr lang="en-US" altLang="zh-CN" dirty="0" err="1" smtClean="0"/>
              <a:t>changePassword</a:t>
            </a:r>
            <a:r>
              <a:rPr lang="en-US" altLang="zh-CN" dirty="0" smtClean="0"/>
              <a:t>()</a:t>
            </a:r>
            <a:r>
              <a:rPr lang="zh-CN" altLang="en-US" dirty="0" smtClean="0"/>
              <a:t>可读性更好更贴近生活语言，</a:t>
            </a:r>
            <a:r>
              <a:rPr lang="zh-CN" altLang="en-US" b="1" dirty="0" smtClean="0">
                <a:solidFill>
                  <a:srgbClr val="FF0000"/>
                </a:solidFill>
              </a:rPr>
              <a:t>但从哪个更明确地表达了自己的需求，这个角度讲，</a:t>
            </a:r>
            <a:r>
              <a:rPr lang="en-US" altLang="zh-CN" b="1" dirty="0" err="1" smtClean="0">
                <a:solidFill>
                  <a:srgbClr val="FF0000"/>
                </a:solidFill>
              </a:rPr>
              <a:t>changePassword</a:t>
            </a:r>
            <a:r>
              <a:rPr lang="en-US" altLang="zh-CN" b="1" dirty="0" smtClean="0">
                <a:solidFill>
                  <a:srgbClr val="FF0000"/>
                </a:solidFill>
              </a:rPr>
              <a:t>()</a:t>
            </a:r>
            <a:r>
              <a:rPr lang="zh-CN" altLang="en-US" b="1" dirty="0" smtClean="0">
                <a:solidFill>
                  <a:srgbClr val="FF0000"/>
                </a:solidFill>
              </a:rPr>
              <a:t>是实打实的用户需求</a:t>
            </a:r>
            <a:r>
              <a:rPr lang="zh-CN" altLang="en-US" b="1" dirty="0" smtClean="0"/>
              <a:t>，</a:t>
            </a:r>
            <a:r>
              <a:rPr lang="en-US" altLang="zh-CN" dirty="0" err="1" smtClean="0"/>
              <a:t>setPassword</a:t>
            </a:r>
            <a:r>
              <a:rPr lang="en-US" altLang="zh-CN" dirty="0" smtClean="0"/>
              <a:t>()</a:t>
            </a:r>
            <a:r>
              <a:rPr lang="zh-CN" altLang="en-US" dirty="0" smtClean="0"/>
              <a:t>好像是对这个用户需求的翻译。</a:t>
            </a:r>
            <a:r>
              <a:rPr lang="zh-CN" altLang="en-US" b="1" dirty="0" smtClean="0"/>
              <a:t>当然这和你在做的软件类型以及你写的代码是不是业务代码有关系，如果你在开发一款操作系统的底层应用，也许</a:t>
            </a:r>
            <a:r>
              <a:rPr lang="en-US" altLang="zh-CN" b="1" dirty="0" err="1" smtClean="0"/>
              <a:t>setXXX</a:t>
            </a:r>
            <a:r>
              <a:rPr lang="en-US" altLang="zh-CN" b="1" dirty="0" smtClean="0"/>
              <a:t>()</a:t>
            </a:r>
            <a:r>
              <a:rPr lang="zh-CN" altLang="en-US" b="1" dirty="0" smtClean="0"/>
              <a:t>更能表达所提供的需求。</a:t>
            </a:r>
            <a:endParaRPr lang="zh-CN" alt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Q:</a:t>
            </a:r>
            <a:r>
              <a:rPr lang="zh-CN" altLang="en-US" dirty="0" smtClean="0"/>
              <a:t>什么是</a:t>
            </a:r>
            <a:r>
              <a:rPr lang="zh-CN" altLang="en-US" dirty="0" smtClean="0"/>
              <a:t>高内</a:t>
            </a:r>
            <a:r>
              <a:rPr lang="zh-CN" altLang="en-US" dirty="0" smtClean="0"/>
              <a:t>聚？</a:t>
            </a:r>
            <a:endParaRPr lang="zh-CN" altLang="en-US" dirty="0"/>
          </a:p>
        </p:txBody>
      </p:sp>
      <p:sp>
        <p:nvSpPr>
          <p:cNvPr id="3" name="内容占位符 2"/>
          <p:cNvSpPr>
            <a:spLocks noGrp="1"/>
          </p:cNvSpPr>
          <p:nvPr>
            <p:ph idx="1"/>
          </p:nvPr>
        </p:nvSpPr>
        <p:spPr/>
        <p:txBody>
          <a:bodyPr/>
          <a:lstStyle/>
          <a:p>
            <a:r>
              <a:rPr lang="en-US" altLang="zh-CN" dirty="0" smtClean="0">
                <a:solidFill>
                  <a:srgbClr val="FF0000"/>
                </a:solidFill>
              </a:rPr>
              <a:t>A:</a:t>
            </a:r>
            <a:r>
              <a:rPr lang="zh-CN" altLang="en-US" dirty="0" smtClean="0">
                <a:solidFill>
                  <a:srgbClr val="FF0000"/>
                </a:solidFill>
              </a:rPr>
              <a:t>提出</a:t>
            </a:r>
            <a:r>
              <a:rPr lang="zh-CN" altLang="en-US" dirty="0" smtClean="0">
                <a:solidFill>
                  <a:srgbClr val="FF0000"/>
                </a:solidFill>
              </a:rPr>
              <a:t>需求</a:t>
            </a:r>
            <a:r>
              <a:rPr lang="zh-CN" altLang="en-US" dirty="0" smtClean="0">
                <a:solidFill>
                  <a:srgbClr val="FF0000"/>
                </a:solidFill>
              </a:rPr>
              <a:t>的上层类</a:t>
            </a:r>
            <a:r>
              <a:rPr lang="zh-CN" altLang="en-US" dirty="0" smtClean="0">
                <a:solidFill>
                  <a:srgbClr val="FF0000"/>
                </a:solidFill>
              </a:rPr>
              <a:t>，应把相似的需求，统一交给某个类，这是高内聚。</a:t>
            </a:r>
            <a:r>
              <a:rPr lang="zh-CN" altLang="en-US" dirty="0" smtClean="0"/>
              <a:t>完成需求的类，应尽量少地</a:t>
            </a:r>
            <a:r>
              <a:rPr lang="zh-CN" altLang="en-US" dirty="0" smtClean="0"/>
              <a:t>与</a:t>
            </a:r>
            <a:r>
              <a:rPr lang="zh-CN" altLang="en-US" dirty="0" smtClean="0"/>
              <a:t>上层</a:t>
            </a:r>
            <a:r>
              <a:rPr lang="zh-CN" altLang="en-US" dirty="0" smtClean="0"/>
              <a:t>类</a:t>
            </a:r>
            <a:r>
              <a:rPr lang="zh-CN" altLang="en-US" dirty="0" smtClean="0"/>
              <a:t>沟通，这是低耦合。</a:t>
            </a:r>
            <a:r>
              <a:rPr lang="zh-CN" altLang="en-US" b="1" dirty="0" smtClean="0"/>
              <a:t>这就像领导把任务派给某一岗位的员工</a:t>
            </a:r>
            <a:r>
              <a:rPr lang="zh-CN" altLang="en-US" b="1" dirty="0" smtClean="0"/>
              <a:t>，领导不需要一天到晚</a:t>
            </a:r>
            <a:r>
              <a:rPr lang="zh-CN" altLang="en-US" b="1" dirty="0" smtClean="0"/>
              <a:t>盯盯</a:t>
            </a:r>
            <a:r>
              <a:rPr lang="zh-CN" altLang="en-US" b="1" dirty="0" smtClean="0"/>
              <a:t>盯</a:t>
            </a:r>
            <a:r>
              <a:rPr lang="zh-CN" altLang="en-US" b="1" dirty="0" smtClean="0"/>
              <a:t>员工</a:t>
            </a:r>
            <a:r>
              <a:rPr lang="zh-CN" altLang="en-US" b="1" dirty="0" smtClean="0"/>
              <a:t>，</a:t>
            </a:r>
            <a:r>
              <a:rPr lang="zh-CN" altLang="en-US" b="1" dirty="0" smtClean="0"/>
              <a:t>领导也开心员工也开心。</a:t>
            </a:r>
            <a:r>
              <a:rPr lang="zh-CN" altLang="en-US" u="sng" dirty="0" smtClean="0"/>
              <a:t>编程的过程总是把关联需求放在一个类里面。类的高耦合性应该贴合需求的高耦合性，所以需求分析是极其重要的。</a:t>
            </a:r>
            <a:endParaRPr lang="zh-CN" altLang="en-US" u="sng"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低耦合</a:t>
            </a:r>
            <a:r>
              <a:rPr lang="zh-CN" altLang="en-US" dirty="0" smtClean="0"/>
              <a:t>：举例说明</a:t>
            </a:r>
            <a:endParaRPr lang="zh-CN" altLang="en-US" dirty="0"/>
          </a:p>
        </p:txBody>
      </p:sp>
      <p:sp>
        <p:nvSpPr>
          <p:cNvPr id="3" name="内容占位符 2"/>
          <p:cNvSpPr>
            <a:spLocks noGrp="1"/>
          </p:cNvSpPr>
          <p:nvPr>
            <p:ph idx="1"/>
          </p:nvPr>
        </p:nvSpPr>
        <p:spPr>
          <a:xfrm>
            <a:off x="457200" y="1600200"/>
            <a:ext cx="3257544" cy="4525963"/>
          </a:xfrm>
        </p:spPr>
        <p:txBody>
          <a:bodyPr>
            <a:normAutofit fontScale="40000" lnSpcReduction="20000"/>
          </a:bodyPr>
          <a:lstStyle/>
          <a:p>
            <a:r>
              <a:rPr lang="en-US" altLang="zh-CN" dirty="0" smtClean="0"/>
              <a:t>```</a:t>
            </a:r>
          </a:p>
          <a:p>
            <a:r>
              <a:rPr lang="en-US" altLang="zh-CN" dirty="0" smtClean="0"/>
              <a:t>//</a:t>
            </a:r>
            <a:r>
              <a:rPr lang="zh-CN" altLang="en-US" dirty="0" smtClean="0"/>
              <a:t>重构前</a:t>
            </a:r>
          </a:p>
          <a:p>
            <a:r>
              <a:rPr lang="en-US" altLang="zh-CN" dirty="0" smtClean="0"/>
              <a:t>class Service {</a:t>
            </a:r>
          </a:p>
          <a:p>
            <a:r>
              <a:rPr lang="en-US" altLang="zh-CN" dirty="0" smtClean="0"/>
              <a:t>  public void </a:t>
            </a:r>
            <a:r>
              <a:rPr lang="en-US" altLang="zh-CN" dirty="0" err="1" smtClean="0"/>
              <a:t>shutdownTimerTask</a:t>
            </a:r>
            <a:r>
              <a:rPr lang="en-US" altLang="zh-CN" dirty="0" smtClean="0"/>
              <a:t>() {</a:t>
            </a:r>
          </a:p>
          <a:p>
            <a:r>
              <a:rPr lang="en-US" altLang="zh-CN" dirty="0" smtClean="0"/>
              <a:t>    // </a:t>
            </a:r>
            <a:r>
              <a:rPr lang="zh-CN" altLang="en-US" dirty="0" smtClean="0"/>
              <a:t>停止定时器任务</a:t>
            </a:r>
          </a:p>
          <a:p>
            <a:r>
              <a:rPr lang="zh-CN" altLang="en-US" dirty="0" smtClean="0"/>
              <a:t>  </a:t>
            </a:r>
            <a:r>
              <a:rPr lang="en-US" altLang="zh-CN" dirty="0" smtClean="0"/>
              <a:t>}</a:t>
            </a:r>
          </a:p>
          <a:p>
            <a:r>
              <a:rPr lang="en-US" altLang="zh-CN" dirty="0" smtClean="0"/>
              <a:t>  </a:t>
            </a:r>
          </a:p>
          <a:p>
            <a:r>
              <a:rPr lang="en-US" altLang="zh-CN" dirty="0" smtClean="0"/>
              <a:t>  public void </a:t>
            </a:r>
            <a:r>
              <a:rPr lang="en-US" altLang="zh-CN" dirty="0" err="1" smtClean="0"/>
              <a:t>shutdownPollTask</a:t>
            </a:r>
            <a:r>
              <a:rPr lang="en-US" altLang="zh-CN" dirty="0" smtClean="0"/>
              <a:t>() {</a:t>
            </a:r>
          </a:p>
          <a:p>
            <a:r>
              <a:rPr lang="en-US" altLang="zh-CN" dirty="0" smtClean="0"/>
              <a:t>    // </a:t>
            </a:r>
            <a:r>
              <a:rPr lang="zh-CN" altLang="en-US" dirty="0" smtClean="0"/>
              <a:t>停止轮询服务</a:t>
            </a:r>
          </a:p>
          <a:p>
            <a:r>
              <a:rPr lang="zh-CN" altLang="en-US" dirty="0" smtClean="0"/>
              <a:t>  </a:t>
            </a:r>
            <a:r>
              <a:rPr lang="en-US" altLang="zh-CN" dirty="0" smtClean="0"/>
              <a:t>}</a:t>
            </a:r>
          </a:p>
          <a:p>
            <a:r>
              <a:rPr lang="en-US" altLang="zh-CN" dirty="0" smtClean="0"/>
              <a:t>}</a:t>
            </a:r>
          </a:p>
          <a:p>
            <a:endParaRPr lang="en-US" altLang="zh-CN" dirty="0" smtClean="0"/>
          </a:p>
          <a:p>
            <a:endParaRPr lang="en-US" altLang="zh-CN" dirty="0" smtClean="0"/>
          </a:p>
          <a:p>
            <a:r>
              <a:rPr lang="en-US" altLang="zh-CN" dirty="0" smtClean="0"/>
              <a:t>class Application {</a:t>
            </a:r>
          </a:p>
          <a:p>
            <a:r>
              <a:rPr lang="en-US" altLang="zh-CN" dirty="0" smtClean="0"/>
              <a:t>  private Service </a:t>
            </a:r>
            <a:r>
              <a:rPr lang="en-US" altLang="zh-CN" dirty="0" err="1" smtClean="0"/>
              <a:t>service</a:t>
            </a:r>
            <a:r>
              <a:rPr lang="en-US" altLang="zh-CN" dirty="0" smtClean="0"/>
              <a:t>;</a:t>
            </a:r>
          </a:p>
          <a:p>
            <a:r>
              <a:rPr lang="en-US" altLang="zh-CN" dirty="0" smtClean="0"/>
              <a:t>  </a:t>
            </a:r>
          </a:p>
          <a:p>
            <a:r>
              <a:rPr lang="en-US" altLang="zh-CN" dirty="0" smtClean="0"/>
              <a:t>  public void </a:t>
            </a:r>
            <a:r>
              <a:rPr lang="en-US" altLang="zh-CN" dirty="0" err="1" smtClean="0"/>
              <a:t>onShutdown</a:t>
            </a:r>
            <a:r>
              <a:rPr lang="en-US" altLang="zh-CN" dirty="0" smtClean="0"/>
              <a:t>() {</a:t>
            </a:r>
          </a:p>
          <a:p>
            <a:r>
              <a:rPr lang="en-US" altLang="zh-CN" dirty="0" smtClean="0">
                <a:solidFill>
                  <a:srgbClr val="FF0000"/>
                </a:solidFill>
              </a:rPr>
              <a:t>    </a:t>
            </a:r>
            <a:r>
              <a:rPr lang="en-US" altLang="zh-CN" dirty="0" err="1" smtClean="0">
                <a:solidFill>
                  <a:srgbClr val="FF0000"/>
                </a:solidFill>
              </a:rPr>
              <a:t>service.shutdownTimerTask</a:t>
            </a:r>
            <a:r>
              <a:rPr lang="en-US" altLang="zh-CN" dirty="0" smtClean="0">
                <a:solidFill>
                  <a:srgbClr val="FF0000"/>
                </a:solidFill>
              </a:rPr>
              <a:t>();</a:t>
            </a:r>
          </a:p>
          <a:p>
            <a:r>
              <a:rPr lang="en-US" altLang="zh-CN" dirty="0" smtClean="0">
                <a:solidFill>
                  <a:srgbClr val="FF0000"/>
                </a:solidFill>
              </a:rPr>
              <a:t>    </a:t>
            </a:r>
            <a:r>
              <a:rPr lang="en-US" altLang="zh-CN" dirty="0" err="1" smtClean="0">
                <a:solidFill>
                  <a:srgbClr val="FF0000"/>
                </a:solidFill>
              </a:rPr>
              <a:t>service.shutdownPollTask</a:t>
            </a:r>
            <a:r>
              <a:rPr lang="en-US" altLang="zh-CN" dirty="0" smtClean="0">
                <a:solidFill>
                  <a:srgbClr val="FF0000"/>
                </a:solidFill>
              </a:rPr>
              <a:t>();</a:t>
            </a:r>
          </a:p>
          <a:p>
            <a:r>
              <a:rPr lang="en-US" altLang="zh-CN" dirty="0" smtClean="0"/>
              <a:t>  }</a:t>
            </a:r>
          </a:p>
          <a:p>
            <a:r>
              <a:rPr lang="en-US" altLang="zh-CN" dirty="0" smtClean="0"/>
              <a:t>}</a:t>
            </a:r>
          </a:p>
          <a:p>
            <a:r>
              <a:rPr lang="en-US" altLang="zh-CN" dirty="0" smtClean="0"/>
              <a:t>```</a:t>
            </a:r>
            <a:endParaRPr lang="zh-CN" altLang="en-US" dirty="0"/>
          </a:p>
        </p:txBody>
      </p:sp>
      <p:sp>
        <p:nvSpPr>
          <p:cNvPr id="4" name="内容占位符 2"/>
          <p:cNvSpPr txBox="1">
            <a:spLocks/>
          </p:cNvSpPr>
          <p:nvPr/>
        </p:nvSpPr>
        <p:spPr>
          <a:xfrm>
            <a:off x="4143372" y="1714488"/>
            <a:ext cx="3257544" cy="4525963"/>
          </a:xfrm>
          <a:prstGeom prst="rect">
            <a:avLst/>
          </a:prstGeom>
        </p:spPr>
        <p:txBody>
          <a:bodyPr vert="horz" lIns="91440" tIns="45720" rIns="91440" bIns="45720" rtlCol="0">
            <a:normAutofit fontScale="32500" lnSpcReduction="20000"/>
          </a:bodyPr>
          <a:lstStyle/>
          <a:p>
            <a:pPr marL="342900" lvl="0" indent="-342900">
              <a:spcBef>
                <a:spcPct val="20000"/>
              </a:spcBef>
              <a:buFont typeface="Arial" pitchFamily="34" charset="0"/>
              <a:buChar char="•"/>
            </a:pPr>
            <a:r>
              <a:rPr lang="en-US" altLang="zh-CN" sz="3200" dirty="0" smtClean="0"/>
              <a:t>```</a:t>
            </a:r>
          </a:p>
          <a:p>
            <a:pPr marL="342900" lvl="0" indent="-342900">
              <a:spcBef>
                <a:spcPct val="20000"/>
              </a:spcBef>
              <a:buFont typeface="Arial" pitchFamily="34" charset="0"/>
              <a:buChar char="•"/>
            </a:pPr>
            <a:r>
              <a:rPr lang="en-US" altLang="zh-CN" sz="3200" dirty="0" smtClean="0"/>
              <a:t>//</a:t>
            </a:r>
            <a:r>
              <a:rPr lang="zh-CN" altLang="en-US" sz="3200" dirty="0" smtClean="0"/>
              <a:t>重构后</a:t>
            </a:r>
          </a:p>
          <a:p>
            <a:pPr marL="342900" lvl="0" indent="-342900">
              <a:spcBef>
                <a:spcPct val="20000"/>
              </a:spcBef>
              <a:buFont typeface="Arial" pitchFamily="34" charset="0"/>
              <a:buChar char="•"/>
            </a:pPr>
            <a:r>
              <a:rPr lang="en-US" altLang="zh-CN" sz="3200" dirty="0" smtClean="0"/>
              <a:t>class Service {</a:t>
            </a:r>
          </a:p>
          <a:p>
            <a:pPr marL="342900" lvl="0" indent="-342900">
              <a:spcBef>
                <a:spcPct val="20000"/>
              </a:spcBef>
              <a:buFont typeface="Arial" pitchFamily="34" charset="0"/>
              <a:buChar char="•"/>
            </a:pPr>
            <a:r>
              <a:rPr lang="en-US" altLang="zh-CN" sz="3200" dirty="0" smtClean="0"/>
              <a:t>  private void </a:t>
            </a:r>
            <a:r>
              <a:rPr lang="en-US" altLang="zh-CN" sz="3200" dirty="0" err="1" smtClean="0"/>
              <a:t>shutdownTimerTask</a:t>
            </a:r>
            <a:r>
              <a:rPr lang="en-US" altLang="zh-CN" sz="3200" dirty="0" smtClean="0"/>
              <a:t>() {</a:t>
            </a:r>
          </a:p>
          <a:p>
            <a:pPr marL="342900" lvl="0" indent="-342900">
              <a:spcBef>
                <a:spcPct val="20000"/>
              </a:spcBef>
              <a:buFont typeface="Arial" pitchFamily="34" charset="0"/>
              <a:buChar char="•"/>
            </a:pPr>
            <a:r>
              <a:rPr lang="en-US" altLang="zh-CN" sz="3200" dirty="0" smtClean="0"/>
              <a:t>    // </a:t>
            </a:r>
            <a:r>
              <a:rPr lang="zh-CN" altLang="en-US" sz="3200" dirty="0" smtClean="0"/>
              <a:t>停止定时器任务</a:t>
            </a:r>
          </a:p>
          <a:p>
            <a:pPr marL="342900" lvl="0" indent="-342900">
              <a:spcBef>
                <a:spcPct val="20000"/>
              </a:spcBef>
              <a:buFont typeface="Arial" pitchFamily="34" charset="0"/>
              <a:buChar char="•"/>
            </a:pPr>
            <a:r>
              <a:rPr lang="zh-CN" altLang="en-US" sz="3200" dirty="0" smtClean="0"/>
              <a:t>  </a:t>
            </a:r>
            <a:r>
              <a:rPr lang="en-US" altLang="zh-CN" sz="3200" dirty="0" smtClean="0"/>
              <a:t>}</a:t>
            </a:r>
          </a:p>
          <a:p>
            <a:pPr marL="342900" lvl="0" indent="-342900">
              <a:spcBef>
                <a:spcPct val="20000"/>
              </a:spcBef>
              <a:buFont typeface="Arial" pitchFamily="34" charset="0"/>
              <a:buChar char="•"/>
            </a:pPr>
            <a:r>
              <a:rPr lang="en-US" altLang="zh-CN" sz="3200" dirty="0" smtClean="0"/>
              <a:t>  </a:t>
            </a:r>
          </a:p>
          <a:p>
            <a:pPr marL="342900" lvl="0" indent="-342900">
              <a:spcBef>
                <a:spcPct val="20000"/>
              </a:spcBef>
              <a:buFont typeface="Arial" pitchFamily="34" charset="0"/>
              <a:buChar char="•"/>
            </a:pPr>
            <a:r>
              <a:rPr lang="en-US" altLang="zh-CN" sz="3200" dirty="0" smtClean="0"/>
              <a:t>  private void </a:t>
            </a:r>
            <a:r>
              <a:rPr lang="en-US" altLang="zh-CN" sz="3200" dirty="0" err="1" smtClean="0"/>
              <a:t>shutdownPollTask</a:t>
            </a:r>
            <a:r>
              <a:rPr lang="en-US" altLang="zh-CN" sz="3200" dirty="0" smtClean="0"/>
              <a:t>() {</a:t>
            </a:r>
          </a:p>
          <a:p>
            <a:pPr marL="342900" lvl="0" indent="-342900">
              <a:spcBef>
                <a:spcPct val="20000"/>
              </a:spcBef>
              <a:buFont typeface="Arial" pitchFamily="34" charset="0"/>
              <a:buChar char="•"/>
            </a:pPr>
            <a:r>
              <a:rPr lang="en-US" altLang="zh-CN" sz="3200" dirty="0" smtClean="0"/>
              <a:t>    // </a:t>
            </a:r>
            <a:r>
              <a:rPr lang="zh-CN" altLang="en-US" sz="3200" dirty="0" smtClean="0"/>
              <a:t>停止轮询服务</a:t>
            </a:r>
          </a:p>
          <a:p>
            <a:pPr marL="342900" lvl="0" indent="-342900">
              <a:spcBef>
                <a:spcPct val="20000"/>
              </a:spcBef>
              <a:buFont typeface="Arial" pitchFamily="34" charset="0"/>
              <a:buChar char="•"/>
            </a:pPr>
            <a:r>
              <a:rPr lang="zh-CN" altLang="en-US" sz="3200" dirty="0" smtClean="0"/>
              <a:t>  </a:t>
            </a:r>
            <a:r>
              <a:rPr lang="en-US" altLang="zh-CN" sz="3200" dirty="0" smtClean="0"/>
              <a:t>}</a:t>
            </a:r>
          </a:p>
          <a:p>
            <a:pPr marL="342900" lvl="0" indent="-342900">
              <a:spcBef>
                <a:spcPct val="20000"/>
              </a:spcBef>
              <a:buFont typeface="Arial" pitchFamily="34" charset="0"/>
              <a:buChar char="•"/>
            </a:pPr>
            <a:r>
              <a:rPr lang="en-US" altLang="zh-CN" sz="3200" dirty="0" smtClean="0"/>
              <a:t>  </a:t>
            </a:r>
          </a:p>
          <a:p>
            <a:pPr marL="342900" lvl="0" indent="-342900">
              <a:spcBef>
                <a:spcPct val="20000"/>
              </a:spcBef>
              <a:buFont typeface="Arial" pitchFamily="34" charset="0"/>
              <a:buChar char="•"/>
            </a:pPr>
            <a:r>
              <a:rPr lang="en-US" altLang="zh-CN" sz="3200" dirty="0" smtClean="0"/>
              <a:t>  public void shutdown() {</a:t>
            </a:r>
          </a:p>
          <a:p>
            <a:pPr marL="342900" lvl="0" indent="-342900">
              <a:spcBef>
                <a:spcPct val="20000"/>
              </a:spcBef>
              <a:buFont typeface="Arial" pitchFamily="34" charset="0"/>
              <a:buChar char="•"/>
            </a:pPr>
            <a:r>
              <a:rPr lang="en-US" altLang="zh-CN" sz="3200" dirty="0" smtClean="0"/>
              <a:t>    </a:t>
            </a:r>
            <a:r>
              <a:rPr lang="en-US" altLang="zh-CN" sz="3200" dirty="0" err="1" smtClean="0"/>
              <a:t>this.shutdownTimerTask</a:t>
            </a:r>
            <a:r>
              <a:rPr lang="en-US" altLang="zh-CN" sz="3200" dirty="0" smtClean="0"/>
              <a:t>();</a:t>
            </a:r>
          </a:p>
          <a:p>
            <a:pPr marL="342900" lvl="0" indent="-342900">
              <a:spcBef>
                <a:spcPct val="20000"/>
              </a:spcBef>
              <a:buFont typeface="Arial" pitchFamily="34" charset="0"/>
              <a:buChar char="•"/>
            </a:pPr>
            <a:r>
              <a:rPr lang="en-US" altLang="zh-CN" sz="3200" dirty="0" smtClean="0"/>
              <a:t>    </a:t>
            </a:r>
            <a:r>
              <a:rPr lang="en-US" altLang="zh-CN" sz="3200" dirty="0" err="1" smtClean="0"/>
              <a:t>this.shutdownPollTask</a:t>
            </a:r>
            <a:r>
              <a:rPr lang="en-US" altLang="zh-CN" sz="3200" dirty="0" smtClean="0"/>
              <a:t>();</a:t>
            </a:r>
          </a:p>
          <a:p>
            <a:pPr marL="342900" lvl="0" indent="-342900">
              <a:spcBef>
                <a:spcPct val="20000"/>
              </a:spcBef>
              <a:buFont typeface="Arial" pitchFamily="34" charset="0"/>
              <a:buChar char="•"/>
            </a:pPr>
            <a:r>
              <a:rPr lang="en-US" altLang="zh-CN" sz="3200" dirty="0" smtClean="0"/>
              <a:t>  }</a:t>
            </a:r>
          </a:p>
          <a:p>
            <a:pPr marL="342900" lvl="0" indent="-342900">
              <a:spcBef>
                <a:spcPct val="20000"/>
              </a:spcBef>
              <a:buFont typeface="Arial" pitchFamily="34" charset="0"/>
              <a:buChar char="•"/>
            </a:pPr>
            <a:r>
              <a:rPr lang="en-US" altLang="zh-CN" sz="3200" dirty="0" smtClean="0"/>
              <a:t>}</a:t>
            </a:r>
          </a:p>
          <a:p>
            <a:pPr marL="342900" lvl="0" indent="-342900">
              <a:spcBef>
                <a:spcPct val="20000"/>
              </a:spcBef>
              <a:buFont typeface="Arial" pitchFamily="34" charset="0"/>
              <a:buChar char="•"/>
            </a:pPr>
            <a:endParaRPr lang="en-US" altLang="zh-CN" sz="3200" dirty="0" smtClean="0"/>
          </a:p>
          <a:p>
            <a:pPr marL="342900" lvl="0" indent="-342900">
              <a:spcBef>
                <a:spcPct val="20000"/>
              </a:spcBef>
              <a:buFont typeface="Arial" pitchFamily="34" charset="0"/>
              <a:buChar char="•"/>
            </a:pPr>
            <a:endParaRPr lang="en-US" altLang="zh-CN" sz="3200" dirty="0" smtClean="0"/>
          </a:p>
          <a:p>
            <a:pPr marL="342900" lvl="0" indent="-342900">
              <a:spcBef>
                <a:spcPct val="20000"/>
              </a:spcBef>
              <a:buFont typeface="Arial" pitchFamily="34" charset="0"/>
              <a:buChar char="•"/>
            </a:pPr>
            <a:r>
              <a:rPr lang="en-US" altLang="zh-CN" sz="3200" dirty="0" smtClean="0"/>
              <a:t>class Application {</a:t>
            </a:r>
          </a:p>
          <a:p>
            <a:pPr marL="342900" lvl="0" indent="-342900">
              <a:spcBef>
                <a:spcPct val="20000"/>
              </a:spcBef>
              <a:buFont typeface="Arial" pitchFamily="34" charset="0"/>
              <a:buChar char="•"/>
            </a:pPr>
            <a:r>
              <a:rPr lang="en-US" altLang="zh-CN" sz="3200" dirty="0" smtClean="0"/>
              <a:t>  private Service </a:t>
            </a:r>
            <a:r>
              <a:rPr lang="en-US" altLang="zh-CN" sz="3200" dirty="0" err="1" smtClean="0"/>
              <a:t>service</a:t>
            </a:r>
            <a:r>
              <a:rPr lang="en-US" altLang="zh-CN" sz="3200" dirty="0" smtClean="0"/>
              <a:t>;</a:t>
            </a:r>
          </a:p>
          <a:p>
            <a:pPr marL="342900" lvl="0" indent="-342900">
              <a:spcBef>
                <a:spcPct val="20000"/>
              </a:spcBef>
              <a:buFont typeface="Arial" pitchFamily="34" charset="0"/>
              <a:buChar char="•"/>
            </a:pPr>
            <a:r>
              <a:rPr lang="en-US" altLang="zh-CN" sz="3200" dirty="0" smtClean="0"/>
              <a:t>  </a:t>
            </a:r>
          </a:p>
          <a:p>
            <a:pPr marL="342900" lvl="0" indent="-342900">
              <a:spcBef>
                <a:spcPct val="20000"/>
              </a:spcBef>
              <a:buFont typeface="Arial" pitchFamily="34" charset="0"/>
              <a:buChar char="•"/>
            </a:pPr>
            <a:r>
              <a:rPr lang="en-US" altLang="zh-CN" sz="3200" dirty="0" smtClean="0"/>
              <a:t>  public void </a:t>
            </a:r>
            <a:r>
              <a:rPr lang="en-US" altLang="zh-CN" sz="3200" dirty="0" err="1" smtClean="0"/>
              <a:t>onShutdown</a:t>
            </a:r>
            <a:r>
              <a:rPr lang="en-US" altLang="zh-CN" sz="3200" dirty="0" smtClean="0"/>
              <a:t>() {</a:t>
            </a:r>
          </a:p>
          <a:p>
            <a:pPr marL="342900" lvl="0" indent="-342900">
              <a:spcBef>
                <a:spcPct val="20000"/>
              </a:spcBef>
              <a:buFont typeface="Arial" pitchFamily="34" charset="0"/>
              <a:buChar char="•"/>
            </a:pPr>
            <a:r>
              <a:rPr lang="en-US" altLang="zh-CN" sz="3200" dirty="0" smtClean="0">
                <a:solidFill>
                  <a:srgbClr val="FF0000"/>
                </a:solidFill>
              </a:rPr>
              <a:t>    </a:t>
            </a:r>
            <a:r>
              <a:rPr lang="en-US" altLang="zh-CN" sz="3200" dirty="0" err="1" smtClean="0">
                <a:solidFill>
                  <a:srgbClr val="FF0000"/>
                </a:solidFill>
              </a:rPr>
              <a:t>service.shutdown</a:t>
            </a:r>
            <a:r>
              <a:rPr lang="en-US" altLang="zh-CN" sz="3200" dirty="0" smtClean="0">
                <a:solidFill>
                  <a:srgbClr val="FF0000"/>
                </a:solidFill>
              </a:rPr>
              <a:t>();</a:t>
            </a:r>
          </a:p>
          <a:p>
            <a:pPr marL="342900" lvl="0" indent="-342900">
              <a:spcBef>
                <a:spcPct val="20000"/>
              </a:spcBef>
              <a:buFont typeface="Arial" pitchFamily="34" charset="0"/>
              <a:buChar char="•"/>
            </a:pPr>
            <a:r>
              <a:rPr lang="en-US" altLang="zh-CN" sz="3200" dirty="0" smtClean="0"/>
              <a:t>  }</a:t>
            </a:r>
          </a:p>
          <a:p>
            <a:pPr marL="342900" lvl="0" indent="-342900">
              <a:spcBef>
                <a:spcPct val="20000"/>
              </a:spcBef>
              <a:buFont typeface="Arial" pitchFamily="34" charset="0"/>
              <a:buChar char="•"/>
            </a:pPr>
            <a:r>
              <a:rPr lang="en-US" altLang="zh-CN" sz="3200" dirty="0" smtClean="0"/>
              <a:t>}</a:t>
            </a:r>
          </a:p>
          <a:p>
            <a:pPr marL="342900" lvl="0" indent="-342900">
              <a:spcBef>
                <a:spcPct val="20000"/>
              </a:spcBef>
              <a:buFont typeface="Arial" pitchFamily="34" charset="0"/>
              <a:buChar char="•"/>
            </a:pPr>
            <a:r>
              <a:rPr lang="en-US" altLang="zh-CN" sz="3200" dirty="0" smtClean="0"/>
              <a:t>```</a:t>
            </a: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TotalTime>
  <Words>2582</Words>
  <PresentationFormat>全屏显示(4:3)</PresentationFormat>
  <Paragraphs>334</Paragraphs>
  <Slides>35</Slides>
  <Notes>0</Notes>
  <HiddenSlides>0</HiddenSlides>
  <MMClips>0</MMClips>
  <ScaleCrop>false</ScaleCrop>
  <HeadingPairs>
    <vt:vector size="4" baseType="variant">
      <vt:variant>
        <vt:lpstr>主题</vt:lpstr>
      </vt:variant>
      <vt:variant>
        <vt:i4>1</vt:i4>
      </vt:variant>
      <vt:variant>
        <vt:lpstr>幻灯片标题</vt:lpstr>
      </vt:variant>
      <vt:variant>
        <vt:i4>35</vt:i4>
      </vt:variant>
    </vt:vector>
  </HeadingPairs>
  <TitlesOfParts>
    <vt:vector size="36" baseType="lpstr">
      <vt:lpstr>Office 主题</vt:lpstr>
      <vt:lpstr>幻灯片 1</vt:lpstr>
      <vt:lpstr>单一职责原则：关于职责</vt:lpstr>
      <vt:lpstr>函数方法的地位高于成员变量</vt:lpstr>
      <vt:lpstr>函数方法的地位高于成员变量的推论</vt:lpstr>
      <vt:lpstr>幻灯片 5</vt:lpstr>
      <vt:lpstr>user.changePassword() 是比 user.setPassword()更好的命名</vt:lpstr>
      <vt:lpstr>类的函数方法的命名应该明确表达自己提供的需求。</vt:lpstr>
      <vt:lpstr>Q:什么是高内聚？</vt:lpstr>
      <vt:lpstr>低耦合：举例说明</vt:lpstr>
      <vt:lpstr>说完职责，我们来说：单一</vt:lpstr>
      <vt:lpstr>出了事也好追责</vt:lpstr>
      <vt:lpstr>单一职责原则：举例说明</vt:lpstr>
      <vt:lpstr>关注需求：举例说明</vt:lpstr>
      <vt:lpstr>开放封闭原则：直接举例说明</vt:lpstr>
      <vt:lpstr>幻灯片 15</vt:lpstr>
      <vt:lpstr>维稳是第一位的</vt:lpstr>
      <vt:lpstr>开放封闭原则：例子二</vt:lpstr>
      <vt:lpstr>Liskov替换原则</vt:lpstr>
      <vt:lpstr>继承</vt:lpstr>
      <vt:lpstr>单继承的Java</vt:lpstr>
      <vt:lpstr>多态</vt:lpstr>
      <vt:lpstr>多态表现为对函数输入不同的对象而调用不同的函数方法：举例</vt:lpstr>
      <vt:lpstr>强类型的Java</vt:lpstr>
      <vt:lpstr>多态面前：父类的概念等价等价于接口</vt:lpstr>
      <vt:lpstr>Liskov替换原则：重新定义了继承，重新定义了is-a</vt:lpstr>
      <vt:lpstr>幻灯片 26</vt:lpstr>
      <vt:lpstr>为什么正方形、长方形互不可替代？ </vt:lpstr>
      <vt:lpstr>幻灯片 28</vt:lpstr>
      <vt:lpstr>幻灯片 29</vt:lpstr>
      <vt:lpstr>幻灯片 30</vt:lpstr>
      <vt:lpstr>幻灯片 31</vt:lpstr>
      <vt:lpstr>幻灯片 32</vt:lpstr>
      <vt:lpstr>幻灯片 33</vt:lpstr>
      <vt:lpstr>幻灯片 34</vt:lpstr>
      <vt:lpstr>幻灯片 35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jiangjj</dc:creator>
  <cp:lastModifiedBy>姜健俊</cp:lastModifiedBy>
  <cp:revision>9</cp:revision>
  <dcterms:created xsi:type="dcterms:W3CDTF">2020-09-07T03:43:19Z</dcterms:created>
  <dcterms:modified xsi:type="dcterms:W3CDTF">2020-09-18T05:57:56Z</dcterms:modified>
</cp:coreProperties>
</file>