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3"/>
    <p:sldId id="322" r:id="rId4"/>
    <p:sldId id="320" r:id="rId5"/>
    <p:sldId id="304" r:id="rId6"/>
    <p:sldId id="305" r:id="rId7"/>
    <p:sldId id="306" r:id="rId8"/>
    <p:sldId id="307" r:id="rId9"/>
    <p:sldId id="308" r:id="rId10"/>
    <p:sldId id="309" r:id="rId11"/>
    <p:sldId id="312" r:id="rId12"/>
    <p:sldId id="313" r:id="rId13"/>
    <p:sldId id="314" r:id="rId14"/>
    <p:sldId id="315" r:id="rId15"/>
    <p:sldId id="317" r:id="rId16"/>
    <p:sldId id="284" r:id="rId17"/>
    <p:sldId id="257" r:id="rId18"/>
    <p:sldId id="258" r:id="rId19"/>
    <p:sldId id="259" r:id="rId20"/>
    <p:sldId id="268" r:id="rId21"/>
    <p:sldId id="261" r:id="rId22"/>
    <p:sldId id="273" r:id="rId23"/>
    <p:sldId id="260" r:id="rId24"/>
    <p:sldId id="267" r:id="rId25"/>
    <p:sldId id="262" r:id="rId26"/>
    <p:sldId id="269" r:id="rId27"/>
    <p:sldId id="263" r:id="rId28"/>
    <p:sldId id="272" r:id="rId29"/>
    <p:sldId id="271" r:id="rId30"/>
    <p:sldId id="264" r:id="rId31"/>
    <p:sldId id="321" r:id="rId32"/>
    <p:sldId id="299" r:id="rId33"/>
    <p:sldId id="30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00213"/>
            <a:ext cx="9144000" cy="2387600"/>
          </a:xfrm>
        </p:spPr>
        <p:txBody>
          <a:bodyPr/>
          <a:p>
            <a:r>
              <a:rPr lang="zh-CN" altLang="en-US"/>
              <a:t>客户端应用开发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33253"/>
            <a:ext cx="9144000" cy="1655762"/>
          </a:xfrm>
        </p:spPr>
        <p:txBody>
          <a:bodyPr/>
          <a:p>
            <a:r>
              <a:rPr lang="zh-CN" altLang="en-US"/>
              <a:t>姜健俊</a:t>
            </a:r>
            <a:r>
              <a:rPr lang="en-US" altLang="zh-CN"/>
              <a:t> </a:t>
            </a:r>
            <a:r>
              <a:rPr lang="zh-CN" altLang="en-US"/>
              <a:t>最后编辑</a:t>
            </a:r>
            <a:r>
              <a:rPr lang="en-US" altLang="zh-CN"/>
              <a:t>2021/10/13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PWA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717415"/>
          </a:xfrm>
        </p:spPr>
        <p:txBody>
          <a:bodyPr>
            <a:normAutofit fontScale="80000"/>
          </a:bodyPr>
          <a:p>
            <a:r>
              <a:rPr lang="zh-CN" altLang="en-US"/>
              <a:t>为了推广 Web App，谷歌公司的 Chrome 浏览器团队做了很多努力。他们认为，Web App 足以满足大多数 App 的需求，但是三大缺陷阻碍它的推广。</a:t>
            </a:r>
            <a:endParaRPr lang="zh-CN" altLang="en-US"/>
          </a:p>
          <a:p>
            <a:r>
              <a:rPr lang="zh-CN" altLang="en-US"/>
              <a:t>不能从手机的首屏直接进入。</a:t>
            </a:r>
            <a:endParaRPr lang="zh-CN" altLang="en-US"/>
          </a:p>
          <a:p>
            <a:r>
              <a:rPr lang="zh-CN" altLang="en-US"/>
              <a:t>缺乏手机状态栏和锁屏时的通知推送能力。</a:t>
            </a:r>
            <a:endParaRPr lang="zh-CN" altLang="en-US"/>
          </a:p>
          <a:p>
            <a:r>
              <a:rPr lang="zh-CN" altLang="en-US"/>
              <a:t>不支持脱机访问（即断网也能使用）。</a:t>
            </a:r>
            <a:endParaRPr lang="zh-CN" altLang="en-US"/>
          </a:p>
          <a:p>
            <a:r>
              <a:rPr lang="zh-CN" altLang="en-US"/>
              <a:t>为了解决这些问题，Chrome 团队开发了新技术"渐进式 Web App"（Progressive Web App，缩写 PWA）。它可以</a:t>
            </a:r>
            <a:r>
              <a:rPr lang="zh-CN" altLang="en-US">
                <a:solidFill>
                  <a:srgbClr val="00B050"/>
                </a:solidFill>
              </a:rPr>
              <a:t>把网站缓存在手机里面，供离线时使用，还能在手机首屏生成图标，直接点击进入，并且有通知推送能力，也不带有浏览器的地址栏和状态栏</a:t>
            </a:r>
            <a:r>
              <a:rPr lang="zh-CN" altLang="en-US"/>
              <a:t>，跟原生 App 的使用体验非常接近。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但是，PWA 需要浏览器访问一次网站，才能在首屏生成图标，</a:t>
            </a:r>
            <a:r>
              <a:rPr lang="zh-CN" altLang="en-US">
                <a:solidFill>
                  <a:srgbClr val="00B050"/>
                </a:solidFill>
              </a:rPr>
              <a:t>并且目前 iOS 系统的支持还不够理想</a:t>
            </a:r>
            <a:endParaRPr lang="zh-CN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混合应用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zh-CN" altLang="en-US"/>
              <a:t>混合 App （hybrid App）顾名思义就是原生 App 与 Web App 的结合。</a:t>
            </a:r>
            <a:r>
              <a:rPr lang="zh-CN" altLang="en-US">
                <a:solidFill>
                  <a:schemeClr val="tx1"/>
                </a:solidFill>
              </a:rPr>
              <a:t>它在原生 App</a:t>
            </a:r>
            <a:r>
              <a:rPr lang="zh-CN" altLang="en-US"/>
              <a:t>里面放有网页。 可以理解成，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原生</a:t>
            </a:r>
            <a:r>
              <a:rPr lang="zh-CN" altLang="en-US">
                <a:solidFill>
                  <a:srgbClr val="00B050"/>
                </a:solidFill>
              </a:rPr>
              <a:t> App 里面放有浏览器，</a:t>
            </a:r>
            <a:r>
              <a:rPr lang="zh-CN" altLang="en-US"/>
              <a:t>用户看到的实际上是这个隐藏浏览器渲染出来的网页。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混合 App 的原生外壳称为"容器"。而内部的浏览器，指的是操作系统提供的网页渲染控件（WebView 控件），也可以自己内置一个浏览器内核。</a:t>
            </a:r>
            <a:endParaRPr lang="zh-CN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API Bridge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>
              <a:lnSpc>
                <a:spcPct val="130000"/>
              </a:lnSpc>
            </a:pPr>
            <a:r>
              <a:rPr lang="zh-CN" altLang="en-US"/>
              <a:t>混合 App 里面的网页不同于普通网页，</a:t>
            </a:r>
            <a:r>
              <a:rPr lang="zh-CN" altLang="en-US">
                <a:solidFill>
                  <a:srgbClr val="00B050"/>
                </a:solidFill>
              </a:rPr>
              <a:t>可以调用底层系统所有的 API</a:t>
            </a:r>
            <a:r>
              <a:rPr lang="zh-CN" altLang="en-US"/>
              <a:t>。奥秘就在于</a:t>
            </a:r>
            <a:r>
              <a:rPr lang="zh-CN" altLang="en-US">
                <a:solidFill>
                  <a:srgbClr val="00B050"/>
                </a:solidFill>
              </a:rPr>
              <a:t>外层容器提供了 API Bridge</a:t>
            </a:r>
            <a:r>
              <a:rPr lang="zh-CN" altLang="en-US">
                <a:solidFill>
                  <a:schemeClr val="tx1"/>
                </a:solidFill>
              </a:rPr>
              <a:t>，充当底层 API 的中介，</a:t>
            </a:r>
            <a:r>
              <a:rPr lang="zh-CN" altLang="en-US"/>
              <a:t>允许内部的网页调用底层。</a:t>
            </a:r>
            <a:r>
              <a:rPr lang="zh-CN" altLang="en-US">
                <a:sym typeface="+mn-ea"/>
              </a:rPr>
              <a:t>容器提供的 API Bridge 必须跟着平台更新。比如，iOS 发了新版本，有了新的硬件 API，容器也必须跟着推出新版的 API Bridge。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所谓 API Bridge 就是容器在底层接口和网页之间，建立一座桥梁，让双方通信。</a:t>
            </a:r>
            <a:r>
              <a:rPr lang="zh-CN" altLang="en-US">
                <a:solidFill>
                  <a:schemeClr val="tx1"/>
                </a:solidFill>
              </a:rPr>
              <a:t>容器一旦接到网页的请求，就根据请求去调用底层系统的 API，然后再返回结果给网页。</a:t>
            </a:r>
            <a:r>
              <a:rPr lang="zh-CN" altLang="en-US"/>
              <a:t>API Bridge 往往以 JavaScript 语言提供，方便网页调用，</a:t>
            </a:r>
            <a:r>
              <a:rPr lang="zh-CN" altLang="en-US">
                <a:solidFill>
                  <a:srgbClr val="00B050"/>
                </a:solidFill>
              </a:rPr>
              <a:t>这时又称为 JSbridge</a:t>
            </a:r>
            <a:r>
              <a:rPr lang="zh-CN" altLang="en-US"/>
              <a:t>。</a:t>
            </a:r>
            <a:endParaRPr lang="zh-CN" altLang="en-US"/>
          </a:p>
          <a:p>
            <a:pPr>
              <a:lnSpc>
                <a:spcPct val="13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混合应用</a:t>
            </a:r>
            <a:r>
              <a:rPr lang="zh-CN" altLang="en-US"/>
              <a:t>优点和</a:t>
            </a:r>
            <a:r>
              <a:rPr lang="zh-CN" altLang="en-US">
                <a:sym typeface="+mn-ea"/>
              </a:rPr>
              <a:t>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/>
              <a:t>混合 App 同时具有原生 App 和 Web App的优点。举例来说：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跨平台：</a:t>
            </a:r>
            <a:r>
              <a:rPr lang="zh-CN" altLang="en-US">
                <a:solidFill>
                  <a:srgbClr val="00B050"/>
                </a:solidFill>
              </a:rPr>
              <a:t>拥有Web 规范的跨平台性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灵活性：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拥有Web 规范的</a:t>
            </a:r>
            <a:r>
              <a:rPr lang="zh-CN" altLang="en-US">
                <a:solidFill>
                  <a:schemeClr val="tx1"/>
                </a:solidFill>
              </a:rPr>
              <a:t>灵活性</a:t>
            </a:r>
            <a:r>
              <a:rPr lang="zh-CN" altLang="en-US"/>
              <a:t>。</a:t>
            </a:r>
            <a:r>
              <a:rPr lang="zh-CN" altLang="en-US">
                <a:solidFill>
                  <a:srgbClr val="00B050"/>
                </a:solidFill>
              </a:rPr>
              <a:t>混合 App 很容易加载外部的 </a:t>
            </a:r>
            <a:r>
              <a:rPr lang="en-US" altLang="zh-CN">
                <a:solidFill>
                  <a:srgbClr val="00B050"/>
                </a:solidFill>
              </a:rPr>
              <a:t>Web</a:t>
            </a:r>
            <a:r>
              <a:rPr lang="zh-CN" altLang="en-US">
                <a:solidFill>
                  <a:srgbClr val="00B050"/>
                </a:solidFill>
              </a:rPr>
              <a:t>页面，以及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调用外部的 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Web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服务</a:t>
            </a:r>
            <a:r>
              <a:rPr lang="zh-CN" altLang="en-US">
                <a:solidFill>
                  <a:srgbClr val="00B050"/>
                </a:solidFill>
              </a:rPr>
              <a:t>。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4899025"/>
            <a:ext cx="10515600" cy="1704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混合 App 的主要缺点：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00B050"/>
                </a:solidFill>
              </a:rPr>
              <a:t>	</a:t>
            </a:r>
            <a:r>
              <a:rPr lang="zh-CN" altLang="en-US">
                <a:solidFill>
                  <a:srgbClr val="00B050"/>
                </a:solidFill>
              </a:rPr>
              <a:t>性能比较欠缺</a:t>
            </a:r>
            <a:r>
              <a:rPr lang="zh-CN" altLang="en-US"/>
              <a:t>，不仅不如原生 App，而且由于 WebView 不是全功能浏览器，可能比普通网页都要慢一些。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小程序：使微信成为平台型的</a:t>
            </a:r>
            <a:r>
              <a:rPr lang="zh-CN" altLang="en-US">
                <a:sym typeface="+mn-ea"/>
              </a:rPr>
              <a:t>混合应用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B050"/>
                </a:solidFill>
              </a:rPr>
              <a:t>所谓小程序，可以看作是针对特定原生</a:t>
            </a:r>
            <a:r>
              <a:rPr lang="en-US" altLang="zh-CN">
                <a:solidFill>
                  <a:srgbClr val="00B050"/>
                </a:solidFill>
              </a:rPr>
              <a:t>App</a:t>
            </a:r>
            <a:r>
              <a:rPr lang="zh-CN" altLang="en-US">
                <a:solidFill>
                  <a:srgbClr val="00B050"/>
                </a:solidFill>
              </a:rPr>
              <a:t>的 H5 开发。微信本身是一个容器，开放自己的接口（JSbridge）</a:t>
            </a:r>
            <a:r>
              <a:rPr lang="zh-CN" altLang="en-US"/>
              <a:t>，外部开发者使用规定的语法，编写页面，容器可以动态加载这些页面。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小程序对于微信官方的好处是，扩展了功能和应用场景，吸引外部开发者加入，繁荣了生态。对于外部开发者的好处是，有了流量入口，可以直接调用</a:t>
            </a:r>
            <a:r>
              <a:rPr lang="zh-CN" altLang="en-US">
                <a:solidFill>
                  <a:srgbClr val="00B050"/>
                </a:solidFill>
              </a:rPr>
              <a:t>微信的各种功能（比如支付）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第二部分：微信小程序执行流程梳理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age的WXML文件的编译和使用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age的JS文件的编译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小程序的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age代码的加载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小程序的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age的实例化和首次渲染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小程序的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age的重新渲染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渲染层和逻辑层的双向通讯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web和原生混合渲染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小程序项目目录结构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7905" y="1590675"/>
            <a:ext cx="2454275" cy="4851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1551305"/>
            <a:ext cx="2533650" cy="4890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235" y="1590675"/>
            <a:ext cx="1905000" cy="49987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350" y="1590675"/>
            <a:ext cx="191262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小程序项目目录结构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5465"/>
            <a:ext cx="10515600" cy="4351338"/>
          </a:xfrm>
        </p:spPr>
        <p:txBody>
          <a:bodyPr>
            <a:normAutofit fontScale="80000"/>
          </a:bodyPr>
          <a:p>
            <a:pPr>
              <a:lnSpc>
                <a:spcPct val="200000"/>
              </a:lnSpc>
            </a:pPr>
            <a:r>
              <a:rPr lang="en-US" altLang="zh-CN"/>
              <a:t>        </a:t>
            </a:r>
            <a:r>
              <a:rPr lang="zh-CN" altLang="en-US"/>
              <a:t>微信小程序由</a:t>
            </a:r>
            <a:r>
              <a:rPr lang="zh-CN"/>
              <a:t>一个</a:t>
            </a:r>
            <a:r>
              <a:rPr lang="en-US" altLang="zh-CN">
                <a:solidFill>
                  <a:srgbClr val="FF0000"/>
                </a:solidFill>
              </a:rPr>
              <a:t>App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zh-CN" altLang="en-US"/>
              <a:t>、多个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age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对象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组</a:t>
            </a:r>
            <a:r>
              <a:rPr lang="zh-CN" altLang="en-US"/>
              <a:t>成。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App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对象，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代表应用全局入口</a:t>
            </a:r>
            <a:r>
              <a:rPr lang="zh-CN" altLang="en-US"/>
              <a:t>。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age</a:t>
            </a:r>
            <a:r>
              <a:rPr lang="zh-CN" altLang="en-US"/>
              <a:t>代表视图，</a:t>
            </a:r>
            <a:r>
              <a:rPr lang="zh-CN" altLang="en-US">
                <a:sym typeface="+mn-ea"/>
              </a:rPr>
              <a:t>视图</a:t>
            </a:r>
            <a:r>
              <a:rPr lang="zh-CN" altLang="en-US"/>
              <a:t>之间通过wx.navigateTo</a:t>
            </a:r>
            <a:r>
              <a:rPr lang="en-US" altLang="zh-CN"/>
              <a:t>(’path’)</a:t>
            </a:r>
            <a:r>
              <a:rPr lang="zh-CN" altLang="en-US"/>
              <a:t>跳转。一个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age</a:t>
            </a:r>
            <a:r>
              <a:rPr lang="zh-CN" altLang="en-US"/>
              <a:t>至少由两个文件描述。</a:t>
            </a:r>
            <a:r>
              <a:rPr lang="zh-CN" altLang="en-US">
                <a:solidFill>
                  <a:srgbClr val="FF0000"/>
                </a:solidFill>
              </a:rPr>
              <a:t>WXML文件</a:t>
            </a:r>
            <a:r>
              <a:rPr lang="zh-CN" altLang="en-US"/>
              <a:t>描述渲染，</a:t>
            </a:r>
            <a:r>
              <a:rPr lang="zh-CN" altLang="en-US">
                <a:solidFill>
                  <a:srgbClr val="FF0000"/>
                </a:solidFill>
              </a:rPr>
              <a:t>JS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</a:t>
            </a:r>
            <a:r>
              <a:rPr lang="zh-CN" altLang="en-US"/>
              <a:t>描述业务逻辑。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en-US" altLang="zh-CN"/>
              <a:t>        </a:t>
            </a:r>
            <a:r>
              <a:rPr lang="zh-CN" altLang="en-US"/>
              <a:t>换言之，一个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age</a:t>
            </a:r>
            <a:r>
              <a:rPr lang="zh-CN" altLang="en-US"/>
              <a:t>主要抽象成两部分：渲染逻辑、业务逻辑。可以说，所有</a:t>
            </a:r>
            <a:r>
              <a:rPr lang="en-US" altLang="zh-CN">
                <a:sym typeface="+mn-ea"/>
              </a:rPr>
              <a:t>P</a:t>
            </a:r>
            <a:r>
              <a:rPr lang="zh-CN" altLang="en-US"/>
              <a:t>age</a:t>
            </a:r>
            <a:r>
              <a:rPr lang="en-US" altLang="zh-CN"/>
              <a:t>s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WXML文件</a:t>
            </a:r>
            <a:r>
              <a:rPr lang="zh-CN" altLang="en-US"/>
              <a:t>构成整个小程序的渲染层，所有</a:t>
            </a:r>
            <a:r>
              <a:rPr lang="en-US" altLang="zh-CN"/>
              <a:t>P</a:t>
            </a:r>
            <a:r>
              <a:rPr lang="zh-CN" altLang="en-US"/>
              <a:t>age</a:t>
            </a:r>
            <a:r>
              <a:rPr lang="en-US" altLang="zh-CN"/>
              <a:t>s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JS文件</a:t>
            </a:r>
            <a:r>
              <a:rPr lang="zh-CN" altLang="en-US"/>
              <a:t>构成整个小程序的业务逻辑层。现在这两层运行在不同线程上。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对于</a:t>
            </a:r>
            <a:r>
              <a:rPr lang="en-US" altLang="zh-CN">
                <a:sym typeface="+mn-ea"/>
              </a:rPr>
              <a:t>P</a:t>
            </a:r>
            <a:r>
              <a:rPr lang="zh-CN" altLang="en-US"/>
              <a:t>age的WXML文件的编译和使用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3960"/>
          </a:xfrm>
        </p:spPr>
        <p:txBody>
          <a:bodyPr>
            <a:normAutofit fontScale="70000"/>
          </a:bodyPr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</a:rPr>
              <a:t>WXML</a:t>
            </a:r>
            <a:r>
              <a:rPr lang="zh-CN" altLang="en-US"/>
              <a:t>是小程序描述渲染逻辑的标签语言。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</a:rPr>
              <a:t>Exparser</a:t>
            </a:r>
            <a:r>
              <a:rPr lang="zh-CN" altLang="en-US"/>
              <a:t>是小程序执行渲染逻辑</a:t>
            </a:r>
            <a:r>
              <a:rPr lang="zh-CN" altLang="en-US">
                <a:sym typeface="+mn-ea"/>
              </a:rPr>
              <a:t>的程序。</a:t>
            </a:r>
            <a:endParaRPr lang="zh-CN" altLang="en-US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</a:rPr>
              <a:t>Exparser</a:t>
            </a:r>
            <a:r>
              <a:rPr lang="zh-CN" altLang="en-US"/>
              <a:t>接受</a:t>
            </a:r>
            <a:r>
              <a:rPr lang="zh-CN" altLang="en-US">
                <a:solidFill>
                  <a:srgbClr val="FF0000"/>
                </a:solidFill>
              </a:rPr>
              <a:t>WXML</a:t>
            </a:r>
            <a:r>
              <a:rPr lang="zh-CN" altLang="en-US"/>
              <a:t>输出js代码，输出的</a:t>
            </a:r>
            <a:r>
              <a:rPr lang="en-US" altLang="zh-CN"/>
              <a:t>js</a:t>
            </a:r>
            <a:r>
              <a:rPr lang="zh-CN" altLang="en-US"/>
              <a:t>代码直接是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age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结构生成函数</a:t>
            </a:r>
            <a:r>
              <a:rPr lang="zh-CN" altLang="en-US"/>
              <a:t>。这些编译好的函数</a:t>
            </a:r>
            <a:r>
              <a:rPr lang="zh-CN" altLang="en-US">
                <a:sym typeface="+mn-ea"/>
              </a:rPr>
              <a:t>代码</a:t>
            </a:r>
            <a:r>
              <a:rPr lang="zh-CN" altLang="en-US"/>
              <a:t>，放在代码包里。到时候，哪个</a:t>
            </a:r>
            <a:r>
              <a:rPr lang="en-US" altLang="zh-CN">
                <a:solidFill>
                  <a:srgbClr val="FF0000"/>
                </a:solidFill>
              </a:rPr>
              <a:t>Page</a:t>
            </a:r>
            <a:r>
              <a:rPr lang="zh-CN" altLang="en-US"/>
              <a:t>要显示，就执行对应的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结构生成函数</a:t>
            </a:r>
            <a:r>
              <a:rPr lang="zh-CN" altLang="en-US"/>
              <a:t>。这些函数执行，得到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age</a:t>
            </a:r>
            <a:r>
              <a:rPr lang="zh-CN" altLang="en-US"/>
              <a:t>的</a:t>
            </a:r>
            <a:r>
              <a:rPr lang="en-US" altLang="zh-CN"/>
              <a:t>dom</a:t>
            </a:r>
            <a:r>
              <a:rPr lang="zh-CN" altLang="en-US"/>
              <a:t>结构和样式的JSON。也就是说，运行时全权负责渲染的，就是这些</a:t>
            </a:r>
            <a:r>
              <a:rPr lang="zh-CN" altLang="en-US">
                <a:solidFill>
                  <a:srgbClr val="FF0000"/>
                </a:solidFill>
              </a:rPr>
              <a:t>结构生成函数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4" name="图片 3" descr="图9-3 WXML的编译过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0995" y="4199890"/>
            <a:ext cx="5960110" cy="32505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XML</a:t>
            </a:r>
            <a:r>
              <a:rPr lang="zh-CN" altLang="en-US"/>
              <a:t>和JS</a:t>
            </a:r>
            <a:r>
              <a:rPr lang="en-US" altLang="zh-CN"/>
              <a:t>ON</a:t>
            </a:r>
            <a:r>
              <a:rPr lang="zh-CN" altLang="en-US"/>
              <a:t>可以</a:t>
            </a:r>
            <a:r>
              <a:rPr lang="zh-CN" altLang="en-US"/>
              <a:t>完全等价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图3-2 WXML结构和JS对象均可以表示一棵Dom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745" y="1691005"/>
            <a:ext cx="8164830" cy="5921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第一部分：客户端应用开发概念入门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第二部分：微信小程序执行流程梳理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第三部分：使用</a:t>
            </a:r>
            <a:r>
              <a:rPr lang="en-US" altLang="zh-CN">
                <a:sym typeface="+mn-ea"/>
              </a:rPr>
              <a:t>Vue(</a:t>
            </a:r>
            <a:r>
              <a:rPr lang="en-US" altLang="zh-CN">
                <a:sym typeface="+mn-ea"/>
              </a:rPr>
              <a:t>uni-app)</a:t>
            </a:r>
            <a:r>
              <a:rPr lang="zh-CN" altLang="en-US">
                <a:sym typeface="+mn-ea"/>
              </a:rPr>
              <a:t>进行小程序开发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结构生成函数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对应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动态的XML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80000"/>
          </a:bodyPr>
          <a:p>
            <a:pPr>
              <a:lnSpc>
                <a:spcPct val="190000"/>
              </a:lnSpc>
            </a:pPr>
            <a:r>
              <a:rPr lang="zh-CN" altLang="en-US">
                <a:sym typeface="+mn-ea"/>
              </a:rPr>
              <a:t>因为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XML</a:t>
            </a:r>
            <a:r>
              <a:rPr lang="zh-CN" altLang="en-US">
                <a:sym typeface="+mn-ea"/>
              </a:rPr>
              <a:t>现在具有了动态性，所以不直接把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XML</a:t>
            </a:r>
            <a:r>
              <a:rPr lang="zh-CN" altLang="en-US">
                <a:sym typeface="+mn-ea"/>
              </a:rPr>
              <a:t>编译成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，而是编译成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函数</a:t>
            </a:r>
            <a:r>
              <a:rPr lang="zh-CN" altLang="en-US">
                <a:sym typeface="+mn-ea"/>
              </a:rPr>
              <a:t>，函数再生成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。这样，就获得了在运行时动态改变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结构的能力。</a:t>
            </a:r>
            <a:endParaRPr lang="zh-CN" altLang="en-US"/>
          </a:p>
          <a:p>
            <a:pPr>
              <a:lnSpc>
                <a:spcPct val="160000"/>
              </a:lnSpc>
            </a:pPr>
            <a:endParaRPr lang="zh-CN" altLang="en-US"/>
          </a:p>
        </p:txBody>
      </p:sp>
      <p:pic>
        <p:nvPicPr>
          <p:cNvPr id="4" name="图片 3" descr="图3-3 WXML结构转JS对象，再转Dom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0865" y="3250565"/>
            <a:ext cx="8509635" cy="35032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动态</a:t>
            </a:r>
            <a:r>
              <a:rPr lang="en-US" altLang="zh-CN"/>
              <a:t>XML</a:t>
            </a:r>
            <a:r>
              <a:rPr lang="zh-CN" altLang="en-US"/>
              <a:t>的编译</a:t>
            </a:r>
            <a:endParaRPr lang="zh-CN" altLang="en-US"/>
          </a:p>
        </p:txBody>
      </p:sp>
      <p:pic>
        <p:nvPicPr>
          <p:cNvPr id="4" name="图片 3" descr="图9-3 WXML的编译过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4020" y="1825625"/>
            <a:ext cx="8546465" cy="46609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对于</a:t>
            </a:r>
            <a:r>
              <a:rPr lang="en-US" altLang="zh-CN">
                <a:sym typeface="+mn-ea"/>
              </a:rPr>
              <a:t>P</a:t>
            </a:r>
            <a:r>
              <a:rPr lang="zh-CN" altLang="en-US"/>
              <a:t>age的JS文件的编译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9740"/>
          </a:xfrm>
        </p:spPr>
        <p:txBody>
          <a:bodyPr>
            <a:normAutofit fontScale="70000"/>
          </a:bodyPr>
          <a:p>
            <a:pPr>
              <a:lnSpc>
                <a:spcPct val="170000"/>
              </a:lnSpc>
            </a:pPr>
            <a:r>
              <a:rPr lang="zh-CN" altLang="en-US"/>
              <a:t>所有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age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JS文件</a:t>
            </a:r>
            <a:r>
              <a:rPr lang="zh-CN" altLang="en-US"/>
              <a:t>，会打包进一个</a:t>
            </a:r>
            <a:r>
              <a:rPr lang="zh-CN" altLang="en-US">
                <a:solidFill>
                  <a:srgbClr val="FF0000"/>
                </a:solidFill>
              </a:rPr>
              <a:t>JS文件</a:t>
            </a:r>
            <a:r>
              <a:rPr lang="zh-CN" altLang="en-US"/>
              <a:t>。小程序的入口文件是app.js。当app.js打包完，小程序会按照在全局配置</a:t>
            </a:r>
            <a:r>
              <a:rPr lang="en-US" altLang="zh-CN"/>
              <a:t>app.json</a:t>
            </a:r>
            <a:r>
              <a:rPr lang="zh-CN" altLang="en-US"/>
              <a:t>中定义的pages列表项，逐一打包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age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JS文件</a:t>
            </a:r>
            <a:r>
              <a:rPr lang="zh-CN" altLang="en-US"/>
              <a:t>，最终合成一个</a:t>
            </a:r>
            <a:r>
              <a:rPr lang="zh-CN" altLang="en-US">
                <a:solidFill>
                  <a:srgbClr val="FF0000"/>
                </a:solidFill>
              </a:rPr>
              <a:t>app-service.js</a:t>
            </a:r>
            <a:r>
              <a:rPr lang="zh-CN" altLang="en-US"/>
              <a:t>，放进代码包。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5815" y="3556000"/>
            <a:ext cx="5661660" cy="26212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小程序的</a:t>
            </a:r>
            <a:r>
              <a:rPr lang="en-US" altLang="zh-CN"/>
              <a:t>P</a:t>
            </a:r>
            <a:r>
              <a:rPr lang="zh-CN" altLang="en-US"/>
              <a:t>age代码的加载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" y="1522730"/>
            <a:ext cx="8051165" cy="5335270"/>
          </a:xfrm>
        </p:spPr>
        <p:txBody>
          <a:bodyPr>
            <a:normAutofit fontScale="70000"/>
          </a:bodyPr>
          <a:p>
            <a:pPr>
              <a:lnSpc>
                <a:spcPct val="190000"/>
              </a:lnSpc>
            </a:pPr>
            <a:r>
              <a:rPr lang="zh-CN" altLang="en-US"/>
              <a:t>第一次点开小程序的时候，作为宿主的微信客户端线程开始下载代码包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age</a:t>
            </a:r>
            <a:r>
              <a:rPr lang="zh-CN" altLang="en-US">
                <a:sym typeface="+mn-ea"/>
              </a:rPr>
              <a:t>的业务逻辑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app-service.js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>
                <a:sym typeface="+mn-ea"/>
              </a:rPr>
              <a:t>+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Page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结构生成函数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  <a:p>
            <a:pPr>
              <a:lnSpc>
                <a:spcPct val="190000"/>
              </a:lnSpc>
            </a:pPr>
            <a:r>
              <a:rPr lang="zh-CN" altLang="en-US"/>
              <a:t>与此同时开启两个js线程，一个带dom一个不带dom。带dom的叫</a:t>
            </a:r>
            <a:r>
              <a:rPr lang="zh-CN" altLang="en-US">
                <a:solidFill>
                  <a:srgbClr val="FF0000"/>
                </a:solidFill>
              </a:rPr>
              <a:t>webview</a:t>
            </a:r>
            <a:r>
              <a:rPr lang="zh-CN" altLang="en-US"/>
              <a:t>，不带dom的叫</a:t>
            </a:r>
            <a:r>
              <a:rPr lang="zh-CN" altLang="en-US">
                <a:solidFill>
                  <a:srgbClr val="FF0000"/>
                </a:solidFill>
              </a:rPr>
              <a:t>jscore</a:t>
            </a:r>
            <a:r>
              <a:rPr lang="zh-CN" altLang="en-US"/>
              <a:t>。代码下载下来后，交给他们执行。</a:t>
            </a:r>
            <a:endParaRPr lang="zh-CN" altLang="en-US"/>
          </a:p>
          <a:p>
            <a:pPr>
              <a:lnSpc>
                <a:spcPct val="190000"/>
              </a:lnSpc>
            </a:pPr>
            <a:r>
              <a:rPr lang="zh-CN" altLang="en-US"/>
              <a:t>不带dom的线程</a:t>
            </a:r>
            <a:r>
              <a:rPr lang="zh-CN" altLang="en-US">
                <a:sym typeface="+mn-ea"/>
              </a:rPr>
              <a:t>注入</a:t>
            </a:r>
            <a:r>
              <a:rPr lang="zh-CN" altLang="en-US">
                <a:solidFill>
                  <a:srgbClr val="FF0000"/>
                </a:solidFill>
              </a:rPr>
              <a:t>app-service.js</a:t>
            </a:r>
            <a:r>
              <a:rPr lang="zh-CN" altLang="en-US"/>
              <a:t>，带dom的线程</a:t>
            </a:r>
            <a:r>
              <a:rPr lang="zh-CN" altLang="en-US">
                <a:sym typeface="+mn-ea"/>
              </a:rPr>
              <a:t>注入</a:t>
            </a:r>
            <a:r>
              <a:rPr lang="zh-CN" altLang="en-US">
                <a:solidFill>
                  <a:srgbClr val="FF0000"/>
                </a:solidFill>
              </a:rPr>
              <a:t>结构生成函数</a:t>
            </a:r>
            <a:r>
              <a:rPr lang="zh-CN" altLang="en-US"/>
              <a:t>。</a:t>
            </a:r>
            <a:endParaRPr lang="zh-CN" altLang="en-US"/>
          </a:p>
          <a:p>
            <a:pPr>
              <a:lnSpc>
                <a:spcPct val="190000"/>
              </a:lnSpc>
            </a:pPr>
            <a:r>
              <a:rPr lang="zh-CN" altLang="en-US"/>
              <a:t>总而言之，在这个初始化阶段，加载基础库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Exparser</a:t>
            </a:r>
            <a:r>
              <a:rPr lang="zh-CN" altLang="en-US">
                <a:sym typeface="+mn-ea"/>
              </a:rPr>
              <a:t>等</a:t>
            </a:r>
            <a:r>
              <a:rPr lang="en-US" altLang="zh-CN"/>
              <a:t>)</a:t>
            </a:r>
            <a:r>
              <a:rPr lang="zh-CN" altLang="en-US"/>
              <a:t>后，</a:t>
            </a:r>
            <a:r>
              <a:rPr lang="zh-CN" altLang="en-US">
                <a:solidFill>
                  <a:srgbClr val="FF0000"/>
                </a:solidFill>
              </a:rPr>
              <a:t>jscore</a:t>
            </a:r>
            <a:r>
              <a:rPr lang="zh-CN" altLang="en-US"/>
              <a:t>注入</a:t>
            </a:r>
            <a:r>
              <a:rPr lang="zh-CN" altLang="en-US">
                <a:solidFill>
                  <a:srgbClr val="FF0000"/>
                </a:solidFill>
              </a:rPr>
              <a:t>app-service.js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webview</a:t>
            </a:r>
            <a:r>
              <a:rPr lang="zh-CN" altLang="en-US">
                <a:sym typeface="+mn-ea"/>
              </a:rPr>
              <a:t>注入</a:t>
            </a:r>
            <a:r>
              <a:rPr lang="zh-CN" altLang="en-US">
                <a:solidFill>
                  <a:srgbClr val="FF0000"/>
                </a:solidFill>
              </a:rPr>
              <a:t>结构生成函数</a:t>
            </a:r>
            <a:r>
              <a:rPr lang="zh-CN" altLang="en-US"/>
              <a:t>，为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age</a:t>
            </a:r>
            <a:r>
              <a:rPr lang="zh-CN" altLang="en-US"/>
              <a:t>的实例化和渲染做好准备。</a:t>
            </a:r>
            <a:endParaRPr lang="zh-CN" altLang="en-US"/>
          </a:p>
        </p:txBody>
      </p:sp>
      <p:pic>
        <p:nvPicPr>
          <p:cNvPr id="4" name="图片 3" descr="图7-3 页面层级准备过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2920" y="1456690"/>
            <a:ext cx="406908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小程序的</a:t>
            </a:r>
            <a:r>
              <a:rPr lang="en-US" altLang="zh-CN"/>
              <a:t>P</a:t>
            </a:r>
            <a:r>
              <a:rPr lang="zh-CN" altLang="en-US"/>
              <a:t>age的实例化和首次渲染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1480820"/>
            <a:ext cx="6691630" cy="5203190"/>
          </a:xfrm>
        </p:spPr>
        <p:txBody>
          <a:bodyPr>
            <a:normAutofit fontScale="70000"/>
          </a:bodyPr>
          <a:p>
            <a:pPr>
              <a:lnSpc>
                <a:spcPct val="190000"/>
              </a:lnSpc>
            </a:pPr>
            <a:r>
              <a:rPr lang="zh-CN" altLang="en-US"/>
              <a:t>小程序启动时会选取首页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age</a:t>
            </a:r>
            <a:r>
              <a:rPr lang="zh-CN" altLang="en-US"/>
              <a:t>做实例化和渲染，其他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age</a:t>
            </a:r>
            <a:r>
              <a:rPr lang="zh-CN" altLang="en-US"/>
              <a:t>的实例化和渲染，是在以后每次调用wx.navigateTo("path")时发生的。</a:t>
            </a:r>
            <a:endParaRPr lang="zh-CN" altLang="en-US"/>
          </a:p>
          <a:p>
            <a:pPr>
              <a:lnSpc>
                <a:spcPct val="190000"/>
              </a:lnSpc>
            </a:pPr>
            <a:r>
              <a:rPr lang="zh-CN" altLang="en-US"/>
              <a:t>调用wx.navigateTo时，新开一个</a:t>
            </a:r>
            <a:r>
              <a:rPr lang="zh-CN" altLang="en-US">
                <a:solidFill>
                  <a:srgbClr val="FF0000"/>
                </a:solidFill>
              </a:rPr>
              <a:t>webview线程</a:t>
            </a:r>
            <a:r>
              <a:rPr lang="zh-CN" altLang="en-US"/>
              <a:t>，注入</a:t>
            </a:r>
            <a:r>
              <a:rPr lang="zh-CN" altLang="en-US">
                <a:solidFill>
                  <a:srgbClr val="FF0000"/>
                </a:solidFill>
              </a:rPr>
              <a:t>结构生成函数</a:t>
            </a:r>
            <a:r>
              <a:rPr lang="zh-CN" altLang="en-US">
                <a:solidFill>
                  <a:schemeClr val="tx1"/>
                </a:solidFill>
              </a:rPr>
              <a:t>来</a:t>
            </a:r>
            <a:r>
              <a:rPr lang="zh-CN" altLang="en-US"/>
              <a:t>加载，然后等待</a:t>
            </a:r>
            <a:r>
              <a:rPr lang="zh-CN" altLang="en-US">
                <a:solidFill>
                  <a:srgbClr val="FF0000"/>
                </a:solidFill>
              </a:rPr>
              <a:t>jscore线程</a:t>
            </a:r>
            <a:r>
              <a:rPr lang="zh-CN" altLang="en-US"/>
              <a:t>的发号令。</a:t>
            </a:r>
            <a:endParaRPr lang="zh-CN" altLang="en-US"/>
          </a:p>
          <a:p>
            <a:pPr>
              <a:lnSpc>
                <a:spcPct val="190000"/>
              </a:lnSpc>
            </a:pPr>
            <a:r>
              <a:rPr lang="zh-CN" altLang="en-US"/>
              <a:t>与此同时在另一边，调用wx.navigateTo时，</a:t>
            </a:r>
            <a:r>
              <a:rPr lang="zh-CN" altLang="en-US">
                <a:solidFill>
                  <a:srgbClr val="FF0000"/>
                </a:solidFill>
              </a:rPr>
              <a:t>jscore线程</a:t>
            </a:r>
            <a:r>
              <a:rPr lang="zh-CN" altLang="en-US"/>
              <a:t>要实例化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age</a:t>
            </a:r>
            <a:r>
              <a:rPr lang="zh-CN" altLang="en-US"/>
              <a:t>(</a:t>
            </a:r>
            <a:r>
              <a:rPr lang="zh-CN"/>
              <a:t>初始化组件</a:t>
            </a:r>
            <a:r>
              <a:rPr lang="zh-CN" altLang="en-US"/>
              <a:t>函数和</a:t>
            </a:r>
            <a:r>
              <a:rPr lang="zh-CN">
                <a:sym typeface="+mn-ea"/>
              </a:rPr>
              <a:t>页面</a:t>
            </a:r>
            <a:r>
              <a:rPr lang="zh-CN" altLang="en-US"/>
              <a:t>数据)，实例化后</a:t>
            </a:r>
            <a:r>
              <a:rPr lang="zh-CN" altLang="en-US">
                <a:solidFill>
                  <a:srgbClr val="FF0000"/>
                </a:solidFill>
              </a:rPr>
              <a:t>jscore</a:t>
            </a:r>
            <a:r>
              <a:rPr lang="zh-CN" altLang="en-US"/>
              <a:t>释放信号让</a:t>
            </a:r>
            <a:r>
              <a:rPr lang="zh-CN" altLang="en-US">
                <a:solidFill>
                  <a:srgbClr val="FF0000"/>
                </a:solidFill>
              </a:rPr>
              <a:t>webview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Exparser</a:t>
            </a:r>
            <a:r>
              <a:rPr lang="zh-CN" altLang="en-US"/>
              <a:t>执行</a:t>
            </a:r>
            <a:r>
              <a:rPr lang="zh-CN" altLang="en-US">
                <a:solidFill>
                  <a:srgbClr val="FF0000"/>
                </a:solidFill>
              </a:rPr>
              <a:t>结构生成函数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5" name="图片 4" descr="图7-4 初始数据通信时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6945" y="1608455"/>
            <a:ext cx="4472940" cy="51892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81050"/>
            <a:ext cx="10515600" cy="1238250"/>
          </a:xfrm>
        </p:spPr>
        <p:txBody>
          <a:bodyPr>
            <a:normAutofit fontScale="60000"/>
          </a:bodyPr>
          <a:p>
            <a:pPr>
              <a:lnSpc>
                <a:spcPct val="200000"/>
              </a:lnSpc>
            </a:pPr>
            <a:r>
              <a:rPr lang="zh-CN" altLang="en-US">
                <a:sym typeface="+mn-ea"/>
              </a:rPr>
              <a:t>当运行时用户跳转执行wx.navigateTo("path")时，path的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结构生成函数</a:t>
            </a:r>
            <a:r>
              <a:rPr lang="zh-CN" altLang="en-US">
                <a:sym typeface="+mn-ea"/>
              </a:rPr>
              <a:t>注入新开的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webview线程</a:t>
            </a:r>
            <a:r>
              <a:rPr lang="zh-CN" altLang="en-US">
                <a:sym typeface="+mn-ea"/>
              </a:rPr>
              <a:t>，执行它生成页面结构(虚拟dom)，虚拟dom是普通JSON。虚拟dom交给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Exparser</a:t>
            </a:r>
            <a:r>
              <a:rPr lang="zh-CN" altLang="en-US">
                <a:sym typeface="+mn-ea"/>
              </a:rPr>
              <a:t>的web渲染器使用dom进行渲染。</a:t>
            </a:r>
            <a:endParaRPr lang="zh-CN" altLang="en-US">
              <a:sym typeface="+mn-ea"/>
            </a:endParaRPr>
          </a:p>
        </p:txBody>
      </p:sp>
      <p:pic>
        <p:nvPicPr>
          <p:cNvPr id="6" name="图片 5" descr="图3-5 逻辑层传递数据到渲染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8175" y="2640965"/>
            <a:ext cx="5706745" cy="4217035"/>
          </a:xfrm>
          <a:prstGeom prst="rect">
            <a:avLst/>
          </a:prstGeom>
        </p:spPr>
      </p:pic>
      <p:pic>
        <p:nvPicPr>
          <p:cNvPr id="10" name="图片 9" descr="图7-7 视图层初始渲染流程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60" y="2026920"/>
            <a:ext cx="4229100" cy="48310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小程序的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age的</a:t>
            </a:r>
            <a:r>
              <a:rPr lang="zh-CN" altLang="en-US">
                <a:sym typeface="+mn-ea"/>
              </a:rPr>
              <a:t>重新渲染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445" y="1490980"/>
            <a:ext cx="5504815" cy="4645025"/>
          </a:xfrm>
        </p:spPr>
        <p:txBody>
          <a:bodyPr>
            <a:noAutofit/>
          </a:bodyPr>
          <a:p>
            <a:pPr>
              <a:lnSpc>
                <a:spcPct val="220000"/>
              </a:lnSpc>
            </a:pPr>
            <a:r>
              <a:rPr lang="zh-CN" altLang="en-US" sz="1800"/>
              <a:t>以后</a:t>
            </a:r>
            <a:r>
              <a:rPr lang="en-US" altLang="zh-CN" sz="1800">
                <a:solidFill>
                  <a:srgbClr val="FF0000"/>
                </a:solidFill>
              </a:rPr>
              <a:t>P</a:t>
            </a:r>
            <a:r>
              <a:rPr lang="zh-CN" altLang="en-US" sz="1800">
                <a:solidFill>
                  <a:srgbClr val="FF0000"/>
                </a:solidFill>
              </a:rPr>
              <a:t>age</a:t>
            </a:r>
            <a:r>
              <a:rPr lang="zh-CN" altLang="en-US" sz="1800"/>
              <a:t>实例中的数据变化了，需要重渲染，</a:t>
            </a:r>
            <a:r>
              <a:rPr lang="zh-CN" altLang="en-US" sz="1800">
                <a:solidFill>
                  <a:srgbClr val="FF0000"/>
                </a:solidFill>
              </a:rPr>
              <a:t>jscore线程</a:t>
            </a:r>
            <a:r>
              <a:rPr lang="zh-CN" altLang="en-US" sz="1800"/>
              <a:t>再次请求</a:t>
            </a:r>
            <a:r>
              <a:rPr lang="zh-CN" altLang="en-US" sz="1800">
                <a:solidFill>
                  <a:srgbClr val="FF0000"/>
                </a:solidFill>
              </a:rPr>
              <a:t>webview线程</a:t>
            </a:r>
            <a:r>
              <a:rPr lang="zh-CN" altLang="en-US" sz="1800"/>
              <a:t>执行</a:t>
            </a:r>
            <a:r>
              <a:rPr lang="zh-CN" altLang="en-US" sz="1800">
                <a:solidFill>
                  <a:srgbClr val="FF0000"/>
                </a:solidFill>
              </a:rPr>
              <a:t>结构生成函数</a:t>
            </a:r>
            <a:r>
              <a:rPr lang="zh-CN" altLang="en-US" sz="1800"/>
              <a:t>。</a:t>
            </a:r>
            <a:endParaRPr lang="zh-CN" altLang="en-US" sz="1800"/>
          </a:p>
          <a:p>
            <a:pPr>
              <a:lnSpc>
                <a:spcPct val="22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结构生成函数</a:t>
            </a:r>
            <a:r>
              <a:rPr lang="zh-CN" altLang="en-US" sz="1800"/>
              <a:t>输出虚拟dom(JSON)，虚拟dom交给</a:t>
            </a:r>
            <a:r>
              <a:rPr lang="zh-CN" altLang="en-US" sz="1800">
                <a:solidFill>
                  <a:srgbClr val="FF0000"/>
                </a:solidFill>
              </a:rPr>
              <a:t>Exparser</a:t>
            </a:r>
            <a:r>
              <a:rPr lang="zh-CN" altLang="en-US" sz="1800"/>
              <a:t>的web渲染器使用dom进行渲染。</a:t>
            </a:r>
            <a:endParaRPr lang="zh-CN" altLang="en-US" sz="1800"/>
          </a:p>
        </p:txBody>
      </p:sp>
      <p:pic>
        <p:nvPicPr>
          <p:cNvPr id="5" name="图片 4" descr="图3-4 状态更新的时候，通过对比前后JS对象变化，进而改变视图层的Dom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1745" y="1416685"/>
            <a:ext cx="5082540" cy="52730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渲染层和逻辑层的双向通讯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9220"/>
            <a:ext cx="10515600" cy="2363470"/>
          </a:xfrm>
        </p:spPr>
        <p:txBody>
          <a:bodyPr>
            <a:noAutofit/>
          </a:bodyPr>
          <a:p>
            <a:pPr>
              <a:lnSpc>
                <a:spcPct val="200000"/>
              </a:lnSpc>
            </a:pPr>
            <a:r>
              <a:rPr lang="zh-CN" altLang="en-US" sz="1800"/>
              <a:t>微信小程序中有</a:t>
            </a:r>
            <a:r>
              <a:rPr lang="zh-CN" altLang="en-US" sz="1800">
                <a:solidFill>
                  <a:srgbClr val="FF0000"/>
                </a:solidFill>
              </a:rPr>
              <a:t>webview线程</a:t>
            </a:r>
            <a:r>
              <a:rPr lang="zh-CN" altLang="en-US" sz="1800"/>
              <a:t>在监听dom事件，dom事件触发时，事件最终会传给</a:t>
            </a:r>
            <a:r>
              <a:rPr lang="zh-CN" altLang="en-US" sz="1800">
                <a:solidFill>
                  <a:srgbClr val="FF0000"/>
                </a:solidFill>
              </a:rPr>
              <a:t>jscore线程</a:t>
            </a:r>
            <a:r>
              <a:rPr lang="zh-CN" altLang="en-US" sz="1800"/>
              <a:t>让</a:t>
            </a:r>
            <a:r>
              <a:rPr lang="zh-CN" altLang="en-US" sz="1800">
                <a:solidFill>
                  <a:srgbClr val="FF0000"/>
                </a:solidFill>
              </a:rPr>
              <a:t>jscore线程</a:t>
            </a:r>
            <a:r>
              <a:rPr lang="zh-CN" altLang="en-US" sz="1800"/>
              <a:t>执行事件函数。</a:t>
            </a:r>
            <a:endParaRPr lang="zh-CN" altLang="en-US" sz="1800"/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jscore线程</a:t>
            </a:r>
            <a:r>
              <a:rPr lang="zh-CN" altLang="en-US" sz="1800"/>
              <a:t>在事件函数中执行完业务逻辑后执行</a:t>
            </a:r>
            <a:r>
              <a:rPr lang="zh-CN" altLang="en-US" sz="1800">
                <a:solidFill>
                  <a:srgbClr val="FF0000"/>
                </a:solidFill>
              </a:rPr>
              <a:t>setData</a:t>
            </a:r>
            <a:r>
              <a:rPr lang="zh-CN" altLang="en-US" sz="1800"/>
              <a:t>，最终会把新data传给</a:t>
            </a:r>
            <a:r>
              <a:rPr lang="zh-CN" altLang="en-US" sz="1800">
                <a:solidFill>
                  <a:srgbClr val="FF0000"/>
                </a:solidFill>
              </a:rPr>
              <a:t>webview线程</a:t>
            </a:r>
            <a:r>
              <a:rPr lang="zh-CN" altLang="en-US" sz="1800"/>
              <a:t>执行渲染、执行</a:t>
            </a:r>
            <a:r>
              <a:rPr lang="zh-CN" altLang="en-US" sz="1800">
                <a:solidFill>
                  <a:srgbClr val="FF0000"/>
                </a:solidFill>
              </a:rPr>
              <a:t>结构生成函数</a:t>
            </a:r>
            <a:r>
              <a:rPr lang="zh-CN" altLang="en-US" sz="1800"/>
              <a:t>。</a:t>
            </a:r>
            <a:endParaRPr lang="zh-CN" altLang="en-US" sz="1800"/>
          </a:p>
        </p:txBody>
      </p:sp>
      <p:pic>
        <p:nvPicPr>
          <p:cNvPr id="4" name="图片 3" descr="图3-7 渲染层产生用户交互事件传递给逻辑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0645" y="3999865"/>
            <a:ext cx="4410075" cy="33839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diff</a:t>
            </a:r>
            <a:r>
              <a:rPr lang="zh-CN" altLang="en-US"/>
              <a:t>算法</a:t>
            </a:r>
            <a:endParaRPr lang="zh-CN" altLang="en-US"/>
          </a:p>
        </p:txBody>
      </p:sp>
      <p:pic>
        <p:nvPicPr>
          <p:cNvPr id="4" name="内容占位符 3" descr="图7-8 视图层重渲染流程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36290" y="1825625"/>
            <a:ext cx="55181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web和原生混合渲染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FF0000"/>
                </a:solidFill>
              </a:rPr>
              <a:t>Exparser</a:t>
            </a:r>
            <a:r>
              <a:rPr lang="zh-CN" altLang="en-US"/>
              <a:t>是微信小程序使用的组件化框架,职责涵盖处理数据绑定、组件系统、事件系统、通信系统等一系列框架逻辑。在</a:t>
            </a:r>
            <a:r>
              <a:rPr lang="zh-CN" altLang="en-US">
                <a:solidFill>
                  <a:srgbClr val="FF0000"/>
                </a:solidFill>
              </a:rPr>
              <a:t>webview</a:t>
            </a:r>
            <a:r>
              <a:rPr lang="zh-CN" altLang="en-US"/>
              <a:t>中实际执行渲染、渲染组件、调用</a:t>
            </a:r>
            <a:r>
              <a:rPr lang="zh-CN" altLang="en-US">
                <a:solidFill>
                  <a:srgbClr val="FF0000"/>
                </a:solidFill>
              </a:rPr>
              <a:t>结构生成函数</a:t>
            </a:r>
            <a:r>
              <a:rPr lang="zh-CN" altLang="en-US"/>
              <a:t>的就是他。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微信为开发者提供了一些现成可以使用的</a:t>
            </a:r>
            <a:r>
              <a:rPr lang="zh-CN" altLang="en-US">
                <a:solidFill>
                  <a:srgbClr val="FF0000"/>
                </a:solidFill>
              </a:rPr>
              <a:t>Exparser</a:t>
            </a:r>
            <a:r>
              <a:rPr lang="zh-CN" altLang="en-US"/>
              <a:t>组件，大部分是在</a:t>
            </a:r>
            <a:r>
              <a:rPr lang="zh-CN" altLang="en-US">
                <a:solidFill>
                  <a:srgbClr val="FF0000"/>
                </a:solidFill>
              </a:rPr>
              <a:t>webview</a:t>
            </a:r>
            <a:r>
              <a:rPr lang="zh-CN" altLang="en-US"/>
              <a:t>中由DOM实现渲染的，但也有一小部分不由DOM实现渲染而是由原生实现渲染，这类组件称为“原生组件”。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原生组件的实现原理是，由</a:t>
            </a:r>
            <a:r>
              <a:rPr lang="zh-CN" altLang="en-US">
                <a:solidFill>
                  <a:srgbClr val="FF0000"/>
                </a:solidFill>
              </a:rPr>
              <a:t>webView</a:t>
            </a:r>
            <a:r>
              <a:rPr lang="zh-CN" altLang="en-US"/>
              <a:t>渲染一个占位的空白区域，留出位置，再由原生API在相同位置渲染一层图像画面。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第一部分：</a:t>
            </a:r>
            <a:r>
              <a:rPr lang="zh-CN" altLang="en-US">
                <a:sym typeface="+mn-ea"/>
              </a:rPr>
              <a:t>客户端应用开发概念入门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客户端应用的分类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原生 App 的</a:t>
            </a:r>
            <a:r>
              <a:rPr lang="zh-CN" altLang="en-US">
                <a:sym typeface="+mn-ea"/>
              </a:rPr>
              <a:t>优点和缺点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Web </a:t>
            </a:r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的优点和缺点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混合</a:t>
            </a:r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的优点和缺点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第三部分：使用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进行小程序开发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uni-app的实现原理浅析：</a:t>
            </a:r>
            <a:r>
              <a:rPr lang="en-US" altLang="zh-CN">
                <a:sym typeface="+mn-ea"/>
              </a:rPr>
              <a:t>webpack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编译器、运行时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240" y="60960"/>
            <a:ext cx="11052810" cy="1325880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uni-app的实现原理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webpack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>
                <a:solidFill>
                  <a:schemeClr val="tx1"/>
                </a:solidFill>
              </a:rPr>
              <a:t>编译</a:t>
            </a:r>
            <a:r>
              <a:rPr lang="zh-CN" altLang="en-US"/>
              <a:t>器、运行时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7240" y="1294130"/>
            <a:ext cx="10515600" cy="5563870"/>
          </a:xfrm>
        </p:spPr>
        <p:txBody>
          <a:bodyPr>
            <a:normAutofit fontScale="70000"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1. </a:t>
            </a:r>
            <a:r>
              <a:rPr lang="zh-CN" altLang="en-US">
                <a:highlight>
                  <a:srgbClr val="FFFF00"/>
                </a:highlight>
              </a:rPr>
              <a:t>webpack </a:t>
            </a:r>
            <a:r>
              <a:rPr lang="zh-CN" altLang="en-US"/>
              <a:t>。webpack是前端常用的一个模块打包器，uni-app构建过程中，会将Vue SFC的template、script、style三段式的结构，</a:t>
            </a:r>
            <a:r>
              <a:rPr lang="zh-CN" altLang="en-US">
                <a:highlight>
                  <a:srgbClr val="FFFF00"/>
                </a:highlight>
              </a:rPr>
              <a:t>编译成小程序四段式结构</a:t>
            </a:r>
            <a:r>
              <a:rPr lang="zh-CN" altLang="en-US"/>
              <a:t>，会得到</a:t>
            </a:r>
            <a:r>
              <a:rPr lang="en-US" altLang="zh-CN"/>
              <a:t>x</a:t>
            </a:r>
            <a:r>
              <a:rPr lang="zh-CN" altLang="en-US"/>
              <a:t>ml、</a:t>
            </a:r>
            <a:r>
              <a:rPr lang="en-US" altLang="zh-CN"/>
              <a:t>cs</a:t>
            </a:r>
            <a:r>
              <a:rPr lang="zh-CN" altLang="en-US"/>
              <a:t>s、js、json四种文件。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2. 编译器 。uni-app的编译器本质是</a:t>
            </a:r>
            <a:r>
              <a:rPr lang="zh-CN" altLang="en-US">
                <a:highlight>
                  <a:srgbClr val="FFFF00"/>
                </a:highlight>
              </a:rPr>
              <a:t>把Vue 的视图编译成小程序的视图</a:t>
            </a:r>
            <a:r>
              <a:rPr lang="zh-CN" altLang="en-US"/>
              <a:t>，即把template语法编译成小程序的</a:t>
            </a:r>
            <a:r>
              <a:rPr lang="en-US" altLang="zh-CN"/>
              <a:t>wx</a:t>
            </a:r>
            <a:r>
              <a:rPr lang="zh-CN" altLang="en-US"/>
              <a:t>ml语法，</a:t>
            </a:r>
            <a:r>
              <a:rPr lang="zh-CN" altLang="en-US">
                <a:highlight>
                  <a:srgbClr val="FFFF00"/>
                </a:highlight>
              </a:rPr>
              <a:t>之后，uni-app</a:t>
            </a:r>
            <a:r>
              <a:rPr lang="en-US" altLang="zh-CN">
                <a:highlight>
                  <a:srgbClr val="FFFF00"/>
                </a:highlight>
              </a:rPr>
              <a:t>(</a:t>
            </a:r>
            <a:r>
              <a:rPr lang="en-US" altLang="zh-CN">
                <a:highlight>
                  <a:srgbClr val="FFFF00"/>
                </a:highlight>
                <a:sym typeface="+mn-ea"/>
              </a:rPr>
              <a:t>Vue</a:t>
            </a:r>
            <a:r>
              <a:rPr lang="en-US" altLang="zh-CN">
                <a:highlight>
                  <a:srgbClr val="FFFF00"/>
                </a:highlight>
              </a:rPr>
              <a:t>)</a:t>
            </a:r>
            <a:r>
              <a:rPr lang="zh-CN" altLang="en-US">
                <a:highlight>
                  <a:srgbClr val="FFFF00"/>
                </a:highlight>
              </a:rPr>
              <a:t>不会存在视图层，视图层的更新完全交给小程序</a:t>
            </a:r>
            <a:r>
              <a:rPr lang="en-US" altLang="zh-CN">
                <a:highlight>
                  <a:srgbClr val="FFFF00"/>
                </a:highlight>
              </a:rPr>
              <a:t>(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Exparser</a:t>
            </a:r>
            <a:r>
              <a:rPr lang="en-US" altLang="zh-CN">
                <a:highlight>
                  <a:srgbClr val="FFFF00"/>
                </a:highlight>
              </a:rPr>
              <a:t>)</a:t>
            </a:r>
            <a:r>
              <a:rPr lang="zh-CN" altLang="en-US">
                <a:highlight>
                  <a:srgbClr val="FFFF00"/>
                </a:highlight>
              </a:rPr>
              <a:t>自身维护</a:t>
            </a:r>
            <a:r>
              <a:rPr lang="zh-CN" altLang="en-US"/>
              <a:t>。但是Vue的逻辑层还保留，那Vue跟小程序是怎么交互的呢？这就依赖于uni-app的运行时。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3. 运行时 。uni-app运行时相当于一个桥梁，打通了Vue和小程序。小程序视图层的更新，比如事件点击、触摸等操作，会经过uni-app的事件代理机制，然后到达Vue的事件函数。而Vue的事件函数触发了数据更新，又会重新经过</a:t>
            </a:r>
            <a:r>
              <a:rPr lang="zh-CN" altLang="en-US">
                <a:sym typeface="+mn-ea"/>
              </a:rPr>
              <a:t>uni-app</a:t>
            </a:r>
            <a:r>
              <a:rPr lang="zh-CN" altLang="en-US"/>
              <a:t>运行时，触发</a:t>
            </a:r>
            <a:r>
              <a:rPr lang="zh-CN" altLang="en-US">
                <a:sym typeface="+mn-ea"/>
              </a:rPr>
              <a:t>小程序的</a:t>
            </a:r>
            <a:r>
              <a:rPr lang="zh-CN" altLang="en-US"/>
              <a:t>setData，进一步更新小程序的视图层。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Vue和小程序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Exparser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的通讯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90000" lnSpcReduction="20000"/>
          </a:bodyPr>
          <a:p>
            <a:pPr marL="0" indent="0">
              <a:lnSpc>
                <a:spcPct val="170000"/>
              </a:lnSpc>
              <a:buNone/>
            </a:pPr>
            <a:r>
              <a:rPr lang="en-US" altLang="zh-CN"/>
              <a:t>Q:</a:t>
            </a:r>
            <a:r>
              <a:rPr lang="zh-CN" altLang="en-US"/>
              <a:t>小程序视图层事件响应，会触发小程序逻辑</a:t>
            </a:r>
            <a:r>
              <a:rPr lang="zh-CN" altLang="en-US">
                <a:sym typeface="+mn-ea"/>
              </a:rPr>
              <a:t>层</a:t>
            </a:r>
            <a:r>
              <a:rPr lang="zh-CN" altLang="en-US"/>
              <a:t>，逻辑层会调用vue相应的事件，触发数据更新。那Vue数据更新之后，又是怎样触发小程序视图层更新的呢？</a:t>
            </a:r>
            <a:endParaRPr lang="zh-CN" altLang="en-US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>
                <a:sym typeface="+mn-ea"/>
              </a:rPr>
              <a:t>A: </a:t>
            </a:r>
            <a:r>
              <a:rPr lang="zh-CN" altLang="en-US">
                <a:sym typeface="+mn-ea"/>
              </a:rPr>
              <a:t>小程序视图层更新，必须使小程序逻辑层更新。</a:t>
            </a:r>
            <a:r>
              <a:rPr lang="zh-CN" altLang="en-US"/>
              <a:t>小程序</a:t>
            </a:r>
            <a:r>
              <a:rPr lang="zh-CN" altLang="en-US">
                <a:sym typeface="+mn-ea"/>
              </a:rPr>
              <a:t>逻辑层</a:t>
            </a:r>
            <a:r>
              <a:rPr lang="zh-CN" altLang="en-US"/>
              <a:t>更新必须要调用小程序的 setData 函数，而Vue数据更新的时候会触发Vue.prototype._update 方法，所以，只要在 _update 里调用 setData 函数就可以了。所以，uni-app在Vue里新增了 patch 函数，该函数会在 _update 时被调用。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客户端应用的分类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20000"/>
              </a:lnSpc>
            </a:pPr>
            <a:r>
              <a:rPr lang="zh-CN" altLang="en-US"/>
              <a:t>底层</a:t>
            </a:r>
            <a:r>
              <a:rPr lang="zh-CN" altLang="en-US">
                <a:sym typeface="+mn-ea"/>
              </a:rPr>
              <a:t>开发</a:t>
            </a:r>
            <a:r>
              <a:rPr lang="zh-CN" altLang="en-US"/>
              <a:t>技术不一样，按照</a:t>
            </a:r>
            <a:r>
              <a:rPr lang="zh-CN" altLang="en-US">
                <a:sym typeface="+mn-ea"/>
              </a:rPr>
              <a:t>底层</a:t>
            </a:r>
            <a:r>
              <a:rPr lang="zh-CN" altLang="en-US"/>
              <a:t>技术，App 可以分成三大类。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原生应用（native application，简称 native App）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Web 应用</a:t>
            </a:r>
            <a:r>
              <a:rPr lang="en-US" altLang="zh-CN"/>
              <a:t>/PWA</a:t>
            </a:r>
            <a:r>
              <a:rPr lang="zh-CN" altLang="en-US"/>
              <a:t>（web application，简称 Web App）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混合应用（hybrid application，简称 hybrid App）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hybrid App</a:t>
            </a:r>
            <a:r>
              <a:rPr lang="zh-CN" altLang="en-US">
                <a:solidFill>
                  <a:schemeClr val="tx1"/>
                </a:solidFill>
              </a:rPr>
              <a:t>混合应用就是在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原生应用中混入Web 应用。</a:t>
            </a:r>
            <a:r>
              <a:rPr lang="zh-CN" altLang="en-US">
                <a:sym typeface="+mn-ea"/>
              </a:rPr>
              <a:t>又由于</a:t>
            </a:r>
            <a:r>
              <a:rPr lang="zh-CN" altLang="en-US">
                <a:sym typeface="+mn-ea"/>
              </a:rPr>
              <a:t>Web 应用是由</a:t>
            </a:r>
            <a:r>
              <a:rPr lang="zh-CN" altLang="en-US">
                <a:sym typeface="+mn-ea"/>
              </a:rPr>
              <a:t>HTML5规范支撑的。所以，可以说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hybrid App就是在原生应用中加入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H5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页面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原生应用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00B050"/>
                </a:solidFill>
              </a:rPr>
              <a:t>原生 App 是专门为特定操作系统开发的应用程序 ，无法在其他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操作系统</a:t>
            </a:r>
            <a:r>
              <a:rPr lang="zh-CN" altLang="en-US">
                <a:solidFill>
                  <a:srgbClr val="00B050"/>
                </a:solidFill>
              </a:rPr>
              <a:t>运行。</a:t>
            </a:r>
            <a:r>
              <a:rPr lang="zh-CN" altLang="en-US"/>
              <a:t>一个手机软件如果要同时支持苹果手机和安卓手机，就需要为它们各写一个原生 App。</a:t>
            </a:r>
            <a:endParaRPr lang="zh-CN" altLang="en-US"/>
          </a:p>
          <a:p>
            <a:r>
              <a:rPr lang="zh-CN" altLang="en-US"/>
              <a:t>移动端为例，</a:t>
            </a:r>
            <a:r>
              <a:rPr lang="zh-CN" altLang="en-US">
                <a:solidFill>
                  <a:srgbClr val="00B050"/>
                </a:solidFill>
              </a:rPr>
              <a:t>原生 App 最早出现，跟智能手机系统一起诞生</a:t>
            </a:r>
            <a:r>
              <a:rPr lang="zh-CN" altLang="en-US"/>
              <a:t>。2007年6月 iPhone 诞生，2008年9月安卓诞生，就同时发布了自家平台的原生 App 开发方法。</a:t>
            </a:r>
            <a:endParaRPr lang="zh-CN" altLang="en-US"/>
          </a:p>
          <a:p>
            <a:pPr algn="l">
              <a:buClrTx/>
              <a:buSzTx/>
            </a:pPr>
            <a:r>
              <a:rPr lang="zh-CN" altLang="en-US">
                <a:solidFill>
                  <a:srgbClr val="00B050"/>
                </a:solidFill>
              </a:rPr>
              <a:t>原生 App 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多</a:t>
            </a:r>
            <a:r>
              <a:rPr lang="zh-CN" altLang="en-US">
                <a:solidFill>
                  <a:srgbClr val="00B050"/>
                </a:solidFill>
              </a:rPr>
              <a:t>使用编译型的语言，iOS 的原生 App 使用 Objective-C 语言或 Swift 语言，安卓使用 Java 语言或 Kotlin 语言。原生 App 的性能和用户体验都很好。</a:t>
            </a:r>
            <a:endParaRPr lang="zh-CN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原生 App 的优点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/>
              <a:t>原生 App 的优点主要是两个：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（1）较好的性能和体验；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（2）可以使用所有的</a:t>
            </a:r>
            <a:r>
              <a:rPr lang="zh-CN" altLang="en-US">
                <a:solidFill>
                  <a:srgbClr val="00B050"/>
                </a:solidFill>
              </a:rPr>
              <a:t>操作系统 API</a:t>
            </a:r>
            <a:r>
              <a:rPr lang="zh-CN" altLang="en-US"/>
              <a:t>，比如 GPS、摄像头、麦克风、加速计、通知推送等等，能充分发挥系统的潜力。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原生 App 的缺点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0340"/>
            <a:ext cx="10515600" cy="4726940"/>
          </a:xfrm>
        </p:spPr>
        <p:txBody>
          <a:bodyPr>
            <a:normAutofit fontScale="90000" lnSpcReduction="20000"/>
          </a:bodyPr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00B050"/>
                </a:solidFill>
              </a:rPr>
              <a:t>原生 App 的缺点主要是成本</a:t>
            </a:r>
            <a:r>
              <a:rPr lang="zh-CN" altLang="en-US"/>
              <a:t>，每个手机平台都要建立一个独立的开发团队，大公司一般都有 iOS 和安卓两个开发团队。如果出现第三个平台（以前的 Windows Phone，也许将来的华为鸿蒙 OS），就要组建第三个团队，成本就更高。</a:t>
            </a: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第二个缺点是，原生 App 使用底层操作系统的语言，都是</a:t>
            </a:r>
            <a:r>
              <a:rPr lang="zh-CN" altLang="en-US">
                <a:solidFill>
                  <a:schemeClr val="tx1"/>
                </a:solidFill>
              </a:rPr>
              <a:t>很重的编译型语言</a:t>
            </a:r>
            <a:r>
              <a:rPr lang="zh-CN" altLang="en-US"/>
              <a:t>，开发和调试成本相对较高，时间周期长。</a:t>
            </a: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第三个缺点是，原生 App 必须下载安装才能使用，只要升级版本，就必须重新下载安装。用户往往不愿意更新版本，</a:t>
            </a:r>
            <a:r>
              <a:rPr lang="zh-CN" altLang="en-US">
                <a:solidFill>
                  <a:srgbClr val="00B050"/>
                </a:solidFill>
              </a:rPr>
              <a:t>厂商被迫不得不长期支持很久以前的旧版本，无法热更新。</a:t>
            </a:r>
            <a:endParaRPr lang="zh-CN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Web 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Web App 是使用网页做的应用程序，</a:t>
            </a:r>
            <a:r>
              <a:rPr lang="zh-CN" altLang="en-US">
                <a:solidFill>
                  <a:srgbClr val="00B050"/>
                </a:solidFill>
              </a:rPr>
              <a:t>必须在浏览器中使用。</a:t>
            </a:r>
            <a:endParaRPr lang="zh-CN" altLang="en-US">
              <a:solidFill>
                <a:srgbClr val="00B050"/>
              </a:solidFill>
            </a:endParaRPr>
          </a:p>
          <a:p>
            <a:endParaRPr lang="zh-CN" altLang="en-US">
              <a:solidFill>
                <a:srgbClr val="00B05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Web App 主要使用网页技术，即 HTML、JavaScript 和 CSS。2008年，w3c 组织发布了 HTML 第5版，简称</a:t>
            </a:r>
            <a:r>
              <a:rPr lang="zh-CN" altLang="en-US">
                <a:solidFill>
                  <a:srgbClr val="00B050"/>
                </a:solidFill>
              </a:rPr>
              <a:t> HTML 5，该版本大大增强了网页的功能，才使得网页可以当作应用程序使用</a:t>
            </a:r>
            <a:r>
              <a:rPr lang="zh-CN" altLang="en-US">
                <a:solidFill>
                  <a:schemeClr val="tx1"/>
                </a:solidFill>
              </a:rPr>
              <a:t>，而不仅仅是展示文字和图片。广义地说，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Web App就是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H5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页面</a:t>
            </a:r>
            <a:r>
              <a:rPr lang="zh-CN" altLang="en-US">
                <a:solidFill>
                  <a:srgbClr val="00B050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Web 应用的优点和缺点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>
              <a:lnSpc>
                <a:spcPct val="140000"/>
              </a:lnSpc>
            </a:pPr>
            <a:r>
              <a:rPr lang="zh-CN" altLang="en-US"/>
              <a:t>Web App 的优点是就是网页的优点：</a:t>
            </a:r>
            <a:r>
              <a:rPr lang="zh-CN" altLang="en-US">
                <a:solidFill>
                  <a:srgbClr val="00B050"/>
                </a:solidFill>
              </a:rPr>
              <a:t>不需要安装、</a:t>
            </a:r>
            <a:r>
              <a:rPr lang="zh-CN" altLang="en-US">
                <a:solidFill>
                  <a:srgbClr val="00B050"/>
                </a:solidFill>
              </a:rPr>
              <a:t>总是最新版本</a:t>
            </a:r>
            <a:r>
              <a:rPr lang="zh-CN" altLang="en-US"/>
              <a:t>、</a:t>
            </a:r>
            <a:r>
              <a:rPr lang="zh-CN" altLang="en-US">
                <a:solidFill>
                  <a:srgbClr val="00B050"/>
                </a:solidFill>
              </a:rPr>
              <a:t>不需要应用商店的批准就能发布</a:t>
            </a:r>
            <a:r>
              <a:rPr lang="zh-CN" altLang="en-US"/>
              <a:t>。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Web App 的主要缺点有两个。首先，</a:t>
            </a:r>
            <a:r>
              <a:rPr lang="zh-CN" altLang="en-US">
                <a:solidFill>
                  <a:srgbClr val="00B050"/>
                </a:solidFill>
              </a:rPr>
              <a:t>浏览器提供的 API（即 Web API）很有限</a:t>
            </a:r>
            <a:r>
              <a:rPr lang="zh-CN" altLang="en-US">
                <a:solidFill>
                  <a:schemeClr val="tx1"/>
                </a:solidFill>
              </a:rPr>
              <a:t>（目前只有相机、GPS、电池等少数几个）</a:t>
            </a:r>
            <a:r>
              <a:rPr lang="zh-CN" altLang="en-US"/>
              <a:t>，大部分系统硬件都不能通过网页访问，也无法直接读取硬盘文件，所以 Web App 无法充分利用平台的硬件。第二个缺点是，</a:t>
            </a:r>
            <a:r>
              <a:rPr lang="zh-CN" altLang="en-US">
                <a:solidFill>
                  <a:srgbClr val="00B050"/>
                </a:solidFill>
              </a:rPr>
              <a:t>性能不如原生 App。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5310</Words>
  <Application>WPS 演示</Application>
  <PresentationFormat>宽屏</PresentationFormat>
  <Paragraphs>187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客户端应用开发</vt:lpstr>
      <vt:lpstr>PowerPoint 演示文稿</vt:lpstr>
      <vt:lpstr>第一部分：客户端应用开发概念入门</vt:lpstr>
      <vt:lpstr>客户端应用的分类</vt:lpstr>
      <vt:lpstr>原生应用</vt:lpstr>
      <vt:lpstr>原生 App 的优点</vt:lpstr>
      <vt:lpstr>原生 App 的缺点</vt:lpstr>
      <vt:lpstr>Web 应用</vt:lpstr>
      <vt:lpstr>Web 应用的优点和缺点</vt:lpstr>
      <vt:lpstr>PWA</vt:lpstr>
      <vt:lpstr>混合应用</vt:lpstr>
      <vt:lpstr>API Bridge</vt:lpstr>
      <vt:lpstr>混合应用优点和缺点</vt:lpstr>
      <vt:lpstr>小程序：使微信成为平台型的混合应用</vt:lpstr>
      <vt:lpstr>第二部分：微信小程序执行流程梳理</vt:lpstr>
      <vt:lpstr>小程序项目目录结构</vt:lpstr>
      <vt:lpstr>小程序项目目录结构</vt:lpstr>
      <vt:lpstr>对于Page的WXML文件的编译和使用</vt:lpstr>
      <vt:lpstr>XML和JSON可以完全等价</vt:lpstr>
      <vt:lpstr>结构生成函数 对应 动态的XML</vt:lpstr>
      <vt:lpstr>动态XML的编译</vt:lpstr>
      <vt:lpstr>对于Page的JS文件的编译</vt:lpstr>
      <vt:lpstr>小程序的Page代码的加载</vt:lpstr>
      <vt:lpstr>小程序的Page的实例化和首次渲染</vt:lpstr>
      <vt:lpstr>PowerPoint 演示文稿</vt:lpstr>
      <vt:lpstr>小程序的Page的重新渲染</vt:lpstr>
      <vt:lpstr>渲染层和逻辑层的双向通讯</vt:lpstr>
      <vt:lpstr>diff算法</vt:lpstr>
      <vt:lpstr>web和原生混合渲染</vt:lpstr>
      <vt:lpstr>第三部分：使用Vue进行小程序开发</vt:lpstr>
      <vt:lpstr>uni-app的实现原理：webpack、编译器、运行时</vt:lpstr>
      <vt:lpstr>Vue和小程序(Exparser)的通讯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jiangjj</dc:creator>
  <cp:lastModifiedBy>聚酯纤维</cp:lastModifiedBy>
  <cp:revision>20</cp:revision>
  <dcterms:created xsi:type="dcterms:W3CDTF">2021-09-03T01:03:00Z</dcterms:created>
  <dcterms:modified xsi:type="dcterms:W3CDTF">2021-10-14T03:13:06Z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1C3F9189CB9946A9BEDEB1C8F367CF3F</vt:lpwstr>
  </property>
  <property fmtid="{D5CDD505-2E9C-101B-9397-08002B2CF9AE}" pid="3" name="KSOProductBuildVer">
    <vt:lpwstr>2052-11.1.0.10938</vt:lpwstr>
  </property>
</Properties>
</file>